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0"/>
  </p:notesMasterIdLst>
  <p:sldIdLst>
    <p:sldId id="1214" r:id="rId3"/>
    <p:sldId id="1254" r:id="rId4"/>
    <p:sldId id="1255" r:id="rId5"/>
    <p:sldId id="1259" r:id="rId6"/>
    <p:sldId id="1251" r:id="rId7"/>
    <p:sldId id="1252" r:id="rId8"/>
    <p:sldId id="1253" r:id="rId9"/>
    <p:sldId id="1210" r:id="rId10"/>
    <p:sldId id="1212" r:id="rId11"/>
    <p:sldId id="1234" r:id="rId12"/>
    <p:sldId id="1235" r:id="rId13"/>
    <p:sldId id="1205" r:id="rId14"/>
    <p:sldId id="1242" r:id="rId15"/>
    <p:sldId id="1243" r:id="rId16"/>
    <p:sldId id="1206" r:id="rId17"/>
    <p:sldId id="1239" r:id="rId18"/>
    <p:sldId id="1241" r:id="rId19"/>
    <p:sldId id="1207" r:id="rId20"/>
    <p:sldId id="1218" r:id="rId21"/>
    <p:sldId id="1247" r:id="rId22"/>
    <p:sldId id="1211" r:id="rId23"/>
    <p:sldId id="1232" r:id="rId24"/>
    <p:sldId id="1233" r:id="rId25"/>
    <p:sldId id="1231" r:id="rId26"/>
    <p:sldId id="1229" r:id="rId27"/>
    <p:sldId id="1256" r:id="rId28"/>
    <p:sldId id="1257" r:id="rId29"/>
    <p:sldId id="1258" r:id="rId30"/>
    <p:sldId id="1237" r:id="rId31"/>
    <p:sldId id="1264" r:id="rId32"/>
    <p:sldId id="1248" r:id="rId33"/>
    <p:sldId id="1249" r:id="rId34"/>
    <p:sldId id="1250" r:id="rId35"/>
    <p:sldId id="1261" r:id="rId36"/>
    <p:sldId id="1262" r:id="rId37"/>
    <p:sldId id="1263" r:id="rId38"/>
    <p:sldId id="121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9">
          <p15:clr>
            <a:srgbClr val="A4A3A4"/>
          </p15:clr>
        </p15:guide>
        <p15:guide id="2" orient="horz" pos="2134">
          <p15:clr>
            <a:srgbClr val="A4A3A4"/>
          </p15:clr>
        </p15:guide>
        <p15:guide id="3" pos="33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99"/>
    <a:srgbClr val="CC3333"/>
    <a:srgbClr val="FB2008"/>
    <a:srgbClr val="DE222C"/>
    <a:srgbClr val="FF5868"/>
    <a:srgbClr val="BA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6" autoAdjust="0"/>
    <p:restoredTop sz="87671" autoAdjust="0"/>
  </p:normalViewPr>
  <p:slideViewPr>
    <p:cSldViewPr snapToGrid="0" snapToObjects="1" showGuides="1">
      <p:cViewPr varScale="1">
        <p:scale>
          <a:sx n="86" d="100"/>
          <a:sy n="86" d="100"/>
        </p:scale>
        <p:origin x="-1760" y="-96"/>
      </p:cViewPr>
      <p:guideLst>
        <p:guide orient="horz" pos="439"/>
        <p:guide orient="horz" pos="2134"/>
        <p:guide pos="33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D2349-956C-E94D-BDF5-9F5F8C952267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761E8-B556-2442-B9DB-91D007047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0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Welcome to Erudite!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Teens are given a symbol (written in permanent ink) when they walk into the venue – using different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symbols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plus sign, equals sign, Pi sign, Multiplication sign. etc. This will determine the small groups starting with the first Activity.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Balance this equation: </a:t>
            </a:r>
            <a:r>
              <a:rPr lang="en-Z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CaO  +  H</a:t>
            </a:r>
            <a:r>
              <a:rPr lang="en-ZA" sz="1200" b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Z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</a:t>
            </a:r>
            <a:r>
              <a:rPr lang="en-ZA" sz="1200" b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Z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--&gt;  Ca</a:t>
            </a:r>
            <a:r>
              <a:rPr lang="en-ZA" sz="1200" b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Z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</a:t>
            </a:r>
            <a:r>
              <a:rPr lang="en-ZA" sz="1200" b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Z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ZA" sz="1200" b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Z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+  H</a:t>
            </a:r>
            <a:r>
              <a:rPr lang="en-ZA" sz="1200" b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Z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is the Solution: </a:t>
            </a:r>
            <a:r>
              <a:rPr lang="pt-BR" sz="1200" b="1" dirty="0" smtClean="0">
                <a:solidFill>
                  <a:srgbClr val="FF0000"/>
                </a:solidFill>
              </a:rPr>
              <a:t>3 </a:t>
            </a:r>
            <a:r>
              <a:rPr lang="pt-BR" sz="1200" b="1" dirty="0" err="1" smtClean="0">
                <a:solidFill>
                  <a:srgbClr val="FF0000"/>
                </a:solidFill>
              </a:rPr>
              <a:t>CaO</a:t>
            </a:r>
            <a:r>
              <a:rPr lang="pt-BR" sz="1200" b="1" dirty="0" smtClean="0">
                <a:solidFill>
                  <a:srgbClr val="FF0000"/>
                </a:solidFill>
              </a:rPr>
              <a:t>  +  2 H3PO4  --&gt;  Ca3(PO4)2  +  3 H2O</a:t>
            </a:r>
            <a:r>
              <a:rPr lang="en-ZA" sz="1200" b="1" dirty="0" smtClean="0">
                <a:solidFill>
                  <a:srgbClr val="FF0000"/>
                </a:solidFill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bg1"/>
              </a:solidFill>
              <a:effectLst>
                <a:glow rad="101600">
                  <a:schemeClr val="tx1">
                    <a:alpha val="93000"/>
                  </a:schemeClr>
                </a:glow>
              </a:effectLst>
              <a:latin typeface="Albertus Medium"/>
              <a:cs typeface="Albertus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Scoring: 2 Points</a:t>
            </a:r>
            <a:endParaRPr lang="en-ZA" sz="1200" b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2: History Quiz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200" dirty="0" smtClean="0"/>
              <a:t>Questions:</a:t>
            </a:r>
          </a:p>
          <a:p>
            <a:pPr>
              <a:lnSpc>
                <a:spcPct val="80000"/>
              </a:lnSpc>
            </a:pPr>
            <a:endParaRPr lang="en-GB" sz="1200" dirty="0" smtClean="0"/>
          </a:p>
          <a:p>
            <a:pPr>
              <a:lnSpc>
                <a:spcPct val="80000"/>
              </a:lnSpc>
            </a:pPr>
            <a:r>
              <a:rPr lang="en-GB" sz="1200" b="0" dirty="0" smtClean="0"/>
              <a:t>1. In which country did the Renaissance start?</a:t>
            </a:r>
            <a:br>
              <a:rPr lang="en-GB" sz="1200" b="0" dirty="0" smtClean="0"/>
            </a:br>
            <a:r>
              <a:rPr lang="en-GB" sz="1200" dirty="0" smtClean="0"/>
              <a:t>(a) Russia</a:t>
            </a:r>
            <a:br>
              <a:rPr lang="en-GB" sz="1200" dirty="0" smtClean="0"/>
            </a:br>
            <a:r>
              <a:rPr lang="en-GB" sz="1200" dirty="0" smtClean="0"/>
              <a:t>(b) England</a:t>
            </a:r>
            <a:br>
              <a:rPr lang="en-GB" sz="1200" dirty="0" smtClean="0"/>
            </a:br>
            <a:r>
              <a:rPr lang="en-GB" sz="1200" dirty="0" smtClean="0"/>
              <a:t>(c) France</a:t>
            </a:r>
            <a:br>
              <a:rPr lang="en-GB" sz="1200" dirty="0" smtClean="0"/>
            </a:br>
            <a:r>
              <a:rPr lang="en-GB" sz="1200" dirty="0" smtClean="0"/>
              <a:t>(d) Italy</a:t>
            </a:r>
            <a:br>
              <a:rPr lang="en-GB" sz="1200" dirty="0" smtClean="0"/>
            </a:br>
            <a:endParaRPr lang="en-GB" sz="1200" dirty="0" smtClean="0"/>
          </a:p>
          <a:p>
            <a:pPr>
              <a:lnSpc>
                <a:spcPct val="80000"/>
              </a:lnSpc>
            </a:pPr>
            <a:r>
              <a:rPr lang="en-GB" sz="1200" dirty="0" smtClean="0"/>
              <a:t>2. Who discovered the sea-route from Europe to India?</a:t>
            </a:r>
          </a:p>
          <a:p>
            <a:pPr>
              <a:lnSpc>
                <a:spcPct val="80000"/>
              </a:lnSpc>
            </a:pPr>
            <a:r>
              <a:rPr lang="en-GB" sz="1200" dirty="0" smtClean="0"/>
              <a:t>(a) Columbus</a:t>
            </a:r>
            <a:br>
              <a:rPr lang="en-GB" sz="1200" dirty="0" smtClean="0"/>
            </a:br>
            <a:r>
              <a:rPr lang="en-GB" sz="1200" dirty="0" smtClean="0"/>
              <a:t>(b) Vasco-da-Gama</a:t>
            </a:r>
            <a:br>
              <a:rPr lang="en-GB" sz="1200" dirty="0" smtClean="0"/>
            </a:br>
            <a:r>
              <a:rPr lang="en-GB" sz="1200" dirty="0" smtClean="0"/>
              <a:t>(c) Marco Polo</a:t>
            </a:r>
            <a:br>
              <a:rPr lang="en-GB" sz="1200" dirty="0" smtClean="0"/>
            </a:br>
            <a:r>
              <a:rPr lang="en-GB" sz="1200" dirty="0" smtClean="0"/>
              <a:t>(d) Magellan</a:t>
            </a:r>
            <a:br>
              <a:rPr lang="en-GB" sz="1200" dirty="0" smtClean="0"/>
            </a:b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smtClean="0"/>
              <a:t>3. What was the name of the atom bomb dropped on Hiroshima during WW2?</a:t>
            </a:r>
            <a:br>
              <a:rPr lang="en-GB" sz="1200" dirty="0" smtClean="0"/>
            </a:br>
            <a:r>
              <a:rPr lang="en-GB" sz="1200" dirty="0" smtClean="0"/>
              <a:t>(a) Little Boy</a:t>
            </a:r>
            <a:br>
              <a:rPr lang="en-GB" sz="1200" dirty="0" smtClean="0"/>
            </a:br>
            <a:r>
              <a:rPr lang="en-GB" sz="1200" dirty="0" smtClean="0"/>
              <a:t>(b) Little Fly</a:t>
            </a:r>
          </a:p>
          <a:p>
            <a:pPr>
              <a:lnSpc>
                <a:spcPct val="80000"/>
              </a:lnSpc>
            </a:pPr>
            <a:r>
              <a:rPr lang="en-GB" sz="1200" dirty="0" smtClean="0"/>
              <a:t>(c) Little Devil</a:t>
            </a:r>
            <a:br>
              <a:rPr lang="en-GB" sz="1200" dirty="0" smtClean="0"/>
            </a:br>
            <a:r>
              <a:rPr lang="en-GB" sz="1200" dirty="0" smtClean="0"/>
              <a:t>(d) None of these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dirty="0" smtClean="0"/>
          </a:p>
          <a:p>
            <a:pPr marL="0" lvl="1">
              <a:lnSpc>
                <a:spcPct val="80000"/>
              </a:lnSpc>
            </a:pPr>
            <a:r>
              <a:rPr lang="en-GB" sz="2400" dirty="0" smtClean="0"/>
              <a:t>4. What was considered the start of Jesus’ ministry?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/>
              <a:t>(a) Wedding at Cana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/>
              <a:t>(b) Baptism by John the Baptist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/>
              <a:t>(c) Journey into the wilderness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(d) Journey to Jerusalem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/>
              <a:t>5. Who was the disciple who replaced Judas?</a:t>
            </a:r>
          </a:p>
          <a:p>
            <a:pPr lvl="0">
              <a:lnSpc>
                <a:spcPct val="80000"/>
              </a:lnSpc>
            </a:pPr>
            <a:r>
              <a:rPr lang="en-GB" sz="2400" dirty="0" smtClean="0"/>
              <a:t>(a) Justus</a:t>
            </a:r>
            <a:endParaRPr lang="en-US" sz="2400" dirty="0" smtClean="0"/>
          </a:p>
          <a:p>
            <a:pPr lvl="0">
              <a:lnSpc>
                <a:spcPct val="80000"/>
              </a:lnSpc>
            </a:pPr>
            <a:r>
              <a:rPr lang="en-GB" sz="2400" dirty="0" smtClean="0"/>
              <a:t>(b) Matthias</a:t>
            </a:r>
          </a:p>
          <a:p>
            <a:pPr lvl="0">
              <a:lnSpc>
                <a:spcPct val="80000"/>
              </a:lnSpc>
            </a:pPr>
            <a:r>
              <a:rPr lang="en-GB" sz="2400" dirty="0" smtClean="0"/>
              <a:t>(c) </a:t>
            </a:r>
            <a:r>
              <a:rPr lang="en-GB" sz="2400" dirty="0" err="1" smtClean="0"/>
              <a:t>Barsabbas</a:t>
            </a:r>
            <a:endParaRPr lang="en-GB" sz="2400" dirty="0" smtClean="0"/>
          </a:p>
          <a:p>
            <a:pPr lvl="0">
              <a:lnSpc>
                <a:spcPct val="80000"/>
              </a:lnSpc>
            </a:pPr>
            <a:r>
              <a:rPr lang="en-GB" sz="2400" dirty="0" smtClean="0"/>
              <a:t>(d) Paul</a:t>
            </a:r>
          </a:p>
          <a:p>
            <a:pPr lvl="0">
              <a:lnSpc>
                <a:spcPct val="80000"/>
              </a:lnSpc>
            </a:pPr>
            <a:endParaRPr lang="en-GB" sz="2400" dirty="0" smtClean="0"/>
          </a:p>
          <a:p>
            <a:pPr lvl="0">
              <a:lnSpc>
                <a:spcPct val="80000"/>
              </a:lnSpc>
            </a:pPr>
            <a:r>
              <a:rPr lang="en-GB" sz="2400" dirty="0" smtClean="0"/>
              <a:t>6. How many books are there in the New Testament?</a:t>
            </a:r>
          </a:p>
          <a:p>
            <a:pPr lvl="0">
              <a:lnSpc>
                <a:spcPct val="80000"/>
              </a:lnSpc>
            </a:pPr>
            <a:r>
              <a:rPr lang="en-GB" sz="2400" dirty="0" smtClean="0"/>
              <a:t>(a) 36</a:t>
            </a:r>
          </a:p>
          <a:p>
            <a:pPr lvl="0">
              <a:lnSpc>
                <a:spcPct val="80000"/>
              </a:lnSpc>
            </a:pPr>
            <a:r>
              <a:rPr lang="en-US" sz="2400" dirty="0" smtClean="0"/>
              <a:t>(b) 25</a:t>
            </a:r>
          </a:p>
          <a:p>
            <a:pPr lvl="0">
              <a:lnSpc>
                <a:spcPct val="80000"/>
              </a:lnSpc>
            </a:pPr>
            <a:r>
              <a:rPr lang="en-US" sz="2400" dirty="0" smtClean="0"/>
              <a:t>(c) 27</a:t>
            </a:r>
          </a:p>
          <a:p>
            <a:pPr lvl="0">
              <a:lnSpc>
                <a:spcPct val="80000"/>
              </a:lnSpc>
            </a:pPr>
            <a:r>
              <a:rPr lang="en-US" sz="2400" dirty="0" smtClean="0"/>
              <a:t>(d) 29</a:t>
            </a:r>
          </a:p>
          <a:p>
            <a:pPr>
              <a:lnSpc>
                <a:spcPct val="80000"/>
              </a:lnSpc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200" dirty="0" smtClean="0"/>
              <a:t>Answers:</a:t>
            </a:r>
          </a:p>
          <a:p>
            <a:pPr>
              <a:lnSpc>
                <a:spcPct val="80000"/>
              </a:lnSpc>
            </a:pPr>
            <a:r>
              <a:rPr lang="en-GB" sz="1200" dirty="0" smtClean="0"/>
              <a:t>1. The Renaissance started first in:</a:t>
            </a:r>
            <a:r>
              <a:rPr lang="en-GB" sz="1200" baseline="0" dirty="0" smtClean="0"/>
              <a:t> </a:t>
            </a:r>
            <a:r>
              <a:rPr lang="en-GB" sz="1200" dirty="0" smtClean="0"/>
              <a:t>(d) Italy</a:t>
            </a:r>
          </a:p>
          <a:p>
            <a:pPr>
              <a:lnSpc>
                <a:spcPct val="80000"/>
              </a:lnSpc>
            </a:pPr>
            <a:r>
              <a:rPr lang="en-GB" sz="1200" dirty="0" smtClean="0"/>
              <a:t>2. Who discovered the sea-route from Europe to India?</a:t>
            </a:r>
            <a:r>
              <a:rPr lang="en-GB" sz="1200" baseline="0" dirty="0" smtClean="0"/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Vasco-da-Gama</a:t>
            </a:r>
          </a:p>
          <a:p>
            <a:pPr>
              <a:lnSpc>
                <a:spcPct val="80000"/>
              </a:lnSpc>
            </a:pPr>
            <a:r>
              <a:rPr lang="en-GB" sz="1200" dirty="0" smtClean="0"/>
              <a:t>3. What was the name of the atom bomb dropped on Hiroshima during WW2?</a:t>
            </a:r>
            <a:r>
              <a:rPr lang="en-GB" sz="1200" baseline="0" dirty="0" smtClean="0"/>
              <a:t> </a:t>
            </a:r>
            <a:r>
              <a:rPr lang="en-GB" sz="1200" dirty="0" smtClean="0"/>
              <a:t>(a) Little Boy</a:t>
            </a:r>
          </a:p>
          <a:p>
            <a:pPr marL="0" lvl="1">
              <a:lnSpc>
                <a:spcPct val="80000"/>
              </a:lnSpc>
            </a:pPr>
            <a:r>
              <a:rPr lang="en-GB" sz="2400" dirty="0" smtClean="0"/>
              <a:t>4. What was considered the start of Jesus’ ministry?</a:t>
            </a:r>
            <a:r>
              <a:rPr lang="en-US" sz="2400" dirty="0" smtClean="0"/>
              <a:t> </a:t>
            </a:r>
            <a:r>
              <a:rPr lang="en-GB" sz="2400" dirty="0" smtClean="0"/>
              <a:t>(b) Baptism by John the Baptist</a:t>
            </a:r>
          </a:p>
          <a:p>
            <a:pPr marL="0" lvl="1">
              <a:lnSpc>
                <a:spcPct val="80000"/>
              </a:lnSpc>
            </a:pPr>
            <a:r>
              <a:rPr lang="en-GB" sz="2400" dirty="0" smtClean="0"/>
              <a:t>5. Who was the disciple who replaced Judas? (b) Matthias</a:t>
            </a:r>
          </a:p>
          <a:p>
            <a:pPr lvl="0">
              <a:lnSpc>
                <a:spcPct val="80000"/>
              </a:lnSpc>
            </a:pPr>
            <a:r>
              <a:rPr lang="en-GB" sz="2400" dirty="0" smtClean="0"/>
              <a:t>6. How many books are there in the New Testament? </a:t>
            </a:r>
            <a:r>
              <a:rPr lang="en-US" sz="2400" dirty="0" smtClean="0"/>
              <a:t>(c) 27</a:t>
            </a:r>
          </a:p>
          <a:p>
            <a:pPr lvl="0">
              <a:lnSpc>
                <a:spcPct val="80000"/>
              </a:lnSpc>
            </a:pPr>
            <a:endParaRPr lang="en-US" sz="2400" dirty="0" smtClean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Scoring: 1 Point for each correct answer</a:t>
            </a:r>
            <a:endParaRPr lang="en-ZA" sz="2400" b="0" dirty="0" smtClean="0"/>
          </a:p>
          <a:p>
            <a:pPr lvl="0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Activity 3: Logic Puzzle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Five brothers, including Jake, have occupations in different cities. Who does what where?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Clues: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Travis is not a Carpenter nor Financial Advisor and does not work in Manchester.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Bob is the Bus conductor.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Florist does not work in Liverpool.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Bill the TV Presenter?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Financial Advisor works in London or Liverpool.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Bill works in Birmingham.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Carpenter works in Swansea.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Simon works in London.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Answers: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Name	</a:t>
            </a:r>
            <a:r>
              <a:rPr lang="en-US" b="0" dirty="0" smtClean="0"/>
              <a:t>	</a:t>
            </a:r>
            <a:r>
              <a:rPr lang="en-US" b="1" dirty="0" smtClean="0"/>
              <a:t>Occupation</a:t>
            </a:r>
            <a:r>
              <a:rPr lang="en-US" dirty="0" smtClean="0"/>
              <a:t>		</a:t>
            </a:r>
            <a:r>
              <a:rPr lang="en-US" b="1" dirty="0" smtClean="0"/>
              <a:t>City</a:t>
            </a:r>
            <a:r>
              <a:rPr lang="en-US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Bob		Bus Conductor	Manchester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Bill		Florist			Birmingham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Jake		Carpenter		Swansea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Simon		Financial Advisor	London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Travis		TV Presenter		Liverpool</a:t>
            </a:r>
            <a:endParaRPr lang="en-US" sz="1200" b="1" dirty="0" smtClean="0">
              <a:solidFill>
                <a:schemeClr val="bg1"/>
              </a:solidFill>
              <a:effectLst>
                <a:glow rad="101600">
                  <a:schemeClr val="tx1">
                    <a:alpha val="93000"/>
                  </a:schemeClr>
                </a:glow>
              </a:effectLst>
              <a:latin typeface="Albertus Medium"/>
              <a:cs typeface="Albertus Medium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bg1"/>
              </a:solidFill>
              <a:effectLst>
                <a:glow rad="101600">
                  <a:schemeClr val="tx1">
                    <a:alpha val="93000"/>
                  </a:schemeClr>
                </a:glow>
              </a:effectLst>
              <a:latin typeface="Albertus Medium"/>
              <a:cs typeface="Albertus Medium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Scoring: 1 Point for each correct row. 5 Extra for 100% right</a:t>
            </a:r>
            <a:endParaRPr lang="en-ZA" sz="1200" b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Activity 4: </a:t>
            </a:r>
            <a:r>
              <a:rPr lang="en-US" dirty="0" err="1" smtClean="0"/>
              <a:t>Maths</a:t>
            </a:r>
            <a:r>
              <a:rPr lang="en-US" dirty="0" smtClean="0"/>
              <a:t>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200" dirty="0" smtClean="0"/>
              <a:t>1. Solve for x: </a:t>
            </a:r>
            <a:r>
              <a:rPr lang="en-US" sz="1800" dirty="0" smtClean="0"/>
              <a:t>x + 144 = 256</a:t>
            </a:r>
            <a:r>
              <a:rPr lang="en-US" sz="1800" baseline="30000" dirty="0" smtClean="0"/>
              <a:t> </a:t>
            </a:r>
          </a:p>
          <a:p>
            <a:pPr marL="0" indent="0">
              <a:lnSpc>
                <a:spcPct val="80000"/>
              </a:lnSpc>
              <a:buFont typeface="Wingdings 2"/>
              <a:buNone/>
            </a:pPr>
            <a:r>
              <a:rPr lang="en-US" sz="1200" dirty="0" smtClean="0"/>
              <a:t>2. Solve for x: </a:t>
            </a:r>
            <a:r>
              <a:rPr lang="en-US" sz="1800" dirty="0" smtClean="0"/>
              <a:t>5</a:t>
            </a:r>
            <a:r>
              <a:rPr lang="en-US" sz="1800" baseline="30000" dirty="0" smtClean="0"/>
              <a:t>x</a:t>
            </a:r>
            <a:r>
              <a:rPr lang="en-US" sz="1800" dirty="0" smtClean="0"/>
              <a:t> = 2</a:t>
            </a:r>
            <a:r>
              <a:rPr lang="en-US" sz="1800" baseline="30000" dirty="0" smtClean="0"/>
              <a:t>x</a:t>
            </a:r>
          </a:p>
          <a:p>
            <a:pPr marL="0" indent="0">
              <a:lnSpc>
                <a:spcPct val="80000"/>
              </a:lnSpc>
              <a:buFont typeface="Wingdings 2"/>
              <a:buNone/>
            </a:pPr>
            <a:r>
              <a:rPr lang="en-US" sz="1200" dirty="0" smtClean="0"/>
              <a:t>3. Solve for x and y: </a:t>
            </a:r>
            <a:r>
              <a:rPr lang="en-US" sz="1800" dirty="0" smtClean="0"/>
              <a:t>x + y = 145 and x - y = 45</a:t>
            </a: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lang="en-US" sz="1200" dirty="0" smtClean="0"/>
              <a:t>4. The sum of two consecutive number is 41. What are the numbers?</a:t>
            </a:r>
          </a:p>
          <a:p>
            <a:pPr marL="0" indent="0">
              <a:lnSpc>
                <a:spcPct val="80000"/>
              </a:lnSpc>
              <a:buFont typeface="Wingdings 2"/>
              <a:buNone/>
            </a:pPr>
            <a:endParaRPr lang="en-US" sz="1200" dirty="0" smtClean="0"/>
          </a:p>
          <a:p>
            <a:pPr marL="0" indent="0">
              <a:lnSpc>
                <a:spcPct val="80000"/>
              </a:lnSpc>
              <a:buFont typeface="Wingdings 2"/>
              <a:buNone/>
            </a:pPr>
            <a:endParaRPr lang="en-US" sz="1800" baseline="30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1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future world, war</a:t>
            </a:r>
            <a:r>
              <a:rPr lang="en-US" baseline="0" dirty="0" smtClean="0"/>
              <a:t> has caused incredible damage to the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09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The Answers:</a:t>
            </a:r>
            <a:r>
              <a:rPr lang="en-US" b="0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1. </a:t>
            </a:r>
            <a:r>
              <a:rPr lang="en-US" sz="1200" b="0" dirty="0" smtClean="0">
                <a:solidFill>
                  <a:srgbClr val="FF0000"/>
                </a:solidFill>
              </a:rPr>
              <a:t>X = 112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2. </a:t>
            </a:r>
            <a:r>
              <a:rPr lang="en-US" sz="1200" b="0" dirty="0" smtClean="0">
                <a:solidFill>
                  <a:srgbClr val="FF0000"/>
                </a:solidFill>
              </a:rPr>
              <a:t>X =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3. X = 95 and Y = 50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4. 20 and 21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Scoring: 1 Point for each</a:t>
            </a:r>
            <a:endParaRPr lang="en-ZA" sz="1200" b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rgbClr val="FF0000"/>
              </a:solidFill>
            </a:endParaRPr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22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Activity 5: Bible Translation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dirty="0" smtClean="0"/>
              <a:t>Teens</a:t>
            </a:r>
            <a:r>
              <a:rPr lang="en-ZA" sz="1200" b="0" baseline="0" dirty="0" smtClean="0"/>
              <a:t> are given the following passage in Latin to translate into English: </a:t>
            </a:r>
          </a:p>
          <a:p>
            <a:r>
              <a:rPr lang="en-ZA" sz="1200" b="0" baseline="0" dirty="0" smtClean="0"/>
              <a:t>e</a:t>
            </a:r>
            <a:r>
              <a:rPr lang="en-ZA" sz="1200" b="0" dirty="0" smtClean="0"/>
              <a:t>t locutus ait sit nomen Domini benedictum a saeculo et usque in saeculum quia sapientia et fortitudo eius sunt</a:t>
            </a:r>
            <a:endParaRPr lang="en-US" sz="1200" b="0" dirty="0" smtClean="0"/>
          </a:p>
          <a:p>
            <a:r>
              <a:rPr lang="en-ZA" sz="1200" b="0" dirty="0" smtClean="0"/>
              <a:t>et ipse mutat tempora et aetates transfert regna atque constituit dat sapientiam sapientibus et scientiam intellegentibus disciplinam</a:t>
            </a:r>
            <a:endParaRPr lang="en-US" sz="1200" b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Scoring: 1 Point for each key word they get correct – including wisdom,</a:t>
            </a:r>
            <a:r>
              <a:rPr lang="en-US" sz="1200" b="0" baseline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 might, times, wisdom, knowledge, understanding.</a:t>
            </a:r>
            <a:endParaRPr lang="en-ZA" sz="1200" b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Activity 6: Cell Structure – teens are given a 7 second view of the image on the following page and they have to build the cell structure out of the packet of licorice allsorts and toothpicks they are given.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slide will transition after 7 seconds!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Scoring:</a:t>
            </a:r>
          </a:p>
          <a:p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1</a:t>
            </a:r>
            <a:r>
              <a:rPr lang="en-US" sz="1200" b="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st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 place = 10 points</a:t>
            </a:r>
          </a:p>
          <a:p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2</a:t>
            </a:r>
            <a:r>
              <a:rPr lang="en-US" sz="1200" b="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nd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 place = 8 points</a:t>
            </a:r>
          </a:p>
          <a:p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3</a:t>
            </a:r>
            <a:r>
              <a:rPr lang="en-US" sz="1200" b="0" baseline="30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rd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 place = 6 points</a:t>
            </a:r>
            <a:endParaRPr lang="en-ZA" sz="1200" b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Activity 7: Word Definition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 definition of this word: Antidisestablishmentarianism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have been</a:t>
            </a:r>
            <a:r>
              <a:rPr lang="en-US" baseline="0" dirty="0" smtClean="0"/>
              <a:t> divided into five different factions focusing on different positive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09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defines a 19th-century British political movement that opposes proposals for the disestablishment of the Church of England.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will be awarded for: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 = against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 = negative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Establishment = founding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 = belief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Scoring: 1 Point for each word and </a:t>
            </a:r>
            <a:r>
              <a:rPr lang="en-US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</a:rPr>
              <a:t>Whole concept = 10 points</a:t>
            </a:r>
            <a:endParaRPr lang="en-ZA" b="0" dirty="0" smtClean="0"/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Activity 8: Brain Teaser – this activity is included if time allows or</a:t>
            </a:r>
            <a:r>
              <a:rPr lang="en-US" baseline="0" dirty="0" smtClean="0"/>
              <a:t> if there is a tie between two or more teams at the end of the previous 7 activities.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Congrats To The Winners!</a:t>
            </a:r>
            <a:r>
              <a:rPr lang="en-US" sz="1400" b="1" baseline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As winners you have won a two-part reward! 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Part 1: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You now have control over everyone in the room as you are the smartest among us. Here is a list of five possible activities: choose one and everyone will be forced to obey it or become Factionless!</a:t>
            </a:r>
            <a:endParaRPr lang="en-US" sz="1200" dirty="0">
              <a:solidFill>
                <a:schemeClr val="bg1"/>
              </a:solidFill>
              <a:effectLst>
                <a:glow rad="101600">
                  <a:schemeClr val="tx1">
                    <a:alpha val="93000"/>
                  </a:schemeClr>
                </a:glow>
              </a:effectLst>
              <a:latin typeface="Albertus Medium"/>
              <a:cs typeface="Albertus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Choose from one of the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 following activities that the other groups have to complete: 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1. Get into groups of 6 and create a human pyramid.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2.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Play “Ring a Ring </a:t>
            </a:r>
            <a:r>
              <a:rPr lang="en-US" sz="1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o’Roses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” as a big group.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3. Form a giant group hug around Ps Mark and wish him happy birthday for Wednesday. 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4.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Play dead for a full minute.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5.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Act like lunatics and jump on one leg around the room for a full minute.</a:t>
            </a:r>
          </a:p>
          <a:p>
            <a:endParaRPr lang="en-US" sz="1200" dirty="0" smtClean="0">
              <a:solidFill>
                <a:schemeClr val="bg1"/>
              </a:solidFill>
              <a:effectLst>
                <a:glow rad="101600">
                  <a:schemeClr val="tx1">
                    <a:alpha val="93000"/>
                  </a:schemeClr>
                </a:glow>
              </a:effectLst>
              <a:latin typeface="Albertus Medium"/>
              <a:cs typeface="Albertus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Part 2: 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After small group time when the rest of the groups have their hot chocolate and a biscuit you are invited to a special celebratory experience on the stage in your </a:t>
            </a:r>
            <a:r>
              <a:rPr lang="en-US" sz="12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honour</a:t>
            </a:r>
            <a:r>
              <a:rPr lang="en-US" sz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Small</a:t>
            </a:r>
            <a:r>
              <a:rPr lang="en-US" baseline="0" dirty="0" smtClean="0"/>
              <a:t> Group Questions:</a:t>
            </a:r>
          </a:p>
          <a:p>
            <a:r>
              <a:rPr lang="en-US" b="0" dirty="0" smtClean="0"/>
              <a:t>1. 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Which activities were easy tonight and which were hard for you?</a:t>
            </a:r>
          </a:p>
          <a:p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2. What is the different between wisdom and knowledge?</a:t>
            </a:r>
          </a:p>
          <a:p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3. What can you do practically to get wisdom using these tools? Listening, Reading,</a:t>
            </a:r>
            <a:r>
              <a:rPr lang="en-US" sz="1200" b="0" baseline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 </a:t>
            </a:r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Questioning and Sharing</a:t>
            </a:r>
          </a:p>
          <a:p>
            <a:r>
              <a:rPr lang="en-US" sz="1200" b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4. James 1:5 says we can ask God for wisdom. Spend time praying for each other to become wise.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Tonight we are focusing on the Erudite faction.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0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are the Erudite? Erudite are the faction known for their intelligence, research, and sharing of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Why Was Erudite Established? Erudite was formed by those who blamed ignorance for the war that occurred to eliminate ignorance and darkness from human minds.</a:t>
            </a:r>
          </a:p>
          <a:p>
            <a:pPr algn="l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dirty="0" smtClean="0">
                <a:solidFill>
                  <a:schemeClr val="bg1"/>
                </a:solidFill>
                <a:effectLst>
                  <a:glow rad="1651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What Do Erudite Value? They value knowledge, wisdom, intelligence, curiosity, reading and eloquence.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Erudite Night Rules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If you want to speak, put your hand up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You must appoint a group leader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3. Supervisor enforces order and submits scores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 Repeat offenses will result in lowered grades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5. The winning group will be doubly rewarded!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into small groups based on the symbols written on each teen’s hand.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1: Balancing Equations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4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0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06A4-F6ED-4BDC-8A84-5CA3B1323D50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2014/05/30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BF48-F71C-446F-8FC5-5C44C8F5FD8C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06A4-F6ED-4BDC-8A84-5CA3B1323D50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2014/05/30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BF48-F71C-446F-8FC5-5C44C8F5FD8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06A4-F6ED-4BDC-8A84-5CA3B1323D50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2014/05/30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BF48-F71C-446F-8FC5-5C44C8F5FD8C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06A4-F6ED-4BDC-8A84-5CA3B1323D50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2014/05/30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BF48-F71C-446F-8FC5-5C44C8F5FD8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06A4-F6ED-4BDC-8A84-5CA3B1323D50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2014/05/30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BF48-F71C-446F-8FC5-5C44C8F5FD8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06A4-F6ED-4BDC-8A84-5CA3B1323D50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2014/05/30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BF48-F71C-446F-8FC5-5C44C8F5FD8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06A4-F6ED-4BDC-8A84-5CA3B1323D50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2014/05/30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BF48-F71C-446F-8FC5-5C44C8F5FD8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06A4-F6ED-4BDC-8A84-5CA3B1323D50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2014/05/30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BF48-F71C-446F-8FC5-5C44C8F5FD8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81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06A4-F6ED-4BDC-8A84-5CA3B1323D50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2014/05/30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86BF48-F71C-446F-8FC5-5C44C8F5FD8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06A4-F6ED-4BDC-8A84-5CA3B1323D50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2014/05/30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BF48-F71C-446F-8FC5-5C44C8F5FD8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06A4-F6ED-4BDC-8A84-5CA3B1323D50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2014/05/30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BF48-F71C-446F-8FC5-5C44C8F5FD8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3725-5453-3542-A19C-130A3E12A89D}" type="datetimeFigureOut">
              <a:rPr lang="en-US" smtClean="0"/>
              <a:t>2014/05/30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164D-674C-2F41-B1F2-272353E1E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F89B06A4-F6ED-4BDC-8A84-5CA3B1323D50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914400"/>
              <a:t>2014/05/30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3A86BF48-F71C-446F-8FC5-5C44C8F5FD8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9144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9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5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2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9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8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9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7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7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5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3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3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5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1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531" y="2668861"/>
            <a:ext cx="90957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800" b="1" baseline="30000" dirty="0">
                <a:solidFill>
                  <a:srgbClr val="FF0000"/>
                </a:solidFill>
              </a:rPr>
              <a:t>Daniel 2:20-21   </a:t>
            </a:r>
            <a:r>
              <a:rPr lang="en-ZA" sz="4800" b="1" baseline="30000" dirty="0" smtClean="0">
                <a:solidFill>
                  <a:srgbClr val="FF0000"/>
                </a:solidFill>
              </a:rPr>
              <a:t>(NIV)</a:t>
            </a:r>
            <a:endParaRPr lang="en-US" sz="4800" b="1" dirty="0">
              <a:solidFill>
                <a:srgbClr val="FF0000"/>
              </a:solidFill>
            </a:endParaRPr>
          </a:p>
          <a:p>
            <a:r>
              <a:rPr lang="en-ZA" sz="3200" b="1" baseline="30000" dirty="0" smtClean="0">
                <a:solidFill>
                  <a:srgbClr val="FF0000"/>
                </a:solidFill>
              </a:rPr>
              <a:t>20</a:t>
            </a:r>
            <a:r>
              <a:rPr lang="en-ZA" sz="3200" b="1" baseline="30000" dirty="0">
                <a:solidFill>
                  <a:srgbClr val="FF0000"/>
                </a:solidFill>
              </a:rPr>
              <a:t> </a:t>
            </a:r>
            <a:r>
              <a:rPr lang="en-ZA" sz="3200" b="1" dirty="0">
                <a:solidFill>
                  <a:srgbClr val="FF0000"/>
                </a:solidFill>
              </a:rPr>
              <a:t>Daniel answered and said: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ZA" sz="3200" b="1" dirty="0" smtClean="0">
                <a:solidFill>
                  <a:srgbClr val="FF0000"/>
                </a:solidFill>
              </a:rPr>
              <a:t>   “</a:t>
            </a:r>
            <a:r>
              <a:rPr lang="en-ZA" sz="3200" b="1" dirty="0">
                <a:solidFill>
                  <a:srgbClr val="FF0000"/>
                </a:solidFill>
              </a:rPr>
              <a:t>Blessed be the name of God forever and ever,</a:t>
            </a:r>
            <a:br>
              <a:rPr lang="en-ZA" sz="3200" b="1" dirty="0">
                <a:solidFill>
                  <a:srgbClr val="FF0000"/>
                </a:solidFill>
              </a:rPr>
            </a:br>
            <a:r>
              <a:rPr lang="en-ZA" sz="3200" b="1" dirty="0">
                <a:solidFill>
                  <a:srgbClr val="FF0000"/>
                </a:solidFill>
              </a:rPr>
              <a:t>    to whom belong </a:t>
            </a:r>
            <a:r>
              <a:rPr lang="en-Z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wisdom </a:t>
            </a:r>
            <a:r>
              <a:rPr lang="en-ZA" sz="3200" b="1" dirty="0">
                <a:solidFill>
                  <a:srgbClr val="FF0000"/>
                </a:solidFill>
              </a:rPr>
              <a:t>and </a:t>
            </a:r>
            <a:r>
              <a:rPr lang="en-Z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might</a:t>
            </a:r>
            <a:r>
              <a:rPr lang="en-ZA" sz="3200" b="1" dirty="0">
                <a:solidFill>
                  <a:srgbClr val="FF0000"/>
                </a:solidFill>
              </a:rPr>
              <a:t>.</a:t>
            </a:r>
            <a:br>
              <a:rPr lang="en-ZA" sz="3200" b="1" dirty="0">
                <a:solidFill>
                  <a:srgbClr val="FF0000"/>
                </a:solidFill>
              </a:rPr>
            </a:br>
            <a:r>
              <a:rPr lang="en-ZA" sz="3200" b="1" baseline="30000" dirty="0">
                <a:solidFill>
                  <a:srgbClr val="FF0000"/>
                </a:solidFill>
              </a:rPr>
              <a:t>21 </a:t>
            </a:r>
            <a:r>
              <a:rPr lang="en-ZA" sz="3200" b="1" dirty="0">
                <a:solidFill>
                  <a:srgbClr val="FF0000"/>
                </a:solidFill>
              </a:rPr>
              <a:t>He changes </a:t>
            </a:r>
            <a:r>
              <a:rPr lang="en-Z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times</a:t>
            </a:r>
            <a:r>
              <a:rPr lang="en-ZA" sz="3200" b="1" dirty="0">
                <a:solidFill>
                  <a:srgbClr val="FF0000"/>
                </a:solidFill>
              </a:rPr>
              <a:t> and seasons;</a:t>
            </a:r>
            <a:br>
              <a:rPr lang="en-ZA" sz="3200" b="1" dirty="0">
                <a:solidFill>
                  <a:srgbClr val="FF0000"/>
                </a:solidFill>
              </a:rPr>
            </a:br>
            <a:r>
              <a:rPr lang="en-ZA" sz="3200" b="1" dirty="0">
                <a:solidFill>
                  <a:srgbClr val="FF0000"/>
                </a:solidFill>
              </a:rPr>
              <a:t>    he removes kings and sets up kings;</a:t>
            </a:r>
            <a:br>
              <a:rPr lang="en-ZA" sz="3200" b="1" dirty="0">
                <a:solidFill>
                  <a:srgbClr val="FF0000"/>
                </a:solidFill>
              </a:rPr>
            </a:br>
            <a:r>
              <a:rPr lang="en-ZA" sz="3200" b="1" dirty="0">
                <a:solidFill>
                  <a:srgbClr val="FF0000"/>
                </a:solidFill>
              </a:rPr>
              <a:t> </a:t>
            </a:r>
            <a:r>
              <a:rPr lang="en-ZA" sz="3200" b="1" dirty="0" smtClean="0">
                <a:solidFill>
                  <a:srgbClr val="FF0000"/>
                </a:solidFill>
              </a:rPr>
              <a:t>   he </a:t>
            </a:r>
            <a:r>
              <a:rPr lang="en-ZA" sz="3200" b="1" dirty="0">
                <a:solidFill>
                  <a:srgbClr val="FF0000"/>
                </a:solidFill>
              </a:rPr>
              <a:t>gives </a:t>
            </a:r>
            <a:r>
              <a:rPr lang="en-Z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wisdom</a:t>
            </a:r>
            <a:r>
              <a:rPr lang="en-ZA" sz="3200" b="1" dirty="0">
                <a:solidFill>
                  <a:srgbClr val="FF0000"/>
                </a:solidFill>
              </a:rPr>
              <a:t> to the wise</a:t>
            </a:r>
            <a:br>
              <a:rPr lang="en-ZA" sz="3200" b="1" dirty="0">
                <a:solidFill>
                  <a:srgbClr val="FF0000"/>
                </a:solidFill>
              </a:rPr>
            </a:br>
            <a:r>
              <a:rPr lang="en-ZA" sz="3200" b="1" dirty="0">
                <a:solidFill>
                  <a:srgbClr val="FF0000"/>
                </a:solidFill>
              </a:rPr>
              <a:t>    and </a:t>
            </a:r>
            <a:r>
              <a:rPr lang="en-Z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knowledge</a:t>
            </a:r>
            <a:r>
              <a:rPr lang="en-ZA" sz="3200" b="1" dirty="0">
                <a:solidFill>
                  <a:srgbClr val="FF0000"/>
                </a:solidFill>
              </a:rPr>
              <a:t> to those who have </a:t>
            </a:r>
            <a:r>
              <a:rPr lang="en-Z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understanding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6613" y="1471973"/>
            <a:ext cx="5771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93000"/>
                    </a:schemeClr>
                  </a:glow>
                </a:effectLst>
                <a:latin typeface="Albertus Medium"/>
                <a:cs typeface="Albertus Medium"/>
              </a:rPr>
              <a:t>Scoring: 1 Point for each highlighted word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53152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0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7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5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3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5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5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0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0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2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1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6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1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7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0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5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6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5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1131</Words>
  <Application>Microsoft Macintosh PowerPoint</Application>
  <PresentationFormat>On-screen Show (4:3)</PresentationFormat>
  <Paragraphs>164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327</cp:revision>
  <dcterms:created xsi:type="dcterms:W3CDTF">2013-10-02T18:06:33Z</dcterms:created>
  <dcterms:modified xsi:type="dcterms:W3CDTF">2014-05-30T13:19:07Z</dcterms:modified>
</cp:coreProperties>
</file>