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1210" r:id="rId2"/>
    <p:sldId id="615" r:id="rId3"/>
    <p:sldId id="893" r:id="rId4"/>
    <p:sldId id="1384" r:id="rId5"/>
    <p:sldId id="1387" r:id="rId6"/>
    <p:sldId id="1388" r:id="rId7"/>
    <p:sldId id="1473" r:id="rId8"/>
    <p:sldId id="1481" r:id="rId9"/>
    <p:sldId id="1469" r:id="rId10"/>
    <p:sldId id="1475" r:id="rId11"/>
    <p:sldId id="1476" r:id="rId12"/>
    <p:sldId id="1472" r:id="rId13"/>
    <p:sldId id="1477" r:id="rId14"/>
    <p:sldId id="1478" r:id="rId15"/>
    <p:sldId id="1470" r:id="rId16"/>
    <p:sldId id="1482" r:id="rId17"/>
    <p:sldId id="1471" r:id="rId18"/>
    <p:sldId id="1483" r:id="rId19"/>
    <p:sldId id="1391" r:id="rId20"/>
    <p:sldId id="147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6600"/>
    <a:srgbClr val="FFCC99"/>
    <a:srgbClr val="CC3333"/>
    <a:srgbClr val="FB2008"/>
    <a:srgbClr val="DE222C"/>
    <a:srgbClr val="FF5868"/>
    <a:srgbClr val="BA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6" autoAdjust="0"/>
    <p:restoredTop sz="64154" autoAdjust="0"/>
  </p:normalViewPr>
  <p:slideViewPr>
    <p:cSldViewPr snapToGrid="0" snapToObjects="1" showGuides="1">
      <p:cViewPr varScale="1">
        <p:scale>
          <a:sx n="60" d="100"/>
          <a:sy n="60" d="100"/>
        </p:scale>
        <p:origin x="-2616" y="-96"/>
      </p:cViewPr>
      <p:guideLst>
        <p:guide orient="horz" pos="479"/>
        <p:guide orient="horz" pos="2134"/>
        <p:guide pos="288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2014/05/30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Divergent: Candor Night program. Teens will chill in the conference room (we will have dance music playing so people can prepare for next week's Battle Dance night. Then at around 7:40 teens will be invited to make their way into the youth room - and at the door each will be given a communion glass filled with a blue liquid (Blue </a:t>
            </a:r>
            <a:r>
              <a:rPr lang="en-US" sz="1200" kern="1200" dirty="0" err="1" smtClean="0">
                <a:solidFill>
                  <a:schemeClr val="tx1"/>
                </a:solidFill>
                <a:latin typeface="+mn-lt"/>
                <a:ea typeface="+mn-ea"/>
                <a:cs typeface="+mn-cs"/>
              </a:rPr>
              <a:t>Energade</a:t>
            </a:r>
            <a:r>
              <a:rPr lang="en-US" sz="1200" kern="1200" dirty="0" smtClean="0">
                <a:solidFill>
                  <a:schemeClr val="tx1"/>
                </a:solidFill>
                <a:latin typeface="+mn-lt"/>
                <a:ea typeface="+mn-ea"/>
                <a:cs typeface="+mn-cs"/>
              </a:rPr>
              <a:t>) which will be explained a bit later as a Truth Serum.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Truth Circle Questions</a:t>
            </a:r>
            <a:r>
              <a:rPr lang="en-US" baseline="0" dirty="0" smtClean="0"/>
              <a:t> </a:t>
            </a:r>
            <a:r>
              <a:rPr lang="en-US" dirty="0" smtClean="0"/>
              <a:t>(Part 1)</a:t>
            </a:r>
          </a:p>
          <a:p>
            <a:pPr marL="0" indent="0">
              <a:buNone/>
            </a:pPr>
            <a:r>
              <a:rPr lang="en-US" dirty="0" smtClean="0"/>
              <a:t>1. How was your day?</a:t>
            </a:r>
            <a:br>
              <a:rPr lang="en-US" dirty="0" smtClean="0"/>
            </a:br>
            <a:r>
              <a:rPr lang="en-US" dirty="0" smtClean="0"/>
              <a:t>2. What do you want to be when you grow up?</a:t>
            </a:r>
            <a:br>
              <a:rPr lang="en-US" dirty="0" smtClean="0"/>
            </a:br>
            <a:r>
              <a:rPr lang="en-US" dirty="0" smtClean="0"/>
              <a:t>3. What is your </a:t>
            </a:r>
            <a:r>
              <a:rPr lang="en-US" dirty="0" err="1" smtClean="0"/>
              <a:t>favourite</a:t>
            </a:r>
            <a:r>
              <a:rPr lang="en-US" dirty="0" smtClean="0"/>
              <a:t> thing to do in your spare time?</a:t>
            </a:r>
            <a:br>
              <a:rPr lang="en-US" dirty="0" smtClean="0"/>
            </a:br>
            <a:r>
              <a:rPr lang="en-US" dirty="0" smtClean="0"/>
              <a:t>4. What sports do you take part in?</a:t>
            </a:r>
            <a:br>
              <a:rPr lang="en-US" dirty="0" smtClean="0"/>
            </a:br>
            <a:r>
              <a:rPr lang="en-US" dirty="0" smtClean="0"/>
              <a:t>5. What is your </a:t>
            </a:r>
            <a:r>
              <a:rPr lang="en-US" dirty="0" err="1" smtClean="0"/>
              <a:t>favourite</a:t>
            </a:r>
            <a:r>
              <a:rPr lang="en-US" dirty="0" smtClean="0"/>
              <a:t> subject at school, and why?</a:t>
            </a:r>
            <a:br>
              <a:rPr lang="en-US" dirty="0" smtClean="0"/>
            </a:br>
            <a:r>
              <a:rPr lang="en-US" dirty="0" smtClean="0"/>
              <a:t>6. What is the strangest thing you have ever done?</a:t>
            </a:r>
            <a:br>
              <a:rPr lang="en-US" dirty="0" smtClean="0"/>
            </a:br>
            <a:r>
              <a:rPr lang="en-US" dirty="0" smtClean="0"/>
              <a:t>7. If you could change one thing about yourself, what would it be, and why?</a:t>
            </a:r>
            <a:br>
              <a:rPr lang="en-US" dirty="0" smtClean="0"/>
            </a:br>
            <a:r>
              <a:rPr lang="en-US" dirty="0" smtClean="0"/>
              <a:t>8. What is the most wild thing you want to do?</a:t>
            </a:r>
            <a:br>
              <a:rPr lang="en-US" dirty="0" smtClean="0"/>
            </a:br>
            <a:r>
              <a:rPr lang="en-US" dirty="0" smtClean="0"/>
              <a:t>9. If you could choose to stay a certain age forever, what age would it be, and why?</a:t>
            </a:r>
            <a:br>
              <a:rPr lang="en-US" dirty="0" smtClean="0"/>
            </a:br>
            <a:r>
              <a:rPr lang="en-US" dirty="0" smtClean="0"/>
              <a:t>10. If you won the lottery, what would you do with the money?</a:t>
            </a:r>
            <a:endParaRPr lang="en-US" baseline="0"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Truth Circle Questions (Part 2)</a:t>
            </a:r>
            <a:br>
              <a:rPr lang="en-US" dirty="0" smtClean="0"/>
            </a:br>
            <a:r>
              <a:rPr lang="en-US" dirty="0" smtClean="0"/>
              <a:t>11. What is the hardest thing you've ever had to do?</a:t>
            </a:r>
            <a:br>
              <a:rPr lang="en-US" dirty="0" smtClean="0"/>
            </a:br>
            <a:r>
              <a:rPr lang="en-US" dirty="0" smtClean="0"/>
              <a:t>12. Who is your role-model, and why?</a:t>
            </a:r>
            <a:br>
              <a:rPr lang="en-US" dirty="0" smtClean="0"/>
            </a:br>
            <a:r>
              <a:rPr lang="en-US" dirty="0" smtClean="0"/>
              <a:t>13.</a:t>
            </a:r>
            <a:r>
              <a:rPr lang="en-US" baseline="0" dirty="0" smtClean="0"/>
              <a:t> </a:t>
            </a:r>
            <a:r>
              <a:rPr lang="en-US" dirty="0" smtClean="0"/>
              <a:t>If you could move anywhere, where would it be, and why?</a:t>
            </a:r>
            <a:br>
              <a:rPr lang="en-US" dirty="0" smtClean="0"/>
            </a:br>
            <a:r>
              <a:rPr lang="en-US" dirty="0" smtClean="0"/>
              <a:t>14. What is your </a:t>
            </a:r>
            <a:r>
              <a:rPr lang="en-US" dirty="0" err="1" smtClean="0"/>
              <a:t>favourite</a:t>
            </a:r>
            <a:r>
              <a:rPr lang="en-US" dirty="0" smtClean="0"/>
              <a:t> movie, and why?</a:t>
            </a:r>
            <a:br>
              <a:rPr lang="en-US" dirty="0" smtClean="0"/>
            </a:br>
            <a:r>
              <a:rPr lang="en-US" dirty="0" smtClean="0"/>
              <a:t>15. What is your </a:t>
            </a:r>
            <a:r>
              <a:rPr lang="en-US" dirty="0" err="1" smtClean="0"/>
              <a:t>favourite</a:t>
            </a:r>
            <a:r>
              <a:rPr lang="en-US" dirty="0" smtClean="0"/>
              <a:t> day of the year?</a:t>
            </a:r>
            <a:br>
              <a:rPr lang="en-US" dirty="0" smtClean="0"/>
            </a:br>
            <a:r>
              <a:rPr lang="en-US" dirty="0" smtClean="0"/>
              <a:t>16. If you had three wishes from a genie, what would you wish for?</a:t>
            </a:r>
            <a:br>
              <a:rPr lang="en-US" dirty="0" smtClean="0"/>
            </a:br>
            <a:r>
              <a:rPr lang="en-US" dirty="0" smtClean="0"/>
              <a:t>17. Where would you go in a time travel machine?</a:t>
            </a:r>
            <a:br>
              <a:rPr lang="en-US" dirty="0" smtClean="0"/>
            </a:br>
            <a:r>
              <a:rPr lang="en-US" dirty="0" smtClean="0"/>
              <a:t>18. What is one thing you regret in life, and wish you could redo?</a:t>
            </a:r>
            <a:br>
              <a:rPr lang="en-US" dirty="0" smtClean="0"/>
            </a:br>
            <a:r>
              <a:rPr lang="en-US" dirty="0" smtClean="0"/>
              <a:t>19. What is your idea of a perfect holiday?</a:t>
            </a:r>
            <a:br>
              <a:rPr lang="en-US" dirty="0" smtClean="0"/>
            </a:br>
            <a:r>
              <a:rPr lang="en-US" dirty="0" smtClean="0"/>
              <a:t>20. What are you most proud of?</a:t>
            </a:r>
          </a:p>
          <a:p>
            <a:pPr marL="228600" indent="-228600">
              <a:buAutoNum type="arabicParenBoth"/>
            </a:pPr>
            <a:endParaRPr lang="en-US" baseline="0"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Truth Line - everyone will step into the middle of the room in a line and questions will be asked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Have you ever had a cigarette before?) and if you answer YES you take a step towards the door and if you answer NO you take a step towards the </a:t>
            </a:r>
            <a:r>
              <a:rPr lang="en-US" sz="1200" kern="1200" dirty="0" err="1" smtClean="0">
                <a:solidFill>
                  <a:schemeClr val="tx1"/>
                </a:solidFill>
                <a:latin typeface="+mn-lt"/>
                <a:ea typeface="+mn-ea"/>
                <a:cs typeface="+mn-cs"/>
              </a:rPr>
              <a:t>Playstation</a:t>
            </a:r>
            <a:r>
              <a:rPr lang="en-US" sz="1200" kern="1200" dirty="0" smtClean="0">
                <a:solidFill>
                  <a:schemeClr val="tx1"/>
                </a:solidFill>
                <a:latin typeface="+mn-lt"/>
                <a:ea typeface="+mn-ea"/>
                <a:cs typeface="+mn-cs"/>
              </a:rPr>
              <a:t>/TV wall. </a:t>
            </a:r>
            <a:r>
              <a:rPr lang="en-US" dirty="0" smtClean="0"/>
              <a:t>(Maybe the first ten people to get across a line should be rewarded - it may tempt people to cheat on their answers.)</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Truth Line</a:t>
            </a:r>
            <a:r>
              <a:rPr lang="en-US" baseline="0" dirty="0" smtClean="0"/>
              <a:t> </a:t>
            </a:r>
            <a:r>
              <a:rPr lang="en-US" dirty="0" smtClean="0"/>
              <a:t>Questions</a:t>
            </a:r>
            <a:r>
              <a:rPr lang="en-US" baseline="0" dirty="0" smtClean="0"/>
              <a:t> </a:t>
            </a:r>
            <a:r>
              <a:rPr lang="en-US" dirty="0" smtClean="0"/>
              <a:t>(Part 1)</a:t>
            </a:r>
          </a:p>
          <a:p>
            <a:pPr marL="0" indent="0">
              <a:buNone/>
            </a:pPr>
            <a:r>
              <a:rPr lang="en-US" dirty="0" smtClean="0"/>
              <a:t>1. Are you afraid of the dark?</a:t>
            </a:r>
            <a:br>
              <a:rPr lang="en-US" dirty="0" smtClean="0"/>
            </a:br>
            <a:r>
              <a:rPr lang="en-US" dirty="0" smtClean="0"/>
              <a:t>2. Did you brush you teeth today?</a:t>
            </a:r>
            <a:br>
              <a:rPr lang="en-US" dirty="0" smtClean="0"/>
            </a:br>
            <a:r>
              <a:rPr lang="en-US" dirty="0" smtClean="0"/>
              <a:t>3. Have you travelled</a:t>
            </a:r>
            <a:r>
              <a:rPr lang="en-US" baseline="0" dirty="0" smtClean="0"/>
              <a:t> outside </a:t>
            </a:r>
            <a:r>
              <a:rPr lang="en-US" dirty="0" smtClean="0"/>
              <a:t>of South</a:t>
            </a:r>
            <a:r>
              <a:rPr lang="en-US" baseline="0" dirty="0" smtClean="0"/>
              <a:t> Africa</a:t>
            </a:r>
            <a:r>
              <a:rPr lang="en-US" dirty="0" smtClean="0"/>
              <a:t>?</a:t>
            </a:r>
            <a:br>
              <a:rPr lang="en-US" dirty="0" smtClean="0"/>
            </a:br>
            <a:r>
              <a:rPr lang="en-US" dirty="0" smtClean="0"/>
              <a:t>4. Have you ever been bitten by a dog?</a:t>
            </a:r>
            <a:br>
              <a:rPr lang="en-US" dirty="0" smtClean="0"/>
            </a:br>
            <a:r>
              <a:rPr lang="en-US" dirty="0" smtClean="0"/>
              <a:t>5. Do you enjoy country music?</a:t>
            </a:r>
            <a:br>
              <a:rPr lang="en-US" dirty="0" smtClean="0"/>
            </a:br>
            <a:r>
              <a:rPr lang="en-US" dirty="0" smtClean="0"/>
              <a:t>6. Could you go without your cellphone for a week?</a:t>
            </a:r>
            <a:br>
              <a:rPr lang="en-US" dirty="0" smtClean="0"/>
            </a:br>
            <a:r>
              <a:rPr lang="en-US" dirty="0" smtClean="0"/>
              <a:t>7. Do you pick up litter that isn’t yours?</a:t>
            </a:r>
            <a:br>
              <a:rPr lang="en-US" dirty="0" smtClean="0"/>
            </a:br>
            <a:r>
              <a:rPr lang="en-US" dirty="0" smtClean="0"/>
              <a:t>8. Do you have a ticket to see One Direction?</a:t>
            </a:r>
            <a:br>
              <a:rPr lang="en-US" dirty="0" smtClean="0"/>
            </a:br>
            <a:r>
              <a:rPr lang="en-US" dirty="0" smtClean="0"/>
              <a:t>9. Are you a humble person?</a:t>
            </a:r>
            <a:br>
              <a:rPr lang="en-US" dirty="0" smtClean="0"/>
            </a:br>
            <a:r>
              <a:rPr lang="en-US" dirty="0" smtClean="0"/>
              <a:t>10. Do you use mouth spray</a:t>
            </a:r>
            <a:r>
              <a:rPr lang="en-US" baseline="0" dirty="0" smtClean="0"/>
              <a:t> or</a:t>
            </a:r>
            <a:r>
              <a:rPr lang="en-US" dirty="0" smtClean="0"/>
              <a:t> breath freshener?</a:t>
            </a:r>
          </a:p>
          <a:p>
            <a:pPr marL="0" indent="0">
              <a:buNone/>
            </a:pPr>
            <a:r>
              <a:rPr lang="en-US" sz="1200" b="0" dirty="0" smtClean="0">
                <a:solidFill>
                  <a:schemeClr val="bg1"/>
                </a:solidFill>
                <a:effectLst>
                  <a:glow rad="165100">
                    <a:schemeClr val="tx1">
                      <a:alpha val="93000"/>
                    </a:schemeClr>
                  </a:glow>
                </a:effectLst>
                <a:latin typeface="Albertus Medium"/>
                <a:cs typeface="Albertus Medium"/>
              </a:rPr>
              <a:t>11. Have you ever stolen anything?</a:t>
            </a:r>
            <a:endParaRPr lang="en-US" b="0" baseline="0"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Truth Line</a:t>
            </a:r>
            <a:r>
              <a:rPr lang="en-US" baseline="0" dirty="0" smtClean="0"/>
              <a:t> </a:t>
            </a:r>
            <a:r>
              <a:rPr lang="en-US" dirty="0" smtClean="0"/>
              <a:t>Questions</a:t>
            </a:r>
            <a:r>
              <a:rPr lang="en-US" baseline="0" dirty="0" smtClean="0"/>
              <a:t> </a:t>
            </a:r>
            <a:r>
              <a:rPr lang="en-US" dirty="0" smtClean="0"/>
              <a:t>(Part 2)</a:t>
            </a:r>
          </a:p>
          <a:p>
            <a:pPr marL="0" indent="0">
              <a:buNone/>
            </a:pPr>
            <a:r>
              <a:rPr lang="en-US" dirty="0" smtClean="0"/>
              <a:t>12. Have you ever driven without a license?</a:t>
            </a:r>
            <a:br>
              <a:rPr lang="en-US" dirty="0" smtClean="0"/>
            </a:br>
            <a:r>
              <a:rPr lang="en-US" dirty="0" smtClean="0"/>
              <a:t>13. Do you make your own bed?</a:t>
            </a:r>
            <a:br>
              <a:rPr lang="en-US" dirty="0" smtClean="0"/>
            </a:br>
            <a:r>
              <a:rPr lang="en-US" dirty="0" smtClean="0"/>
              <a:t>14. When you are older, will you vote?</a:t>
            </a:r>
            <a:br>
              <a:rPr lang="en-US" dirty="0" smtClean="0"/>
            </a:br>
            <a:r>
              <a:rPr lang="en-US" dirty="0" smtClean="0"/>
              <a:t>15. Have you ever told a lie to protect a friend?</a:t>
            </a:r>
            <a:br>
              <a:rPr lang="en-US" dirty="0" smtClean="0"/>
            </a:br>
            <a:r>
              <a:rPr lang="en-US" dirty="0" smtClean="0"/>
              <a:t>16. Do you believe in evolution?</a:t>
            </a:r>
            <a:br>
              <a:rPr lang="en-US" dirty="0" smtClean="0"/>
            </a:br>
            <a:r>
              <a:rPr lang="en-US" dirty="0" smtClean="0"/>
              <a:t>17. Does TV and gaming promote laziness?</a:t>
            </a:r>
            <a:br>
              <a:rPr lang="en-US" dirty="0" smtClean="0"/>
            </a:br>
            <a:r>
              <a:rPr lang="en-US" dirty="0" smtClean="0"/>
              <a:t>18. Should the death penalty be reinstated?</a:t>
            </a:r>
            <a:br>
              <a:rPr lang="en-US" dirty="0" smtClean="0"/>
            </a:br>
            <a:r>
              <a:rPr lang="en-US" dirty="0" smtClean="0"/>
              <a:t>19. Are international sportsmen/women paid too much?</a:t>
            </a:r>
            <a:br>
              <a:rPr lang="en-US" dirty="0" smtClean="0"/>
            </a:br>
            <a:r>
              <a:rPr lang="en-US" dirty="0" smtClean="0"/>
              <a:t>20. Have you ever cried during a movie?</a:t>
            </a:r>
            <a:br>
              <a:rPr lang="en-US" dirty="0" smtClean="0"/>
            </a:br>
            <a:r>
              <a:rPr lang="en-US" dirty="0" smtClean="0"/>
              <a:t>21. Did you answer all these questions honestly?</a:t>
            </a: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 Truth or </a:t>
            </a:r>
            <a:r>
              <a:rPr lang="en-US" sz="1200" kern="1200" dirty="0" smtClean="0">
                <a:solidFill>
                  <a:schemeClr val="tx1"/>
                </a:solidFill>
                <a:latin typeface="+mn-lt"/>
                <a:ea typeface="+mn-ea"/>
                <a:cs typeface="+mn-cs"/>
              </a:rPr>
              <a:t>Lie</a:t>
            </a:r>
            <a:endParaRPr lang="en-US" baseline="0"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big group will divide up into smaller groups of about 8 teens and each person will share one Truth and one Lie about their lives and the others need to guess which is the Lie. </a:t>
            </a:r>
            <a:endParaRPr lang="en-US" baseline="0"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 Truth or </a:t>
            </a:r>
            <a:r>
              <a:rPr lang="en-US" sz="1200" kern="1200" dirty="0" smtClean="0">
                <a:solidFill>
                  <a:schemeClr val="tx1"/>
                </a:solidFill>
                <a:latin typeface="+mn-lt"/>
                <a:ea typeface="+mn-ea"/>
                <a:cs typeface="+mn-cs"/>
              </a:rPr>
              <a:t>Dare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the same small groups there will be two packs of cards in the middle of each group - one marked Truth and one marked Dare. Each person will get to choose either card and either answer the Truth question or do whatever is written on the Dare card.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Truth Cards:</a:t>
            </a:r>
          </a:p>
          <a:p>
            <a:r>
              <a:rPr lang="en-US" sz="1200" kern="1200" dirty="0" smtClean="0">
                <a:solidFill>
                  <a:schemeClr val="tx1"/>
                </a:solidFill>
                <a:effectLst/>
                <a:latin typeface="+mn-lt"/>
                <a:ea typeface="+mn-ea"/>
                <a:cs typeface="+mn-cs"/>
              </a:rPr>
              <a:t>Who in this room would you like to watch a movie with?</a:t>
            </a:r>
          </a:p>
          <a:p>
            <a:r>
              <a:rPr lang="en-US" sz="1200" kern="1200" dirty="0" smtClean="0">
                <a:solidFill>
                  <a:schemeClr val="tx1"/>
                </a:solidFill>
                <a:effectLst/>
                <a:latin typeface="+mn-lt"/>
                <a:ea typeface="+mn-ea"/>
                <a:cs typeface="+mn-cs"/>
              </a:rPr>
              <a:t>What is the first thing that attracts you to a person of the opposite sex?</a:t>
            </a:r>
          </a:p>
          <a:p>
            <a:r>
              <a:rPr lang="en-US" sz="1200" kern="1200" dirty="0" smtClean="0">
                <a:solidFill>
                  <a:schemeClr val="tx1"/>
                </a:solidFill>
                <a:effectLst/>
                <a:latin typeface="+mn-lt"/>
                <a:ea typeface="+mn-ea"/>
                <a:cs typeface="+mn-cs"/>
              </a:rPr>
              <a:t>What is a talent you have never told us about?</a:t>
            </a:r>
          </a:p>
          <a:p>
            <a:r>
              <a:rPr lang="en-US" sz="1200" kern="1200" dirty="0" smtClean="0">
                <a:solidFill>
                  <a:schemeClr val="tx1"/>
                </a:solidFill>
                <a:effectLst/>
                <a:latin typeface="+mn-lt"/>
                <a:ea typeface="+mn-ea"/>
                <a:cs typeface="+mn-cs"/>
              </a:rPr>
              <a:t>What is a secret that you have never told anyone?</a:t>
            </a:r>
          </a:p>
          <a:p>
            <a:r>
              <a:rPr lang="en-US" sz="1200" kern="1200" dirty="0" smtClean="0">
                <a:solidFill>
                  <a:schemeClr val="tx1"/>
                </a:solidFill>
                <a:effectLst/>
                <a:latin typeface="+mn-lt"/>
                <a:ea typeface="+mn-ea"/>
                <a:cs typeface="+mn-cs"/>
              </a:rPr>
              <a:t>What was the last lie you told?</a:t>
            </a:r>
          </a:p>
          <a:p>
            <a:r>
              <a:rPr lang="en-US" sz="1200" kern="1200" dirty="0" smtClean="0">
                <a:solidFill>
                  <a:schemeClr val="tx1"/>
                </a:solidFill>
                <a:effectLst/>
                <a:latin typeface="+mn-lt"/>
                <a:ea typeface="+mn-ea"/>
                <a:cs typeface="+mn-cs"/>
              </a:rPr>
              <a:t>When did you last fart in public? Did anyone know about it?</a:t>
            </a:r>
          </a:p>
          <a:p>
            <a:r>
              <a:rPr lang="en-US" sz="1200" kern="1200" dirty="0" smtClean="0">
                <a:solidFill>
                  <a:schemeClr val="tx1"/>
                </a:solidFill>
                <a:effectLst/>
                <a:latin typeface="+mn-lt"/>
                <a:ea typeface="+mn-ea"/>
                <a:cs typeface="+mn-cs"/>
              </a:rPr>
              <a:t>Which is the most irritating habit of the person standing next to you?</a:t>
            </a:r>
          </a:p>
          <a:p>
            <a:r>
              <a:rPr lang="en-US" sz="1200" kern="1200" dirty="0" smtClean="0">
                <a:solidFill>
                  <a:schemeClr val="tx1"/>
                </a:solidFill>
                <a:effectLst/>
                <a:latin typeface="+mn-lt"/>
                <a:ea typeface="+mn-ea"/>
                <a:cs typeface="+mn-cs"/>
              </a:rPr>
              <a:t>What is the one quality or feature you would like to change about yourself?</a:t>
            </a:r>
          </a:p>
          <a:p>
            <a:r>
              <a:rPr lang="en-US" sz="1200" kern="1200" dirty="0" smtClean="0">
                <a:solidFill>
                  <a:schemeClr val="tx1"/>
                </a:solidFill>
                <a:effectLst/>
                <a:latin typeface="+mn-lt"/>
                <a:ea typeface="+mn-ea"/>
                <a:cs typeface="+mn-cs"/>
              </a:rPr>
              <a:t>What is the longest you have gone without showering?</a:t>
            </a:r>
          </a:p>
          <a:p>
            <a:r>
              <a:rPr lang="en-US" sz="1200" kern="1200" dirty="0" smtClean="0">
                <a:solidFill>
                  <a:schemeClr val="tx1"/>
                </a:solidFill>
                <a:effectLst/>
                <a:latin typeface="+mn-lt"/>
                <a:ea typeface="+mn-ea"/>
                <a:cs typeface="+mn-cs"/>
              </a:rPr>
              <a:t>What is the worst fear you have in life?</a:t>
            </a:r>
          </a:p>
          <a:p>
            <a:r>
              <a:rPr lang="en-US" sz="1200" kern="1200" dirty="0" smtClean="0">
                <a:solidFill>
                  <a:schemeClr val="tx1"/>
                </a:solidFill>
                <a:effectLst/>
                <a:latin typeface="+mn-lt"/>
                <a:ea typeface="+mn-ea"/>
                <a:cs typeface="+mn-cs"/>
              </a:rPr>
              <a:t>What do you do when you are alone in your room?</a:t>
            </a:r>
          </a:p>
          <a:p>
            <a:r>
              <a:rPr lang="en-US" sz="1200" kern="1200" dirty="0" smtClean="0">
                <a:solidFill>
                  <a:schemeClr val="tx1"/>
                </a:solidFill>
                <a:effectLst/>
                <a:latin typeface="+mn-lt"/>
                <a:ea typeface="+mn-ea"/>
                <a:cs typeface="+mn-cs"/>
              </a:rPr>
              <a:t>Have you ever cooked or baked something for someone you liked?</a:t>
            </a:r>
          </a:p>
          <a:p>
            <a:r>
              <a:rPr lang="en-US" sz="1200" kern="1200" dirty="0" smtClean="0">
                <a:solidFill>
                  <a:schemeClr val="tx1"/>
                </a:solidFill>
                <a:effectLst/>
                <a:latin typeface="+mn-lt"/>
                <a:ea typeface="+mn-ea"/>
                <a:cs typeface="+mn-cs"/>
              </a:rPr>
              <a:t>Has anyone, apart from your family, ever seen you naked? If yes, who?</a:t>
            </a:r>
          </a:p>
          <a:p>
            <a:r>
              <a:rPr lang="en-US" sz="1200" kern="1200" dirty="0" smtClean="0">
                <a:solidFill>
                  <a:schemeClr val="tx1"/>
                </a:solidFill>
                <a:effectLst/>
                <a:latin typeface="+mn-lt"/>
                <a:ea typeface="+mn-ea"/>
                <a:cs typeface="+mn-cs"/>
              </a:rPr>
              <a:t>What is the stupidest thing you have done in front of a crowd?</a:t>
            </a:r>
          </a:p>
          <a:p>
            <a:r>
              <a:rPr lang="en-US" sz="1200" kern="1200" dirty="0" smtClean="0">
                <a:solidFill>
                  <a:schemeClr val="tx1"/>
                </a:solidFill>
                <a:effectLst/>
                <a:latin typeface="+mn-lt"/>
                <a:ea typeface="+mn-ea"/>
                <a:cs typeface="+mn-cs"/>
              </a:rPr>
              <a:t>Have you ever been mean to anyone without a reason?</a:t>
            </a:r>
          </a:p>
          <a:p>
            <a:r>
              <a:rPr lang="en-US" sz="1200" kern="1200" dirty="0" smtClean="0">
                <a:solidFill>
                  <a:schemeClr val="tx1"/>
                </a:solidFill>
                <a:effectLst/>
                <a:latin typeface="+mn-lt"/>
                <a:ea typeface="+mn-ea"/>
                <a:cs typeface="+mn-cs"/>
              </a:rPr>
              <a:t>What is your worst habit?</a:t>
            </a:r>
          </a:p>
          <a:p>
            <a:r>
              <a:rPr lang="en-US" sz="1200" kern="1200" dirty="0" smtClean="0">
                <a:solidFill>
                  <a:schemeClr val="tx1"/>
                </a:solidFill>
                <a:effectLst/>
                <a:latin typeface="+mn-lt"/>
                <a:ea typeface="+mn-ea"/>
                <a:cs typeface="+mn-cs"/>
              </a:rPr>
              <a:t>What childhood story are you most afraid of your mother telling your friends?</a:t>
            </a:r>
          </a:p>
          <a:p>
            <a:r>
              <a:rPr lang="en-US" sz="1200" kern="1200" dirty="0" smtClean="0">
                <a:solidFill>
                  <a:schemeClr val="tx1"/>
                </a:solidFill>
                <a:effectLst/>
                <a:latin typeface="+mn-lt"/>
                <a:ea typeface="+mn-ea"/>
                <a:cs typeface="+mn-cs"/>
              </a:rPr>
              <a:t>If you could have anything in the world, what would it be?</a:t>
            </a:r>
          </a:p>
          <a:p>
            <a:r>
              <a:rPr lang="en-US" sz="1200" kern="1200" dirty="0" smtClean="0">
                <a:solidFill>
                  <a:schemeClr val="tx1"/>
                </a:solidFill>
                <a:effectLst/>
                <a:latin typeface="+mn-lt"/>
                <a:ea typeface="+mn-ea"/>
                <a:cs typeface="+mn-cs"/>
              </a:rPr>
              <a:t>What feature of yours are you self-conscious about?</a:t>
            </a:r>
          </a:p>
          <a:p>
            <a:r>
              <a:rPr lang="en-US" sz="1200" kern="1200" dirty="0" smtClean="0">
                <a:solidFill>
                  <a:schemeClr val="tx1"/>
                </a:solidFill>
                <a:effectLst/>
                <a:latin typeface="+mn-lt"/>
                <a:ea typeface="+mn-ea"/>
                <a:cs typeface="+mn-cs"/>
              </a:rPr>
              <a:t>Would you ever cheat on someone you were in a relationship with?</a:t>
            </a:r>
          </a:p>
          <a:p>
            <a:r>
              <a:rPr lang="en-US" sz="1200" kern="1200" dirty="0" smtClean="0">
                <a:solidFill>
                  <a:schemeClr val="tx1"/>
                </a:solidFill>
                <a:effectLst/>
                <a:latin typeface="+mn-lt"/>
                <a:ea typeface="+mn-ea"/>
                <a:cs typeface="+mn-cs"/>
              </a:rPr>
              <a:t>If you had only 24 hours left to live, what would you do?</a:t>
            </a:r>
          </a:p>
          <a:p>
            <a:r>
              <a:rPr lang="en-US" sz="1200" kern="1200" dirty="0" smtClean="0">
                <a:solidFill>
                  <a:schemeClr val="tx1"/>
                </a:solidFill>
                <a:effectLst/>
                <a:latin typeface="+mn-lt"/>
                <a:ea typeface="+mn-ea"/>
                <a:cs typeface="+mn-cs"/>
              </a:rPr>
              <a:t>What one question do not want anyone to ask you in this game?</a:t>
            </a:r>
          </a:p>
          <a:p>
            <a:r>
              <a:rPr lang="en-US" sz="1200" kern="1200" dirty="0" smtClean="0">
                <a:solidFill>
                  <a:schemeClr val="tx1"/>
                </a:solidFill>
                <a:effectLst/>
                <a:latin typeface="+mn-lt"/>
                <a:ea typeface="+mn-ea"/>
                <a:cs typeface="+mn-cs"/>
              </a:rPr>
              <a:t>What is the meanest thing that you have done till date?</a:t>
            </a:r>
          </a:p>
          <a:p>
            <a:r>
              <a:rPr lang="en-US" sz="1200" kern="1200" dirty="0" smtClean="0">
                <a:solidFill>
                  <a:schemeClr val="tx1"/>
                </a:solidFill>
                <a:effectLst/>
                <a:latin typeface="+mn-lt"/>
                <a:ea typeface="+mn-ea"/>
                <a:cs typeface="+mn-cs"/>
              </a:rPr>
              <a:t>If you got a chance to make anyone in this room your slave, who would it be?</a:t>
            </a:r>
          </a:p>
          <a:p>
            <a:r>
              <a:rPr lang="en-US" sz="1200" kern="1200" dirty="0" smtClean="0">
                <a:solidFill>
                  <a:schemeClr val="tx1"/>
                </a:solidFill>
                <a:effectLst/>
                <a:latin typeface="+mn-lt"/>
                <a:ea typeface="+mn-ea"/>
                <a:cs typeface="+mn-cs"/>
              </a:rPr>
              <a:t>If you woke up one day and found you had become invisible, what is the first thing you would do?</a:t>
            </a:r>
          </a:p>
          <a:p>
            <a:r>
              <a:rPr lang="en-US" sz="1200" kern="1200" dirty="0" smtClean="0">
                <a:solidFill>
                  <a:schemeClr val="tx1"/>
                </a:solidFill>
                <a:effectLst/>
                <a:latin typeface="+mn-lt"/>
                <a:ea typeface="+mn-ea"/>
                <a:cs typeface="+mn-cs"/>
              </a:rPr>
              <a:t>What celebrity do you have a crush on?</a:t>
            </a:r>
          </a:p>
          <a:p>
            <a:r>
              <a:rPr lang="en-US" sz="1200" kern="1200" dirty="0" smtClean="0">
                <a:solidFill>
                  <a:schemeClr val="tx1"/>
                </a:solidFill>
                <a:effectLst/>
                <a:latin typeface="+mn-lt"/>
                <a:ea typeface="+mn-ea"/>
                <a:cs typeface="+mn-cs"/>
              </a:rPr>
              <a:t>What is the worst sin you ever committed?</a:t>
            </a:r>
          </a:p>
          <a:p>
            <a:r>
              <a:rPr lang="en-US" sz="1200" kern="1200" dirty="0" smtClean="0">
                <a:solidFill>
                  <a:schemeClr val="tx1"/>
                </a:solidFill>
                <a:effectLst/>
                <a:latin typeface="+mn-lt"/>
                <a:ea typeface="+mn-ea"/>
                <a:cs typeface="+mn-cs"/>
              </a:rPr>
              <a:t>What action from you past would put you in jail if the police ever found out?</a:t>
            </a:r>
          </a:p>
          <a:p>
            <a:r>
              <a:rPr lang="en-US" sz="1200" kern="1200" dirty="0" smtClean="0">
                <a:solidFill>
                  <a:schemeClr val="tx1"/>
                </a:solidFill>
                <a:effectLst/>
                <a:latin typeface="+mn-lt"/>
                <a:ea typeface="+mn-ea"/>
                <a:cs typeface="+mn-cs"/>
              </a:rPr>
              <a:t>Who in this room would be the worst to be trapped in a lift with?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Dare Cards:</a:t>
            </a:r>
          </a:p>
          <a:p>
            <a:r>
              <a:rPr lang="en-US" sz="1200" kern="1200" dirty="0" smtClean="0">
                <a:solidFill>
                  <a:schemeClr val="tx1"/>
                </a:solidFill>
                <a:effectLst/>
                <a:latin typeface="+mn-lt"/>
                <a:ea typeface="+mn-ea"/>
                <a:cs typeface="+mn-cs"/>
              </a:rPr>
              <a:t>Lick your elbow while singing the alphabet</a:t>
            </a:r>
          </a:p>
          <a:p>
            <a:r>
              <a:rPr lang="en-US" sz="1200" kern="1200" dirty="0" smtClean="0">
                <a:solidFill>
                  <a:schemeClr val="tx1"/>
                </a:solidFill>
                <a:effectLst/>
                <a:latin typeface="+mn-lt"/>
                <a:ea typeface="+mn-ea"/>
                <a:cs typeface="+mn-cs"/>
              </a:rPr>
              <a:t>Kiss someone on cheek</a:t>
            </a:r>
          </a:p>
          <a:p>
            <a:r>
              <a:rPr lang="en-US" sz="1200" kern="1200" dirty="0" smtClean="0">
                <a:solidFill>
                  <a:schemeClr val="tx1"/>
                </a:solidFill>
                <a:effectLst/>
                <a:latin typeface="+mn-lt"/>
                <a:ea typeface="+mn-ea"/>
                <a:cs typeface="+mn-cs"/>
              </a:rPr>
              <a:t>Pretend you are Tarzan for 30 seconds</a:t>
            </a:r>
          </a:p>
          <a:p>
            <a:r>
              <a:rPr lang="en-US" sz="1200" kern="1200" dirty="0" smtClean="0">
                <a:solidFill>
                  <a:schemeClr val="tx1"/>
                </a:solidFill>
                <a:effectLst/>
                <a:latin typeface="+mn-lt"/>
                <a:ea typeface="+mn-ea"/>
                <a:cs typeface="+mn-cs"/>
              </a:rPr>
              <a:t>Go up to someone in the room and say loudly: “I LOVE YOU” 5 times</a:t>
            </a:r>
          </a:p>
          <a:p>
            <a:r>
              <a:rPr lang="en-US" sz="1200" kern="1200" dirty="0" smtClean="0">
                <a:solidFill>
                  <a:schemeClr val="tx1"/>
                </a:solidFill>
                <a:effectLst/>
                <a:latin typeface="+mn-lt"/>
                <a:ea typeface="+mn-ea"/>
                <a:cs typeface="+mn-cs"/>
              </a:rPr>
              <a:t>Act like a gorilla for 20 seconds</a:t>
            </a:r>
          </a:p>
          <a:p>
            <a:r>
              <a:rPr lang="en-US" sz="1200" kern="1200" dirty="0" smtClean="0">
                <a:solidFill>
                  <a:schemeClr val="tx1"/>
                </a:solidFill>
                <a:effectLst/>
                <a:latin typeface="+mn-lt"/>
                <a:ea typeface="+mn-ea"/>
                <a:cs typeface="+mn-cs"/>
              </a:rPr>
              <a:t>Moonwalk across the room</a:t>
            </a:r>
          </a:p>
          <a:p>
            <a:r>
              <a:rPr lang="en-US" sz="1200" kern="1200" dirty="0" smtClean="0">
                <a:solidFill>
                  <a:schemeClr val="tx1"/>
                </a:solidFill>
                <a:effectLst/>
                <a:latin typeface="+mn-lt"/>
                <a:ea typeface="+mn-ea"/>
                <a:cs typeface="+mn-cs"/>
              </a:rPr>
              <a:t>Give the person 3 places to the right a hug</a:t>
            </a:r>
          </a:p>
          <a:p>
            <a:r>
              <a:rPr lang="en-US" sz="1200" kern="1200" dirty="0" smtClean="0">
                <a:solidFill>
                  <a:schemeClr val="tx1"/>
                </a:solidFill>
                <a:effectLst/>
                <a:latin typeface="+mn-lt"/>
                <a:ea typeface="+mn-ea"/>
                <a:cs typeface="+mn-cs"/>
              </a:rPr>
              <a:t>Kneel down and propose to someone in the group</a:t>
            </a:r>
          </a:p>
          <a:p>
            <a:r>
              <a:rPr lang="en-US" sz="1200" kern="1200" dirty="0" smtClean="0">
                <a:solidFill>
                  <a:schemeClr val="tx1"/>
                </a:solidFill>
                <a:effectLst/>
                <a:latin typeface="+mn-lt"/>
                <a:ea typeface="+mn-ea"/>
                <a:cs typeface="+mn-cs"/>
              </a:rPr>
              <a:t>Make someone in the group laugh</a:t>
            </a:r>
          </a:p>
          <a:p>
            <a:r>
              <a:rPr lang="en-US" sz="1200" kern="1200" dirty="0" smtClean="0">
                <a:solidFill>
                  <a:schemeClr val="tx1"/>
                </a:solidFill>
                <a:effectLst/>
                <a:latin typeface="+mn-lt"/>
                <a:ea typeface="+mn-ea"/>
                <a:cs typeface="+mn-cs"/>
              </a:rPr>
              <a:t>Do a handstand</a:t>
            </a:r>
          </a:p>
          <a:p>
            <a:r>
              <a:rPr lang="en-US" sz="1200" kern="1200" dirty="0" smtClean="0">
                <a:solidFill>
                  <a:schemeClr val="tx1"/>
                </a:solidFill>
                <a:effectLst/>
                <a:latin typeface="+mn-lt"/>
                <a:ea typeface="+mn-ea"/>
                <a:cs typeface="+mn-cs"/>
              </a:rPr>
              <a:t>Play "This little piggy went to market" on someone’s toes</a:t>
            </a:r>
          </a:p>
          <a:p>
            <a:r>
              <a:rPr lang="en-US" sz="1200" kern="1200" dirty="0" smtClean="0">
                <a:solidFill>
                  <a:schemeClr val="tx1"/>
                </a:solidFill>
                <a:effectLst/>
                <a:latin typeface="+mn-lt"/>
                <a:ea typeface="+mn-ea"/>
                <a:cs typeface="+mn-cs"/>
              </a:rPr>
              <a:t>Pretend that you are underwater for the next 20 seconds</a:t>
            </a:r>
          </a:p>
          <a:p>
            <a:r>
              <a:rPr lang="en-US" sz="1200" kern="1200" dirty="0" smtClean="0">
                <a:solidFill>
                  <a:schemeClr val="tx1"/>
                </a:solidFill>
                <a:effectLst/>
                <a:latin typeface="+mn-lt"/>
                <a:ea typeface="+mn-ea"/>
                <a:cs typeface="+mn-cs"/>
              </a:rPr>
              <a:t>Make a funny face until everyone is laughing</a:t>
            </a:r>
          </a:p>
          <a:p>
            <a:r>
              <a:rPr lang="en-US" sz="1200" kern="1200" dirty="0" smtClean="0">
                <a:solidFill>
                  <a:schemeClr val="tx1"/>
                </a:solidFill>
                <a:effectLst/>
                <a:latin typeface="+mn-lt"/>
                <a:ea typeface="+mn-ea"/>
                <a:cs typeface="+mn-cs"/>
              </a:rPr>
              <a:t>Sing a nursery rhythm</a:t>
            </a:r>
          </a:p>
          <a:p>
            <a:r>
              <a:rPr lang="en-US" sz="1200" kern="1200" dirty="0" smtClean="0">
                <a:solidFill>
                  <a:schemeClr val="tx1"/>
                </a:solidFill>
                <a:effectLst/>
                <a:latin typeface="+mn-lt"/>
                <a:ea typeface="+mn-ea"/>
                <a:cs typeface="+mn-cs"/>
              </a:rPr>
              <a:t>Hop around like a rabbit</a:t>
            </a:r>
          </a:p>
          <a:p>
            <a:r>
              <a:rPr lang="en-US" sz="1200" kern="1200" dirty="0" smtClean="0">
                <a:solidFill>
                  <a:schemeClr val="tx1"/>
                </a:solidFill>
                <a:effectLst/>
                <a:latin typeface="+mn-lt"/>
                <a:ea typeface="+mn-ea"/>
                <a:cs typeface="+mn-cs"/>
              </a:rPr>
              <a:t>Do a death scene</a:t>
            </a:r>
          </a:p>
          <a:p>
            <a:r>
              <a:rPr lang="en-US" sz="1200" kern="1200" dirty="0" smtClean="0">
                <a:solidFill>
                  <a:schemeClr val="tx1"/>
                </a:solidFill>
                <a:effectLst/>
                <a:latin typeface="+mn-lt"/>
                <a:ea typeface="+mn-ea"/>
                <a:cs typeface="+mn-cs"/>
              </a:rPr>
              <a:t>Walk around the group barking like a dog</a:t>
            </a:r>
          </a:p>
          <a:p>
            <a:r>
              <a:rPr lang="en-US" sz="1200" kern="1200" dirty="0" smtClean="0">
                <a:solidFill>
                  <a:schemeClr val="tx1"/>
                </a:solidFill>
                <a:effectLst/>
                <a:latin typeface="+mn-lt"/>
                <a:ea typeface="+mn-ea"/>
                <a:cs typeface="+mn-cs"/>
              </a:rPr>
              <a:t>Suck your thumb and cry like a baby</a:t>
            </a:r>
          </a:p>
          <a:p>
            <a:r>
              <a:rPr lang="en-US" sz="1200" kern="1200" dirty="0" smtClean="0">
                <a:solidFill>
                  <a:schemeClr val="tx1"/>
                </a:solidFill>
                <a:effectLst/>
                <a:latin typeface="+mn-lt"/>
                <a:ea typeface="+mn-ea"/>
                <a:cs typeface="+mn-cs"/>
              </a:rPr>
              <a:t>Do the splits</a:t>
            </a:r>
          </a:p>
          <a:p>
            <a:r>
              <a:rPr lang="en-US" sz="1200" kern="1200" dirty="0" smtClean="0">
                <a:solidFill>
                  <a:schemeClr val="tx1"/>
                </a:solidFill>
                <a:effectLst/>
                <a:latin typeface="+mn-lt"/>
                <a:ea typeface="+mn-ea"/>
                <a:cs typeface="+mn-cs"/>
              </a:rPr>
              <a:t>Shave off your eyebrows – just kidding! Take another card!</a:t>
            </a:r>
          </a:p>
          <a:p>
            <a:r>
              <a:rPr lang="en-US" sz="1200" kern="1200" dirty="0" smtClean="0">
                <a:solidFill>
                  <a:schemeClr val="tx1"/>
                </a:solidFill>
                <a:effectLst/>
                <a:latin typeface="+mn-lt"/>
                <a:ea typeface="+mn-ea"/>
                <a:cs typeface="+mn-cs"/>
              </a:rPr>
              <a:t>Walk around in your socks until the end of the night</a:t>
            </a:r>
          </a:p>
          <a:p>
            <a:r>
              <a:rPr lang="en-US" sz="1200" kern="1200" dirty="0" smtClean="0">
                <a:solidFill>
                  <a:schemeClr val="tx1"/>
                </a:solidFill>
                <a:effectLst/>
                <a:latin typeface="+mn-lt"/>
                <a:ea typeface="+mn-ea"/>
                <a:cs typeface="+mn-cs"/>
              </a:rPr>
              <a:t>Wear your shirt backwards for the rest of the night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will then reward everyone for their honesty on the night by handing out a chocolate/vanilla ice cream cone to each person.</a:t>
            </a:r>
            <a:endParaRPr lang="en-US" baseline="0"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will be a welcome and brief overview of the Candor Faction (PLEASE NOTE: all leaders to wear a mix of white and black clothes - no other </a:t>
            </a:r>
            <a:r>
              <a:rPr lang="en-US" sz="1200" kern="1200" dirty="0" err="1" smtClean="0">
                <a:solidFill>
                  <a:schemeClr val="tx1"/>
                </a:solidFill>
                <a:latin typeface="+mn-lt"/>
                <a:ea typeface="+mn-ea"/>
                <a:cs typeface="+mn-cs"/>
              </a:rPr>
              <a:t>colours</a:t>
            </a:r>
            <a:r>
              <a:rPr lang="en-US" sz="1200" kern="1200" dirty="0" smtClean="0">
                <a:solidFill>
                  <a:schemeClr val="tx1"/>
                </a:solidFill>
                <a:latin typeface="+mn-lt"/>
                <a:ea typeface="+mn-ea"/>
                <a:cs typeface="+mn-cs"/>
              </a:rPr>
              <a:t> as far as humanly possible!)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2559984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will then have our small group</a:t>
            </a:r>
            <a:r>
              <a:rPr lang="en-US" sz="1200" kern="1200" baseline="0" dirty="0" smtClean="0">
                <a:solidFill>
                  <a:schemeClr val="tx1"/>
                </a:solidFill>
                <a:latin typeface="+mn-lt"/>
                <a:ea typeface="+mn-ea"/>
                <a:cs typeface="+mn-cs"/>
              </a:rPr>
              <a:t> time</a:t>
            </a:r>
            <a:r>
              <a:rPr lang="en-US" sz="1200" kern="1200" dirty="0" smtClean="0">
                <a:solidFill>
                  <a:schemeClr val="tx1"/>
                </a:solidFill>
                <a:latin typeface="+mn-lt"/>
                <a:ea typeface="+mn-ea"/>
                <a:cs typeface="+mn-cs"/>
              </a:rPr>
              <a:t>. After small groups we will have hot chocolate and biscuits.</a:t>
            </a:r>
            <a:endParaRPr lang="en-US" baseline="0" dirty="0" smtClean="0"/>
          </a:p>
          <a:p>
            <a:r>
              <a:rPr lang="en-US" baseline="0" dirty="0" smtClean="0"/>
              <a:t>Small Group Questions: </a:t>
            </a:r>
          </a:p>
          <a:p>
            <a:r>
              <a:rPr lang="en-US" baseline="0" dirty="0" smtClean="0"/>
              <a:t>1. What was it like having to speak the truth tonight?</a:t>
            </a:r>
          </a:p>
          <a:p>
            <a:r>
              <a:rPr lang="en-US" baseline="0" dirty="0" smtClean="0"/>
              <a:t>2. How do you feel now after being honest earlier?</a:t>
            </a:r>
          </a:p>
          <a:p>
            <a:r>
              <a:rPr lang="en-US" baseline="0" dirty="0" smtClean="0"/>
              <a:t>3. Why do you think we struggle with honesty?</a:t>
            </a:r>
          </a:p>
          <a:p>
            <a:r>
              <a:rPr lang="en-US" baseline="0" dirty="0" smtClean="0"/>
              <a:t>4. How does Ephesians 4:15,25 help? God wants us to grow up, to know the whole truth and tell it in love. No more lies, no more pretense. Tell your neighbor the truth. In Christ’s body we’re all connected to each other. When you lie to others, you end up lying to yourself.</a:t>
            </a:r>
          </a:p>
          <a:p>
            <a:r>
              <a:rPr lang="en-US" baseline="0" dirty="0" smtClean="0"/>
              <a:t>5. Pray for each other to develop honesty! </a:t>
            </a: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world of Divergent, people were </a:t>
            </a:r>
            <a:r>
              <a:rPr lang="en-US" baseline="0" dirty="0" smtClean="0"/>
              <a:t>divided into five different factions focusing on different positive values.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Candor? They are the faction who wear </a:t>
            </a:r>
            <a:r>
              <a:rPr lang="en-US" dirty="0" smtClean="0">
                <a:effectLst/>
              </a:rPr>
              <a:t>black and white clothes, because they see the truth as black &amp; white. They dress formally, with suits &amp; ties being standard uniform with men, and</a:t>
            </a:r>
            <a:r>
              <a:rPr lang="en-US" baseline="0" dirty="0" smtClean="0">
                <a:effectLst/>
              </a:rPr>
              <a:t> </a:t>
            </a:r>
            <a:r>
              <a:rPr lang="en-US" dirty="0" smtClean="0">
                <a:effectLst/>
              </a:rPr>
              <a:t> women seen in long skirts, while their everyday clothing is typically black pants &amp; white shirts.</a:t>
            </a: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chemeClr val="bg1"/>
                </a:solidFill>
                <a:effectLst>
                  <a:glow rad="152400">
                    <a:schemeClr val="tx1">
                      <a:alpha val="93000"/>
                    </a:schemeClr>
                  </a:glow>
                </a:effectLst>
                <a:latin typeface="Albertus Medium"/>
                <a:cs typeface="Albertus Medium"/>
              </a:rPr>
              <a:t>Why Was Candor Established? </a:t>
            </a:r>
            <a:r>
              <a:rPr lang="en-US" sz="1200" kern="1200" dirty="0" smtClean="0">
                <a:solidFill>
                  <a:schemeClr val="tx1"/>
                </a:solidFill>
                <a:effectLst/>
                <a:latin typeface="+mn-lt"/>
                <a:ea typeface="+mn-ea"/>
                <a:cs typeface="+mn-cs"/>
              </a:rPr>
              <a:t>Candor was a faction formed by those who blamed duplicity and deception, who believed that dishonesty is the key fault in human nature which began evil and war. They believe in the principle that honesty and openness would lead to a more peaceful and perfect society.</a:t>
            </a:r>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dirty="0" smtClean="0">
                <a:solidFill>
                  <a:schemeClr val="bg1"/>
                </a:solidFill>
                <a:effectLst>
                  <a:glow rad="165100">
                    <a:schemeClr val="tx1">
                      <a:alpha val="93000"/>
                    </a:schemeClr>
                  </a:glow>
                </a:effectLst>
                <a:latin typeface="Albertus Medium"/>
                <a:cs typeface="Albertus Medium"/>
              </a:rPr>
              <a:t>What Do Candor Value? They are honest, truthful, trustworthy, and able to read body language to detect lies. </a:t>
            </a:r>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smtClean="0">
                <a:solidFill>
                  <a:schemeClr val="tx1"/>
                </a:solidFill>
                <a:effectLst/>
                <a:latin typeface="+mn-lt"/>
                <a:ea typeface="+mn-ea"/>
                <a:cs typeface="+mn-cs"/>
              </a:rPr>
              <a:t>Candor Rules: Tell the Truth, Tell the Truth, Tell the Truth, Tell the Truth!</a:t>
            </a:r>
            <a:r>
              <a:rPr lang="en-US" dirty="0" smtClean="0">
                <a:effectLst/>
              </a:rPr>
              <a:t> </a:t>
            </a:r>
            <a:endParaRPr lang="en-US" sz="1200" b="0" dirty="0" smtClean="0">
              <a:solidFill>
                <a:schemeClr val="bg1"/>
              </a:solidFill>
              <a:effectLst>
                <a:glow rad="165100">
                  <a:schemeClr val="tx1">
                    <a:alpha val="93000"/>
                  </a:schemeClr>
                </a:glow>
              </a:effectLst>
              <a:latin typeface="Albertus Medium"/>
              <a:cs typeface="Albertus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smtClean="0">
                <a:solidFill>
                  <a:schemeClr val="tx1"/>
                </a:solidFill>
                <a:effectLst/>
                <a:latin typeface="+mn-lt"/>
                <a:ea typeface="+mn-ea"/>
                <a:cs typeface="+mn-cs"/>
              </a:rPr>
              <a:t>Fortunately you all</a:t>
            </a:r>
            <a:r>
              <a:rPr lang="en-US" sz="1200" kern="1200" baseline="0" dirty="0" smtClean="0">
                <a:solidFill>
                  <a:schemeClr val="tx1"/>
                </a:solidFill>
                <a:effectLst/>
                <a:latin typeface="+mn-lt"/>
                <a:ea typeface="+mn-ea"/>
                <a:cs typeface="+mn-cs"/>
              </a:rPr>
              <a:t> received a shot of truth serum at the start of this evening so telling the truth should be fairly easy tonight!</a:t>
            </a:r>
            <a:endParaRPr lang="en-US" sz="1200" b="0" dirty="0" smtClean="0">
              <a:solidFill>
                <a:schemeClr val="bg1"/>
              </a:solidFill>
              <a:effectLst>
                <a:glow rad="165100">
                  <a:schemeClr val="tx1">
                    <a:alpha val="93000"/>
                  </a:schemeClr>
                </a:glow>
              </a:effectLst>
              <a:latin typeface="Albertus Medium"/>
              <a:cs typeface="Albertus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Truth Circle - two circles will be formed (like we do with speed relating) and questions will be posted for teens to answer - not too revealing at this stage, but to start getting people to open up.</a:t>
            </a: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340264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2014/05/30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2014/05/30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2014/05/30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2014/05/30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2014/05/30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2014/05/30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2014/05/30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504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736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576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925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726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152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4864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818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240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th or D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37101" y="123148"/>
            <a:ext cx="8577732" cy="769441"/>
          </a:xfrm>
          <a:prstGeom prst="rect">
            <a:avLst/>
          </a:prstGeom>
        </p:spPr>
        <p:txBody>
          <a:bodyPr wrap="square">
            <a:spAutoFit/>
            <a:scene3d>
              <a:camera prst="orthographicFront"/>
              <a:lightRig rig="threePt" dir="t"/>
            </a:scene3d>
            <a:sp3d extrusionH="57150" prstMaterial="metal">
              <a:bevelT w="38100" h="38100"/>
              <a:extrusionClr>
                <a:schemeClr val="bg1">
                  <a:lumMod val="50000"/>
                </a:schemeClr>
              </a:extrusionClr>
            </a:sp3d>
          </a:bodyPr>
          <a:lstStyle/>
          <a:p>
            <a:pPr algn="ctr"/>
            <a:r>
              <a:rPr lang="en-US" sz="4400" dirty="0" smtClean="0">
                <a:solidFill>
                  <a:schemeClr val="bg1"/>
                </a:solidFill>
                <a:effectLst>
                  <a:glow rad="152400">
                    <a:schemeClr val="tx1">
                      <a:alpha val="93000"/>
                    </a:schemeClr>
                  </a:glow>
                </a:effectLst>
                <a:latin typeface="Albertus Medium"/>
                <a:cs typeface="Albertus Medium"/>
              </a:rPr>
              <a:t>Choose a card from either pile!</a:t>
            </a:r>
            <a:endParaRPr lang="en-US" sz="4400" dirty="0">
              <a:solidFill>
                <a:schemeClr val="bg1"/>
              </a:solidFill>
              <a:effectLst>
                <a:glow rad="152400">
                  <a:schemeClr val="tx1">
                    <a:alpha val="93000"/>
                  </a:schemeClr>
                </a:glow>
              </a:effectLst>
              <a:latin typeface="Albertus Medium"/>
              <a:cs typeface="Albertus Medium"/>
            </a:endParaRPr>
          </a:p>
        </p:txBody>
      </p:sp>
    </p:spTree>
    <p:extLst>
      <p:ext uri="{BB962C8B-B14F-4D97-AF65-F5344CB8AC3E}">
        <p14:creationId xmlns:p14="http://schemas.microsoft.com/office/powerpoint/2010/main" val="352248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596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3661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4683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26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070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053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622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89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896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102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9029</TotalTime>
  <Words>1298</Words>
  <Application>Microsoft Macintosh PowerPoint</Application>
  <PresentationFormat>On-screen Show (4:3)</PresentationFormat>
  <Paragraphs>106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374</cp:revision>
  <dcterms:created xsi:type="dcterms:W3CDTF">2013-10-02T18:06:33Z</dcterms:created>
  <dcterms:modified xsi:type="dcterms:W3CDTF">2014-05-30T13:34:03Z</dcterms:modified>
</cp:coreProperties>
</file>