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1469" r:id="rId2"/>
    <p:sldId id="1649" r:id="rId3"/>
    <p:sldId id="1626" r:id="rId4"/>
    <p:sldId id="1625" r:id="rId5"/>
    <p:sldId id="1388" r:id="rId6"/>
    <p:sldId id="1387" r:id="rId7"/>
    <p:sldId id="1799" r:id="rId8"/>
    <p:sldId id="1762" r:id="rId9"/>
    <p:sldId id="1764" r:id="rId10"/>
    <p:sldId id="1766" r:id="rId11"/>
    <p:sldId id="1785" r:id="rId12"/>
    <p:sldId id="1767" r:id="rId13"/>
    <p:sldId id="1784" r:id="rId14"/>
    <p:sldId id="1768" r:id="rId15"/>
    <p:sldId id="1788" r:id="rId16"/>
    <p:sldId id="1789" r:id="rId17"/>
    <p:sldId id="1769" r:id="rId18"/>
    <p:sldId id="1787" r:id="rId19"/>
    <p:sldId id="1790" r:id="rId20"/>
    <p:sldId id="1770" r:id="rId21"/>
    <p:sldId id="1786" r:id="rId22"/>
    <p:sldId id="1771" r:id="rId23"/>
    <p:sldId id="1772" r:id="rId24"/>
    <p:sldId id="1773" r:id="rId25"/>
    <p:sldId id="1774" r:id="rId26"/>
    <p:sldId id="1791" r:id="rId27"/>
    <p:sldId id="1783" r:id="rId28"/>
    <p:sldId id="1792" r:id="rId29"/>
    <p:sldId id="1776" r:id="rId30"/>
    <p:sldId id="1800" r:id="rId31"/>
    <p:sldId id="1775" r:id="rId32"/>
    <p:sldId id="1782" r:id="rId33"/>
    <p:sldId id="1778" r:id="rId34"/>
    <p:sldId id="1763" r:id="rId35"/>
    <p:sldId id="1629" r:id="rId36"/>
    <p:sldId id="1793" r:id="rId37"/>
    <p:sldId id="1795" r:id="rId38"/>
    <p:sldId id="1794" r:id="rId39"/>
    <p:sldId id="1639" r:id="rId40"/>
    <p:sldId id="1802" r:id="rId41"/>
    <p:sldId id="1642" r:id="rId42"/>
    <p:sldId id="1634" r:id="rId43"/>
    <p:sldId id="1648" r:id="rId44"/>
    <p:sldId id="1630" r:id="rId45"/>
    <p:sldId id="1637" r:id="rId46"/>
    <p:sldId id="1761" r:id="rId47"/>
    <p:sldId id="1650" r:id="rId48"/>
    <p:sldId id="1643" r:id="rId49"/>
    <p:sldId id="178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6600"/>
    <a:srgbClr val="FFCC99"/>
    <a:srgbClr val="CC3333"/>
    <a:srgbClr val="FB2008"/>
    <a:srgbClr val="DE222C"/>
    <a:srgbClr val="FF5868"/>
    <a:srgbClr val="BA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50" autoAdjust="0"/>
    <p:restoredTop sz="88225" autoAdjust="0"/>
  </p:normalViewPr>
  <p:slideViewPr>
    <p:cSldViewPr snapToGrid="0" snapToObjects="1" showGuides="1">
      <p:cViewPr>
        <p:scale>
          <a:sx n="72" d="100"/>
          <a:sy n="72" d="100"/>
        </p:scale>
        <p:origin x="-2136" y="-320"/>
      </p:cViewPr>
      <p:guideLst>
        <p:guide orient="horz" pos="479"/>
        <p:guide orient="horz" pos="2134"/>
        <p:guide pos="288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2014/06/14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s://www.youtube.com/watch?v=wKSwDv2aO6U"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Divergent: Amity Night Program</a:t>
            </a:r>
          </a:p>
          <a:p>
            <a:r>
              <a:rPr lang="en-US" sz="1200" kern="1200" dirty="0" smtClean="0">
                <a:solidFill>
                  <a:schemeClr val="tx1"/>
                </a:solidFill>
                <a:latin typeface="+mn-lt"/>
                <a:ea typeface="+mn-ea"/>
                <a:cs typeface="+mn-cs"/>
              </a:rPr>
              <a:t>Here are details of setup requirements for the night: (1) Paper flowers and leaves in red, yellow and orange will be cut out and thrown around the youth room.</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(2) Plants and garden tools will be used as decorations</a:t>
            </a:r>
            <a:r>
              <a:rPr lang="en-US" sz="1200" kern="1200" baseline="0" dirty="0" smtClean="0">
                <a:solidFill>
                  <a:schemeClr val="tx1"/>
                </a:solidFill>
                <a:latin typeface="+mn-lt"/>
                <a:ea typeface="+mn-ea"/>
                <a:cs typeface="+mn-cs"/>
              </a:rPr>
              <a:t> (3) </a:t>
            </a:r>
            <a:r>
              <a:rPr lang="en-US" sz="1200" kern="1200" dirty="0" smtClean="0">
                <a:solidFill>
                  <a:schemeClr val="tx1"/>
                </a:solidFill>
                <a:latin typeface="+mn-lt"/>
                <a:ea typeface="+mn-ea"/>
                <a:cs typeface="+mn-cs"/>
              </a:rPr>
              <a:t>As youth approach the youth room there will be a poster saying: "You are leaving the city.” (4) Teen leaders will be asked to wear "hippy" outfits. (5) Girls</a:t>
            </a:r>
            <a:r>
              <a:rPr lang="en-US" sz="1200" kern="1200" baseline="0" dirty="0" smtClean="0">
                <a:solidFill>
                  <a:schemeClr val="tx1"/>
                </a:solidFill>
                <a:latin typeface="+mn-lt"/>
                <a:ea typeface="+mn-ea"/>
                <a:cs typeface="+mn-cs"/>
              </a:rPr>
              <a:t> will be given a </a:t>
            </a:r>
            <a:r>
              <a:rPr lang="en-US" sz="1200" kern="1200" dirty="0" smtClean="0">
                <a:solidFill>
                  <a:schemeClr val="tx1"/>
                </a:solidFill>
                <a:latin typeface="+mn-lt"/>
                <a:ea typeface="+mn-ea"/>
                <a:cs typeface="+mn-cs"/>
              </a:rPr>
              <a:t>real flower to wear in their hair.</a:t>
            </a:r>
            <a:r>
              <a:rPr lang="en-US" sz="1200" kern="1200" baseline="0" dirty="0" smtClean="0">
                <a:solidFill>
                  <a:schemeClr val="tx1"/>
                </a:solidFill>
                <a:latin typeface="+mn-lt"/>
                <a:ea typeface="+mn-ea"/>
                <a:cs typeface="+mn-cs"/>
              </a:rPr>
              <a:t> (6) </a:t>
            </a:r>
            <a:r>
              <a:rPr lang="en-US" sz="1200" kern="1200" dirty="0" smtClean="0">
                <a:solidFill>
                  <a:schemeClr val="tx1"/>
                </a:solidFill>
                <a:latin typeface="+mn-lt"/>
                <a:ea typeface="+mn-ea"/>
                <a:cs typeface="+mn-cs"/>
              </a:rPr>
              <a:t>A gong (or appropriate sound) will go off every time a new event is introduced to get everyone's attention. (7) This will be a very </a:t>
            </a:r>
            <a:r>
              <a:rPr lang="en-US" sz="1200" kern="1200" dirty="0" err="1" smtClean="0">
                <a:solidFill>
                  <a:schemeClr val="tx1"/>
                </a:solidFill>
                <a:latin typeface="+mn-lt"/>
                <a:ea typeface="+mn-ea"/>
                <a:cs typeface="+mn-cs"/>
              </a:rPr>
              <a:t>colourful</a:t>
            </a:r>
            <a:r>
              <a:rPr lang="en-US" sz="1200" kern="1200" dirty="0" smtClean="0">
                <a:solidFill>
                  <a:schemeClr val="tx1"/>
                </a:solidFill>
                <a:latin typeface="+mn-lt"/>
                <a:ea typeface="+mn-ea"/>
                <a:cs typeface="+mn-cs"/>
              </a:rPr>
              <a:t> night reflected in outfits and the PowerPoint</a:t>
            </a:r>
            <a:r>
              <a:rPr lang="en-US" sz="1200" kern="1200" baseline="0" dirty="0" smtClean="0">
                <a:solidFill>
                  <a:schemeClr val="tx1"/>
                </a:solidFill>
                <a:latin typeface="+mn-lt"/>
                <a:ea typeface="+mn-ea"/>
                <a:cs typeface="+mn-cs"/>
              </a:rPr>
              <a:t> that is used to lead the night.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Before the welcome a PowerPoint</a:t>
            </a:r>
            <a:r>
              <a:rPr lang="en-US" sz="1200" kern="1200" baseline="0" dirty="0" smtClean="0">
                <a:solidFill>
                  <a:schemeClr val="tx1"/>
                </a:solidFill>
                <a:latin typeface="+mn-lt"/>
                <a:ea typeface="+mn-ea"/>
                <a:cs typeface="+mn-cs"/>
              </a:rPr>
              <a:t> will show slides of fields and flowers set to a medley of Beatles songs (16 minutes long) from the Sixties (the following songs were used: Hey Jude, In My Life, Let It Be and Here Comes the Sun).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Welcome - everyone is welcomed into the youth room and newcomers introduced. The following 5 slides will be used to introduce teens to the Amity faction.</a:t>
            </a:r>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Amity Overview - In a future world, war</a:t>
            </a:r>
            <a:r>
              <a:rPr lang="en-US" baseline="0" dirty="0" smtClean="0"/>
              <a:t> has caused incredible damage to the world and four of the five factions live in the city of Chicago.</a:t>
            </a:r>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293980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one faction,</a:t>
            </a:r>
            <a:r>
              <a:rPr lang="en-US" baseline="0" dirty="0" smtClean="0"/>
              <a:t> Amity,</a:t>
            </a:r>
            <a:r>
              <a:rPr lang="en-US" dirty="0" smtClean="0"/>
              <a:t> has left the city and live on a farm outside the walls of the city.</a:t>
            </a:r>
            <a:endParaRPr lang="en-US" dirty="0" smtClean="0">
              <a:effectLst/>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“Smile…or we eats you!!!” (in a Gollum voice)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4. Peace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Meal - Bread and grape juice will be handed out explaining that there is a peace serum in the bread. And that they be told to be happy and smiley the whole night.</a:t>
            </a:r>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Video: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Pharrell</a:t>
            </a:r>
            <a:r>
              <a:rPr lang="en-US" sz="1200" kern="1200" baseline="0" dirty="0" smtClean="0">
                <a:solidFill>
                  <a:schemeClr val="tx1"/>
                </a:solidFill>
                <a:latin typeface="+mn-lt"/>
                <a:ea typeface="+mn-ea"/>
                <a:cs typeface="+mn-cs"/>
              </a:rPr>
              <a:t> Williams - Happy (Despicable Me 2). Get it on YouTube at: https://</a:t>
            </a:r>
            <a:r>
              <a:rPr lang="en-US" sz="1200" kern="1200" baseline="0" dirty="0" err="1" smtClean="0">
                <a:solidFill>
                  <a:schemeClr val="tx1"/>
                </a:solidFill>
                <a:latin typeface="+mn-lt"/>
                <a:ea typeface="+mn-ea"/>
                <a:cs typeface="+mn-cs"/>
              </a:rPr>
              <a:t>www.youtube.com</a:t>
            </a:r>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watch?v</a:t>
            </a:r>
            <a:r>
              <a:rPr lang="en-US" sz="1200" kern="1200" baseline="0" dirty="0" smtClean="0">
                <a:solidFill>
                  <a:schemeClr val="tx1"/>
                </a:solidFill>
                <a:latin typeface="+mn-lt"/>
                <a:ea typeface="+mn-ea"/>
                <a:cs typeface="+mn-cs"/>
              </a:rPr>
              <a:t>=Q-GLuydiMe4</a:t>
            </a:r>
          </a:p>
          <a:p>
            <a:r>
              <a:rPr lang="en-US" sz="1200" kern="1200" baseline="0" dirty="0" smtClean="0">
                <a:solidFill>
                  <a:schemeClr val="tx1"/>
                </a:solidFill>
                <a:latin typeface="+mn-lt"/>
                <a:ea typeface="+mn-ea"/>
                <a:cs typeface="+mn-cs"/>
              </a:rPr>
              <a:t>This video is played while teens are enjoying their bread and grape juice.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5. Square Dance - teens stand in lines and learn a dance all together. Everyone participates.</a:t>
            </a:r>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Video: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Mr</a:t>
            </a:r>
            <a:r>
              <a:rPr lang="en-US" sz="1200" kern="1200" baseline="0" dirty="0" smtClean="0">
                <a:solidFill>
                  <a:schemeClr val="tx1"/>
                </a:solidFill>
                <a:latin typeface="+mn-lt"/>
                <a:ea typeface="+mn-ea"/>
                <a:cs typeface="+mn-cs"/>
              </a:rPr>
              <a:t> C The Slide Man Cha Cha Slide Part 2</a:t>
            </a:r>
            <a:r>
              <a:rPr lang="en-US" sz="1200" kern="1200" dirty="0" smtClean="0">
                <a:solidFill>
                  <a:schemeClr val="tx1"/>
                </a:solidFill>
                <a:latin typeface="+mn-lt"/>
                <a:ea typeface="+mn-ea"/>
                <a:cs typeface="+mn-cs"/>
              </a:rPr>
              <a:t>. Get it on YouTube at: 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=LI64R1bjN7U</a:t>
            </a:r>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6. Fruit Salad – We will serve fruit salad and cream.</a:t>
            </a:r>
          </a:p>
        </p:txBody>
      </p:sp>
      <p:sp>
        <p:nvSpPr>
          <p:cNvPr id="4" name="Slide Number Placeholder 3"/>
          <p:cNvSpPr>
            <a:spLocks noGrp="1"/>
          </p:cNvSpPr>
          <p:nvPr>
            <p:ph type="sldNum" sz="quarter" idx="10"/>
          </p:nvPr>
        </p:nvSpPr>
        <p:spPr/>
        <p:txBody>
          <a:bodyPr/>
          <a:lstStyle/>
          <a:p>
            <a:fld id="{ABB761E8-B556-2442-B9DB-91D007047673}" type="slidenum">
              <a:rPr lang="en-US" smtClean="0"/>
              <a:t>39</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Are Amity? They are the faction who wear earth </a:t>
            </a:r>
            <a:r>
              <a:rPr lang="en-US" dirty="0" err="1" smtClean="0"/>
              <a:t>colours</a:t>
            </a:r>
            <a:r>
              <a:rPr lang="en-US" dirty="0" smtClean="0"/>
              <a:t>, live on a farm and grow crops for the city.</a:t>
            </a:r>
          </a:p>
          <a:p>
            <a:endParaRPr lang="en-US" dirty="0" smtClean="0">
              <a:effectLst/>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Video: While teens are getting their fruit salad we will play this video: 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=pvlm6kMk6ys</a:t>
            </a:r>
          </a:p>
        </p:txBody>
      </p:sp>
      <p:sp>
        <p:nvSpPr>
          <p:cNvPr id="4" name="Slide Number Placeholder 3"/>
          <p:cNvSpPr>
            <a:spLocks noGrp="1"/>
          </p:cNvSpPr>
          <p:nvPr>
            <p:ph type="sldNum" sz="quarter" idx="10"/>
          </p:nvPr>
        </p:nvSpPr>
        <p:spPr/>
        <p:txBody>
          <a:bodyPr/>
          <a:lstStyle/>
          <a:p>
            <a:fld id="{ABB761E8-B556-2442-B9DB-91D007047673}" type="slidenum">
              <a:rPr lang="en-US" smtClean="0"/>
              <a:t>40</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7. Camp Fire - made out of a </a:t>
            </a:r>
            <a:r>
              <a:rPr lang="en-US" sz="1200" kern="1200" dirty="0" smtClean="0">
                <a:solidFill>
                  <a:schemeClr val="tx1"/>
                </a:solidFill>
                <a:latin typeface="+mn-lt"/>
                <a:ea typeface="+mn-ea"/>
                <a:cs typeface="+mn-cs"/>
              </a:rPr>
              <a:t>heavy-duty </a:t>
            </a:r>
            <a:r>
              <a:rPr lang="en-US" sz="1200" kern="1200" dirty="0" smtClean="0">
                <a:solidFill>
                  <a:schemeClr val="tx1"/>
                </a:solidFill>
                <a:latin typeface="+mn-lt"/>
                <a:ea typeface="+mn-ea"/>
                <a:cs typeface="+mn-cs"/>
              </a:rPr>
              <a:t>torch and </a:t>
            </a:r>
            <a:r>
              <a:rPr lang="en-US" sz="1200" kern="1200" dirty="0" err="1" smtClean="0">
                <a:solidFill>
                  <a:schemeClr val="tx1"/>
                </a:solidFill>
                <a:latin typeface="+mn-lt"/>
                <a:ea typeface="+mn-ea"/>
                <a:cs typeface="+mn-cs"/>
              </a:rPr>
              <a:t>coloured</a:t>
            </a:r>
            <a:r>
              <a:rPr lang="en-US" sz="1200" kern="1200" dirty="0" smtClean="0">
                <a:solidFill>
                  <a:schemeClr val="tx1"/>
                </a:solidFill>
                <a:latin typeface="+mn-lt"/>
                <a:ea typeface="+mn-ea"/>
                <a:cs typeface="+mn-cs"/>
              </a:rPr>
              <a:t> paper will be set in the middle of the room and the teens will sit around it like they would around a camp fire. They will eat their fruit salad and sing camp songs for 10mins</a:t>
            </a:r>
            <a:r>
              <a:rPr lang="en-US" sz="1200" kern="1200" baseline="0" dirty="0" smtClean="0">
                <a:solidFill>
                  <a:schemeClr val="tx1"/>
                </a:solidFill>
                <a:latin typeface="+mn-lt"/>
                <a:ea typeface="+mn-ea"/>
                <a:cs typeface="+mn-cs"/>
              </a:rPr>
              <a:t> or as time allows</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41</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8. Peace Journey - There will be a contemplative time using guided meditation to experience</a:t>
            </a:r>
            <a:r>
              <a:rPr lang="en-US" sz="1200" kern="1200" baseline="0" dirty="0" smtClean="0">
                <a:solidFill>
                  <a:schemeClr val="tx1"/>
                </a:solidFill>
                <a:latin typeface="+mn-lt"/>
                <a:ea typeface="+mn-ea"/>
                <a:cs typeface="+mn-cs"/>
              </a:rPr>
              <a:t> peace. The audio we used came from a YouTube video entitled: Let Go and Let God. Get it on YouTube at: </a:t>
            </a:r>
            <a:r>
              <a:rPr lang="en-US" dirty="0" smtClean="0">
                <a:hlinkClick r:id="rId3"/>
              </a:rPr>
              <a:t>https://www.youtube.com/watch?v=wKSwDv2aO6U</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42</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Video:</a:t>
            </a:r>
            <a:r>
              <a:rPr lang="en-US" sz="1200" kern="1200" baseline="0" dirty="0" smtClean="0">
                <a:solidFill>
                  <a:schemeClr val="tx1"/>
                </a:solidFill>
                <a:latin typeface="+mn-lt"/>
                <a:ea typeface="+mn-ea"/>
                <a:cs typeface="+mn-cs"/>
              </a:rPr>
              <a:t> Newsboys - We Believe. Get it on YouTube at: https://</a:t>
            </a:r>
            <a:r>
              <a:rPr lang="en-US" sz="1200" kern="1200" baseline="0" dirty="0" err="1" smtClean="0">
                <a:solidFill>
                  <a:schemeClr val="tx1"/>
                </a:solidFill>
                <a:latin typeface="+mn-lt"/>
                <a:ea typeface="+mn-ea"/>
                <a:cs typeface="+mn-cs"/>
              </a:rPr>
              <a:t>www.youtube.com</a:t>
            </a:r>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watch?v</a:t>
            </a:r>
            <a:r>
              <a:rPr lang="en-US" sz="1200" kern="1200" baseline="0" dirty="0" smtClean="0">
                <a:solidFill>
                  <a:schemeClr val="tx1"/>
                </a:solidFill>
                <a:latin typeface="+mn-lt"/>
                <a:ea typeface="+mn-ea"/>
                <a:cs typeface="+mn-cs"/>
              </a:rPr>
              <a:t>=WjZ01FcK0yk</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9. Small</a:t>
            </a:r>
            <a:r>
              <a:rPr lang="en-US" baseline="0" dirty="0" smtClean="0"/>
              <a:t> Groups: (1) </a:t>
            </a:r>
            <a:r>
              <a:rPr lang="en-US" b="0" dirty="0" smtClean="0"/>
              <a:t>How do you define peace? (Actually peace is not about being in a place where there is no noise or trouble or hard work</a:t>
            </a:r>
            <a:r>
              <a:rPr lang="en-US" b="0" baseline="0" dirty="0" smtClean="0"/>
              <a:t> – it means to be in the midst of those things and still be calm in your heart). </a:t>
            </a:r>
            <a:r>
              <a:rPr lang="en-US" b="0" dirty="0" smtClean="0"/>
              <a:t>(2) What helped you experience peace tonight? (3) Why is it important for us to be at peace with God? (Because we have been justified through faith, we have peace with God through our Lord Jesus Christ. Romans 5:1) (4) What challenges are you facing that steal your peace? (5) Pray for each other to experience peace with God.</a:t>
            </a:r>
          </a:p>
          <a:p>
            <a:endParaRPr lang="en-US" b="0" dirty="0" smtClean="0"/>
          </a:p>
          <a:p>
            <a:r>
              <a:rPr lang="en-US" b="0" dirty="0" smtClean="0"/>
              <a:t>Audio from a YouTube video can be played during the small group time: Get it on YouTube at: https://</a:t>
            </a:r>
            <a:r>
              <a:rPr lang="en-US" b="0" dirty="0" err="1" smtClean="0"/>
              <a:t>www.youtube.com</a:t>
            </a:r>
            <a:r>
              <a:rPr lang="en-US" b="0" dirty="0" smtClean="0"/>
              <a:t>/</a:t>
            </a:r>
            <a:r>
              <a:rPr lang="en-US" b="0" dirty="0" err="1" smtClean="0"/>
              <a:t>watch?v</a:t>
            </a:r>
            <a:r>
              <a:rPr lang="en-US" b="0" dirty="0" smtClean="0"/>
              <a:t>=6HukSBkBgd4</a:t>
            </a:r>
          </a:p>
        </p:txBody>
      </p:sp>
      <p:sp>
        <p:nvSpPr>
          <p:cNvPr id="4" name="Slide Number Placeholder 3"/>
          <p:cNvSpPr>
            <a:spLocks noGrp="1"/>
          </p:cNvSpPr>
          <p:nvPr>
            <p:ph type="sldNum" sz="quarter" idx="10"/>
          </p:nvPr>
        </p:nvSpPr>
        <p:spPr/>
        <p:txBody>
          <a:bodyPr/>
          <a:lstStyle/>
          <a:p>
            <a:fld id="{ABB761E8-B556-2442-B9DB-91D007047673}" type="slidenum">
              <a:rPr lang="en-US" smtClean="0"/>
              <a:t>44</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10. Upcoming Events – a time for announcements.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45</a:t>
            </a:fld>
            <a:endParaRPr lang="en-US"/>
          </a:p>
        </p:txBody>
      </p:sp>
    </p:spTree>
    <p:extLst>
      <p:ext uri="{BB962C8B-B14F-4D97-AF65-F5344CB8AC3E}">
        <p14:creationId xmlns:p14="http://schemas.microsoft.com/office/powerpoint/2010/main" val="1196796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 Sunday morning we carry on with</a:t>
            </a:r>
            <a:r>
              <a:rPr lang="en-US" baseline="0" dirty="0" smtClean="0"/>
              <a:t> our Firs Starters series – looking at part 2 of How to Tell </a:t>
            </a:r>
            <a:r>
              <a:rPr lang="en-US" dirty="0" smtClean="0"/>
              <a:t>God’s</a:t>
            </a:r>
            <a:r>
              <a:rPr lang="en-US" baseline="0" dirty="0" smtClean="0"/>
              <a:t> Story.</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46</a:t>
            </a:fld>
            <a:endParaRPr lang="en-US"/>
          </a:p>
        </p:txBody>
      </p:sp>
    </p:spTree>
    <p:extLst>
      <p:ext uri="{BB962C8B-B14F-4D97-AF65-F5344CB8AC3E}">
        <p14:creationId xmlns:p14="http://schemas.microsoft.com/office/powerpoint/2010/main" val="119679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BC4887E-208E-7A4B-B7DC-62CA836C4471}" type="slidenum">
              <a:rPr lang="en-US" sz="1200">
                <a:latin typeface="Calibri" charset="0"/>
              </a:rPr>
              <a:pPr eaLnBrk="1" hangingPunct="1"/>
              <a:t>47</a:t>
            </a:fld>
            <a:endParaRPr lang="en-US" sz="1200">
              <a:latin typeface="Calibri" charset="0"/>
            </a:endParaRPr>
          </a:p>
        </p:txBody>
      </p:sp>
      <p:sp>
        <p:nvSpPr>
          <p:cNvPr id="3686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r>
              <a:rPr lang="en-US" dirty="0" smtClean="0">
                <a:latin typeface="Calibri" charset="0"/>
              </a:rPr>
              <a:t>Next Friday night is our Pancakes night!</a:t>
            </a:r>
            <a:endParaRPr lang="en-US" dirty="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11. Refreshments - Hot chocolate will be served.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48</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a:t>
            </a:r>
            <a:r>
              <a:rPr lang="en-US" sz="1200" kern="1200" baseline="0" dirty="0" smtClean="0">
                <a:solidFill>
                  <a:schemeClr val="tx1"/>
                </a:solidFill>
                <a:effectLst/>
                <a:latin typeface="+mn-lt"/>
                <a:ea typeface="+mn-ea"/>
                <a:cs typeface="+mn-cs"/>
              </a:rPr>
              <a:t> As refreshments are served we will be playing this video by Kirk Franklin – I Smile. Get it on YouTube at: https://</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=Z8SPwT3nQZ8</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49</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effectLst>
                  <a:glow rad="165100">
                    <a:schemeClr val="tx1">
                      <a:alpha val="93000"/>
                    </a:schemeClr>
                  </a:glow>
                </a:effectLst>
                <a:latin typeface="Albertus Medium"/>
                <a:cs typeface="Albertus Medium"/>
              </a:rPr>
              <a:t>What Do Amity Value? </a:t>
            </a:r>
            <a:r>
              <a:rPr lang="en-US" sz="1200" kern="1200" dirty="0" smtClean="0">
                <a:solidFill>
                  <a:schemeClr val="tx1"/>
                </a:solidFill>
                <a:latin typeface="+mn-lt"/>
                <a:ea typeface="+mn-ea"/>
                <a:cs typeface="+mn-cs"/>
              </a:rPr>
              <a:t>Amity are peace loving people, however they are prone to being dishonest to keep peace and respect, they are nature loving and provide most of the crops for all the factions. </a:t>
            </a:r>
          </a:p>
          <a:p>
            <a:pPr algn="l"/>
            <a:r>
              <a:rPr lang="en-US" sz="1200" b="0" dirty="0" smtClean="0">
                <a:solidFill>
                  <a:schemeClr val="bg1"/>
                </a:solidFill>
                <a:effectLst>
                  <a:glow rad="165100">
                    <a:schemeClr val="tx1">
                      <a:alpha val="93000"/>
                    </a:schemeClr>
                  </a:glow>
                </a:effectLst>
                <a:latin typeface="Albertus Medium"/>
                <a:cs typeface="Albertus Medium"/>
              </a:rPr>
              <a:t> </a:t>
            </a:r>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effectLst>
                  <a:glow rad="152400">
                    <a:schemeClr val="tx1">
                      <a:alpha val="93000"/>
                    </a:schemeClr>
                  </a:glow>
                </a:effectLst>
                <a:latin typeface="Albertus Medium"/>
                <a:cs typeface="Albertus Medium"/>
              </a:rPr>
              <a:t>Why Was Amity Established?</a:t>
            </a:r>
            <a:r>
              <a:rPr lang="en-US" sz="1200" b="0" baseline="0" dirty="0" smtClean="0">
                <a:solidFill>
                  <a:schemeClr val="bg1"/>
                </a:solidFill>
                <a:effectLst>
                  <a:glow rad="152400">
                    <a:schemeClr val="tx1">
                      <a:alpha val="93000"/>
                    </a:schemeClr>
                  </a:glow>
                </a:effectLst>
                <a:latin typeface="Albertus Medium"/>
                <a:cs typeface="Albertus Medium"/>
              </a:rPr>
              <a:t> </a:t>
            </a:r>
            <a:r>
              <a:rPr lang="en-US" sz="1200" kern="1200" dirty="0" smtClean="0">
                <a:solidFill>
                  <a:schemeClr val="tx1"/>
                </a:solidFill>
                <a:latin typeface="+mn-lt"/>
                <a:ea typeface="+mn-ea"/>
                <a:cs typeface="+mn-cs"/>
              </a:rPr>
              <a:t>Amity is the faction that dislikes war. They formed Amity in order to have a peaceful society free from conflict and sadness caused by wars and instigation. </a:t>
            </a:r>
          </a:p>
          <a:p>
            <a:pPr algn="l"/>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Amity Rules. Here are the rules for this evening: (1) Find Peace, (2) Live Peacefully, (3) Love Each Other, (4) Listen for the CHIME (each part of the program was introduced with a chime sounding as the slide appeared), and (5) Smile ALL NIGHT!!!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“Smile…we like </a:t>
            </a:r>
            <a:r>
              <a:rPr lang="en-US" sz="1200" kern="1200" dirty="0" err="1" smtClean="0">
                <a:solidFill>
                  <a:schemeClr val="tx1"/>
                </a:solidFill>
                <a:effectLst/>
                <a:latin typeface="+mn-lt"/>
                <a:ea typeface="+mn-ea"/>
                <a:cs typeface="+mn-cs"/>
              </a:rPr>
              <a:t>smileses</a:t>
            </a:r>
            <a:r>
              <a:rPr lang="en-US" sz="1200" kern="1200" dirty="0" smtClean="0">
                <a:solidFill>
                  <a:schemeClr val="tx1"/>
                </a:solidFill>
                <a:effectLst/>
                <a:latin typeface="+mn-lt"/>
                <a:ea typeface="+mn-ea"/>
                <a:cs typeface="+mn-cs"/>
              </a:rPr>
              <a:t>!!!” (in a Gollum voice)</a:t>
            </a:r>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following “Smile” </a:t>
            </a:r>
            <a:r>
              <a:rPr lang="en-US" sz="1200" kern="1200" dirty="0" err="1" smtClean="0">
                <a:solidFill>
                  <a:schemeClr val="tx1"/>
                </a:solidFill>
                <a:effectLst/>
                <a:latin typeface="+mn-lt"/>
                <a:ea typeface="+mn-ea"/>
                <a:cs typeface="+mn-cs"/>
              </a:rPr>
              <a:t>pics</a:t>
            </a:r>
            <a:r>
              <a:rPr lang="en-US" sz="1200" kern="1200" dirty="0" smtClean="0">
                <a:solidFill>
                  <a:schemeClr val="tx1"/>
                </a:solidFill>
                <a:effectLst/>
                <a:latin typeface="+mn-lt"/>
                <a:ea typeface="+mn-ea"/>
                <a:cs typeface="+mn-cs"/>
              </a:rPr>
              <a:t> are set to music from the song: Don’t Worry Be Happy. Get it on YouTube at: 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=qiTG_5ond-A</a:t>
            </a:r>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397689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2014/06/14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2014/06/14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2014/06/14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2014/06/14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2014/06/14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2014/06/14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5515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495909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096508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770833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931284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951041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875078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48357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641281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49691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293377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9796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475558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19311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317708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803199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742218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446036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996024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991929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547282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85212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25532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421374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975146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030877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lide1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924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192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731403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45475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582197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6064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5268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38196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3335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061100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525188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2009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775058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3544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01370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845721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068266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22642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62295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05351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145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184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206215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11078</TotalTime>
  <Words>980</Words>
  <Application>Microsoft Macintosh PowerPoint</Application>
  <PresentationFormat>On-screen Show (4:3)</PresentationFormat>
  <Paragraphs>83</Paragraphs>
  <Slides>49</Slides>
  <Notes>49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464</cp:revision>
  <dcterms:created xsi:type="dcterms:W3CDTF">2013-10-02T18:06:33Z</dcterms:created>
  <dcterms:modified xsi:type="dcterms:W3CDTF">2014-06-14T09:17:15Z</dcterms:modified>
</cp:coreProperties>
</file>