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1624" r:id="rId2"/>
    <p:sldId id="1853" r:id="rId3"/>
    <p:sldId id="1859" r:id="rId4"/>
    <p:sldId id="1858" r:id="rId5"/>
    <p:sldId id="1860" r:id="rId6"/>
    <p:sldId id="1852" r:id="rId7"/>
    <p:sldId id="1862" r:id="rId8"/>
    <p:sldId id="1824" r:id="rId9"/>
    <p:sldId id="1863" r:id="rId10"/>
    <p:sldId id="1825" r:id="rId11"/>
    <p:sldId id="1384" r:id="rId12"/>
    <p:sldId id="1387" r:id="rId13"/>
    <p:sldId id="1854" r:id="rId14"/>
    <p:sldId id="1673" r:id="rId15"/>
    <p:sldId id="1692" r:id="rId16"/>
    <p:sldId id="1849" r:id="rId17"/>
    <p:sldId id="1826" r:id="rId18"/>
    <p:sldId id="1845" r:id="rId19"/>
    <p:sldId id="1823" r:id="rId20"/>
    <p:sldId id="1828" r:id="rId21"/>
    <p:sldId id="1829" r:id="rId22"/>
    <p:sldId id="1855" r:id="rId23"/>
    <p:sldId id="1830" r:id="rId24"/>
    <p:sldId id="1831" r:id="rId25"/>
    <p:sldId id="1832" r:id="rId26"/>
    <p:sldId id="1833" r:id="rId27"/>
    <p:sldId id="1834" r:id="rId28"/>
    <p:sldId id="1846" r:id="rId29"/>
    <p:sldId id="1856" r:id="rId30"/>
    <p:sldId id="1865" r:id="rId31"/>
    <p:sldId id="1843" r:id="rId32"/>
    <p:sldId id="1836" r:id="rId33"/>
    <p:sldId id="1857" r:id="rId34"/>
    <p:sldId id="186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00"/>
    <a:srgbClr val="FFCC99"/>
    <a:srgbClr val="CC3333"/>
    <a:srgbClr val="FB2008"/>
    <a:srgbClr val="DE222C"/>
    <a:srgbClr val="FF5868"/>
    <a:srgbClr val="BA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49" autoAdjust="0"/>
    <p:restoredTop sz="84642" autoAdjust="0"/>
  </p:normalViewPr>
  <p:slideViewPr>
    <p:cSldViewPr snapToGrid="0" snapToObjects="1" showGuides="1">
      <p:cViewPr varScale="1">
        <p:scale>
          <a:sx n="78" d="100"/>
          <a:sy n="78" d="100"/>
        </p:scale>
        <p:origin x="-2184" y="-112"/>
      </p:cViewPr>
      <p:guideLst>
        <p:guide orient="horz" pos="2157"/>
        <p:guide pos="3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2014/06/28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Divergent: Abnegation Night Program</a:t>
            </a:r>
          </a:p>
          <a:p>
            <a:r>
              <a:rPr lang="en-US" sz="1200" kern="1200" dirty="0" smtClean="0">
                <a:solidFill>
                  <a:schemeClr val="tx1"/>
                </a:solidFill>
                <a:latin typeface="+mn-lt"/>
                <a:ea typeface="+mn-ea"/>
                <a:cs typeface="+mn-cs"/>
              </a:rPr>
              <a:t>Here are details of setup requirements for the night:</a:t>
            </a:r>
          </a:p>
          <a:p>
            <a:r>
              <a:rPr lang="en-US" sz="1200" kern="1200" dirty="0" smtClean="0">
                <a:solidFill>
                  <a:schemeClr val="tx1"/>
                </a:solidFill>
                <a:latin typeface="+mn-lt"/>
                <a:ea typeface="+mn-ea"/>
                <a:cs typeface="+mn-cs"/>
              </a:rPr>
              <a:t>* Cover all mirrors in the rooms – including bathrooms (Divergent do not look in mirrors as it is considered vanity). </a:t>
            </a:r>
          </a:p>
          <a:p>
            <a:r>
              <a:rPr lang="en-US" sz="1200" kern="1200" dirty="0" smtClean="0">
                <a:solidFill>
                  <a:schemeClr val="tx1"/>
                </a:solidFill>
                <a:latin typeface="+mn-lt"/>
                <a:ea typeface="+mn-ea"/>
                <a:cs typeface="+mn-cs"/>
              </a:rPr>
              <a:t>* Use room dividers on the stage covered in grey material and with a big print of the Abnegation logo. </a:t>
            </a:r>
          </a:p>
          <a:p>
            <a:r>
              <a:rPr lang="en-US" sz="1200" kern="1200" dirty="0" smtClean="0">
                <a:solidFill>
                  <a:schemeClr val="tx1"/>
                </a:solidFill>
                <a:latin typeface="+mn-lt"/>
                <a:ea typeface="+mn-ea"/>
                <a:cs typeface="+mn-cs"/>
              </a:rPr>
              <a:t>* Play Abnegation type music</a:t>
            </a:r>
            <a:r>
              <a:rPr lang="en-US" sz="1200" kern="1200" baseline="0" dirty="0" smtClean="0">
                <a:solidFill>
                  <a:schemeClr val="tx1"/>
                </a:solidFill>
                <a:latin typeface="+mn-lt"/>
                <a:ea typeface="+mn-ea"/>
                <a:cs typeface="+mn-cs"/>
              </a:rPr>
              <a:t> before the start of the event and during the night.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Print Bible verses about serving others or other service quotes and display them on the way up to the youth room from the ground floor. </a:t>
            </a:r>
          </a:p>
          <a:p>
            <a:r>
              <a:rPr lang="en-US" sz="1200" kern="1200" dirty="0" smtClean="0">
                <a:solidFill>
                  <a:schemeClr val="tx1"/>
                </a:solidFill>
                <a:latin typeface="+mn-lt"/>
                <a:ea typeface="+mn-ea"/>
                <a:cs typeface="+mn-cs"/>
              </a:rPr>
              <a:t>* Just before the start show a video that shows different people who were known to serve people: Jesus washing the disciples feet, Mother Theresa caring for kids, Mandela, etc.</a:t>
            </a:r>
          </a:p>
          <a:p>
            <a:pPr marL="171450" indent="-171450">
              <a:buFontTx/>
              <a:buChar char="•"/>
            </a:pPr>
            <a:r>
              <a:rPr lang="en-US" sz="1200" kern="1200" dirty="0" smtClean="0">
                <a:solidFill>
                  <a:schemeClr val="tx1"/>
                </a:solidFill>
                <a:latin typeface="+mn-lt"/>
                <a:ea typeface="+mn-ea"/>
                <a:cs typeface="+mn-cs"/>
              </a:rPr>
              <a:t>Place a "Welcome to Abnegation" sign on the door into the youth room.</a:t>
            </a:r>
          </a:p>
          <a:p>
            <a:pPr marL="0" indent="0">
              <a:buFontTx/>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Service Quotes: </a:t>
            </a:r>
          </a:p>
          <a:p>
            <a:r>
              <a:rPr lang="en-US" sz="1200" kern="1200" dirty="0" smtClean="0">
                <a:solidFill>
                  <a:schemeClr val="tx1"/>
                </a:solidFill>
                <a:latin typeface="+mn-lt"/>
                <a:ea typeface="+mn-ea"/>
                <a:cs typeface="+mn-cs"/>
              </a:rPr>
              <a:t>The best way to find yourself is to lose yourself in the service of others. (Mahatma Gandhi)</a:t>
            </a:r>
          </a:p>
          <a:p>
            <a:r>
              <a:rPr lang="en-US" sz="1200" kern="1200" dirty="0" smtClean="0">
                <a:solidFill>
                  <a:schemeClr val="tx1"/>
                </a:solidFill>
                <a:latin typeface="+mn-lt"/>
                <a:ea typeface="+mn-ea"/>
                <a:cs typeface="+mn-cs"/>
              </a:rPr>
              <a:t>I slept and I dreamed that life is all joy. I woke and I saw that life is all service. I served and I saw that service is joy. (Khalil Gibran)</a:t>
            </a:r>
          </a:p>
          <a:p>
            <a:r>
              <a:rPr lang="en-US" sz="1200" kern="1200" dirty="0" smtClean="0">
                <a:solidFill>
                  <a:schemeClr val="tx1"/>
                </a:solidFill>
                <a:latin typeface="+mn-lt"/>
                <a:ea typeface="+mn-ea"/>
                <a:cs typeface="+mn-cs"/>
              </a:rPr>
              <a:t>The first question which the priest and the Levite asked was: 'If I stop to help this man, what will happen to me?' But...the good Samaritan reversed the question: 'If I do not stop to help this man, what will happen to him? (Martin Luther King Jr.)</a:t>
            </a:r>
          </a:p>
          <a:p>
            <a:r>
              <a:rPr lang="en-US" sz="1200" kern="1200" dirty="0" smtClean="0">
                <a:solidFill>
                  <a:schemeClr val="tx1"/>
                </a:solidFill>
                <a:latin typeface="+mn-lt"/>
                <a:ea typeface="+mn-ea"/>
                <a:cs typeface="+mn-cs"/>
              </a:rPr>
              <a:t>For there will never cease to be poor in the land. Therefore I command you, ‘You shall open wide your hand to your brother, to the needy and to the poor, in your land. (Deuteronomy 15:11)</a:t>
            </a:r>
          </a:p>
          <a:p>
            <a:r>
              <a:rPr lang="en-US" sz="1200" kern="1200" dirty="0" smtClean="0">
                <a:solidFill>
                  <a:schemeClr val="tx1"/>
                </a:solidFill>
                <a:latin typeface="+mn-lt"/>
                <a:ea typeface="+mn-ea"/>
                <a:cs typeface="+mn-cs"/>
              </a:rPr>
              <a:t>In everything I showed you that by working hard in this manner you must help the weak and remember the words of the Lord Jesus, that He Himself said, 'It is more blessed to give than to receive.’ (Acts 20:35)</a:t>
            </a:r>
          </a:p>
          <a:p>
            <a:r>
              <a:rPr lang="en-US" sz="1200" kern="1200" dirty="0" smtClean="0">
                <a:solidFill>
                  <a:schemeClr val="tx1"/>
                </a:solidFill>
                <a:latin typeface="+mn-lt"/>
                <a:ea typeface="+mn-ea"/>
                <a:cs typeface="+mn-cs"/>
              </a:rPr>
              <a:t>I don’t know what your destiny will be, but one thing I know: the ones among you who will be really happy are those who have sought and found how to serve. (Albert Schweitzer)</a:t>
            </a:r>
          </a:p>
          <a:p>
            <a:r>
              <a:rPr lang="en-US" sz="1200" kern="1200" dirty="0" smtClean="0">
                <a:solidFill>
                  <a:schemeClr val="tx1"/>
                </a:solidFill>
                <a:latin typeface="+mn-lt"/>
                <a:ea typeface="+mn-ea"/>
                <a:cs typeface="+mn-cs"/>
              </a:rPr>
              <a:t>If you want to lift yourself up, lift up someone else. (Booker Washington)</a:t>
            </a:r>
          </a:p>
          <a:p>
            <a:r>
              <a:rPr lang="en-US" sz="1200" kern="1200" dirty="0" smtClean="0">
                <a:solidFill>
                  <a:schemeClr val="tx1"/>
                </a:solidFill>
                <a:latin typeface="+mn-lt"/>
                <a:ea typeface="+mn-ea"/>
                <a:cs typeface="+mn-cs"/>
              </a:rPr>
              <a:t>Humility is putting others first by giving up what you think you deserve.</a:t>
            </a:r>
          </a:p>
          <a:p>
            <a:r>
              <a:rPr lang="en-US" sz="1200" kern="1200" dirty="0" smtClean="0">
                <a:solidFill>
                  <a:schemeClr val="tx1"/>
                </a:solidFill>
                <a:latin typeface="+mn-lt"/>
                <a:ea typeface="+mn-ea"/>
                <a:cs typeface="+mn-cs"/>
              </a:rPr>
              <a:t>Humility is not thinking less of yourself, but thinking of yourself less. (C.S. Lewis)</a:t>
            </a:r>
          </a:p>
          <a:p>
            <a:r>
              <a:rPr lang="en-US" sz="1200" kern="1200" dirty="0" smtClean="0">
                <a:solidFill>
                  <a:schemeClr val="tx1"/>
                </a:solidFill>
                <a:latin typeface="+mn-lt"/>
                <a:ea typeface="+mn-ea"/>
                <a:cs typeface="+mn-cs"/>
              </a:rPr>
              <a:t>Do nothing out of selfish ambition or vain conceit. Rather, in humility value others above yourselves, 4 not looking to your own interests but each of you to the interests of the others. (Philippians 2:3)</a:t>
            </a:r>
          </a:p>
          <a:p>
            <a:r>
              <a:rPr lang="en-US" sz="1200" kern="1200" dirty="0" smtClean="0">
                <a:solidFill>
                  <a:schemeClr val="tx1"/>
                </a:solidFill>
                <a:latin typeface="+mn-lt"/>
                <a:ea typeface="+mn-ea"/>
                <a:cs typeface="+mn-cs"/>
              </a:rPr>
              <a:t>God resists the proud but gives grace to the humble. (James 4:6)</a:t>
            </a:r>
          </a:p>
          <a:p>
            <a:r>
              <a:rPr lang="en-US" sz="1200" kern="1200" dirty="0" smtClean="0">
                <a:solidFill>
                  <a:schemeClr val="tx1"/>
                </a:solidFill>
                <a:latin typeface="+mn-lt"/>
                <a:ea typeface="+mn-ea"/>
                <a:cs typeface="+mn-cs"/>
              </a:rPr>
              <a:t>Think of yourselves like Jesus thought of himself. He had equal status with God but didn’t think so much of himself that he had to cling to the advantages </a:t>
            </a:r>
          </a:p>
          <a:p>
            <a:r>
              <a:rPr lang="en-US" sz="1200" kern="1200" dirty="0" smtClean="0">
                <a:solidFill>
                  <a:schemeClr val="tx1"/>
                </a:solidFill>
                <a:latin typeface="+mn-lt"/>
                <a:ea typeface="+mn-ea"/>
                <a:cs typeface="+mn-cs"/>
              </a:rPr>
              <a:t>of that status no matter what. When the time came, he set aside the privileges of deity and took on the status of a slave, became human. It was an incredibly humbling process. He didn’t claim special privileges. Instead, he lived a selfless, obedient life and then died a selfless, obedient death by crucifixion. (Philippians 2:5-8)</a:t>
            </a:r>
          </a:p>
          <a:p>
            <a:r>
              <a:rPr lang="en-US" sz="1200" kern="1200" dirty="0" smtClean="0">
                <a:solidFill>
                  <a:schemeClr val="tx1"/>
                </a:solidFill>
                <a:latin typeface="+mn-lt"/>
                <a:ea typeface="+mn-ea"/>
                <a:cs typeface="+mn-cs"/>
              </a:rPr>
              <a:t>For even the Son of Man did not come to be served, but to serve and to give his life as a ransom for many. (Mark 10:45)</a:t>
            </a:r>
          </a:p>
          <a:p>
            <a:r>
              <a:rPr lang="en-US" sz="1200" kern="1200" dirty="0" smtClean="0">
                <a:solidFill>
                  <a:schemeClr val="tx1"/>
                </a:solidFill>
                <a:latin typeface="+mn-lt"/>
                <a:ea typeface="+mn-ea"/>
                <a:cs typeface="+mn-cs"/>
              </a:rPr>
              <a:t>Until we become selfless to our own selfish desires, we cannot truly give ourselves for the welfare of others.</a:t>
            </a:r>
          </a:p>
          <a:p>
            <a:r>
              <a:rPr lang="en-US" sz="1200" kern="1200" dirty="0" smtClean="0">
                <a:solidFill>
                  <a:schemeClr val="tx1"/>
                </a:solidFill>
                <a:latin typeface="+mn-lt"/>
                <a:ea typeface="+mn-ea"/>
                <a:cs typeface="+mn-cs"/>
              </a:rPr>
              <a:t>If you can’t feed a hundred people, then feed just one. (Mother Teresa)</a:t>
            </a:r>
          </a:p>
          <a:p>
            <a:r>
              <a:rPr lang="en-US" sz="1200" kern="1200" dirty="0" smtClean="0">
                <a:solidFill>
                  <a:schemeClr val="tx1"/>
                </a:solidFill>
                <a:latin typeface="+mn-lt"/>
                <a:ea typeface="+mn-ea"/>
                <a:cs typeface="+mn-cs"/>
              </a:rPr>
              <a:t>I was thirsty and you gave me something to drink, I was a stranger and you invited me in, I needed clothes and you clothed me, I was sick and you looked after me, I was in prison and you came to visit 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Whatever you did for one of the least of these brothers and sisters of mine, you did for me. (Matthew 25)</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Welcome - everyone is welcomed into the youth room and newcomers introduced. The following slides will be used to introduce teens to the Abnegation faction.</a:t>
            </a:r>
          </a:p>
          <a:p>
            <a:r>
              <a:rPr lang="en-US" sz="1200" kern="1200" dirty="0" smtClean="0">
                <a:solidFill>
                  <a:schemeClr val="tx1"/>
                </a:solidFill>
                <a:latin typeface="+mn-lt"/>
                <a:ea typeface="+mn-ea"/>
                <a:cs typeface="+mn-cs"/>
              </a:rPr>
              <a:t>Script:</a:t>
            </a:r>
            <a:r>
              <a:rPr lang="en-US" sz="1200" kern="1200" baseline="0" dirty="0" smtClean="0">
                <a:solidFill>
                  <a:schemeClr val="tx1"/>
                </a:solidFill>
                <a:latin typeface="+mn-lt"/>
                <a:ea typeface="+mn-ea"/>
                <a:cs typeface="+mn-cs"/>
              </a:rPr>
              <a:t> “</a:t>
            </a:r>
            <a:r>
              <a:rPr lang="en-US" dirty="0" smtClean="0"/>
              <a:t>Welcome to Abnegation. Tonight is a night of being selfless, of giving without expecting anything back. Tonight is not about ourselves but those around us.”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a:t>
            </a:r>
            <a:r>
              <a:rPr lang="en-US" baseline="0" dirty="0" smtClean="0"/>
              <a:t> Abnegation</a:t>
            </a:r>
            <a:r>
              <a:rPr lang="en-US" dirty="0" smtClean="0"/>
              <a:t>? </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8F8F8"/>
                </a:solidFill>
                <a:effectLst>
                  <a:glow rad="139700">
                    <a:schemeClr val="tx1"/>
                  </a:glow>
                </a:effectLst>
                <a:latin typeface="SF Fedora"/>
                <a:cs typeface="SF Fedora"/>
              </a:rPr>
              <a:t>They govern the city </a:t>
            </a:r>
            <a:r>
              <a:rPr lang="en-US" dirty="0" smtClean="0"/>
              <a:t>because their hearts are open to all and they are not blinded by greed or their own personal gain.</a:t>
            </a:r>
            <a:endParaRPr lang="en-US" sz="1200" b="0" baseline="0" dirty="0" smtClean="0">
              <a:solidFill>
                <a:schemeClr val="bg1"/>
              </a:solidFill>
              <a:effectLst>
                <a:glow rad="1524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8F8F8"/>
                </a:solidFill>
                <a:effectLst>
                  <a:glow rad="139700">
                    <a:schemeClr val="tx1"/>
                  </a:glow>
                </a:effectLst>
                <a:latin typeface="SF Fedora"/>
                <a:cs typeface="SF Fedora"/>
              </a:rPr>
              <a:t>They feed and clothe the Factionless.</a:t>
            </a:r>
            <a:endParaRPr lang="en-US" sz="1200" b="0" baseline="0" dirty="0" smtClean="0">
              <a:solidFill>
                <a:schemeClr val="bg1"/>
              </a:solidFill>
              <a:effectLst>
                <a:glow rad="1524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effectLst>
                  <a:glow rad="152400">
                    <a:schemeClr val="tx1">
                      <a:alpha val="93000"/>
                    </a:schemeClr>
                  </a:glow>
                </a:effectLst>
                <a:latin typeface="Albertus Medium"/>
                <a:cs typeface="Albertus Medium"/>
              </a:rPr>
              <a:t>Why Was </a:t>
            </a:r>
            <a:r>
              <a:rPr lang="en-US" sz="1200" dirty="0" smtClean="0">
                <a:solidFill>
                  <a:srgbClr val="F8F8F8"/>
                </a:solidFill>
                <a:effectLst>
                  <a:glow rad="139700">
                    <a:schemeClr val="tx1"/>
                  </a:glow>
                </a:effectLst>
                <a:latin typeface="SF Fedora"/>
                <a:cs typeface="SF Fedora"/>
              </a:rPr>
              <a:t>Abnegation Started</a:t>
            </a:r>
            <a:r>
              <a:rPr lang="en-US" sz="1200" b="0" dirty="0" smtClean="0">
                <a:solidFill>
                  <a:schemeClr val="bg1"/>
                </a:solidFill>
                <a:effectLst>
                  <a:glow rad="152400">
                    <a:schemeClr val="tx1">
                      <a:alpha val="93000"/>
                    </a:schemeClr>
                  </a:glow>
                </a:effectLst>
                <a:latin typeface="Albertus Medium"/>
                <a:cs typeface="Albertus Medium"/>
              </a:rPr>
              <a:t>?</a:t>
            </a:r>
            <a:r>
              <a:rPr lang="en-US" sz="1200" b="0" baseline="0" dirty="0" smtClean="0">
                <a:solidFill>
                  <a:schemeClr val="tx1"/>
                </a:solidFill>
                <a:effectLst/>
                <a:latin typeface="+mn-lt"/>
                <a:cs typeface="+mn-cs"/>
              </a:rPr>
              <a:t> </a:t>
            </a:r>
            <a:r>
              <a:rPr lang="en-US" sz="1200" kern="1200" dirty="0" smtClean="0">
                <a:solidFill>
                  <a:schemeClr val="tx1"/>
                </a:solidFill>
                <a:effectLst/>
                <a:latin typeface="+mn-lt"/>
                <a:ea typeface="+mn-ea"/>
                <a:cs typeface="+mn-cs"/>
              </a:rPr>
              <a:t>To remove conflict in society caused by selfishness and create peace through service to others.</a:t>
            </a: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effectLst>
                  <a:glow rad="165100">
                    <a:schemeClr val="tx1">
                      <a:alpha val="93000"/>
                    </a:schemeClr>
                  </a:glow>
                </a:effectLst>
                <a:latin typeface="Albertus Medium"/>
                <a:cs typeface="Albertus Medium"/>
              </a:rPr>
              <a:t>What Do </a:t>
            </a:r>
            <a:r>
              <a:rPr lang="en-US" sz="1200" dirty="0" smtClean="0">
                <a:solidFill>
                  <a:srgbClr val="F8F8F8"/>
                </a:solidFill>
                <a:effectLst>
                  <a:glow rad="139700">
                    <a:schemeClr val="tx1"/>
                  </a:glow>
                </a:effectLst>
                <a:latin typeface="SF Fedora"/>
                <a:cs typeface="SF Fedora"/>
              </a:rPr>
              <a:t>Abnegation </a:t>
            </a:r>
            <a:r>
              <a:rPr lang="en-US" sz="1200" b="0" dirty="0" smtClean="0">
                <a:solidFill>
                  <a:schemeClr val="bg1"/>
                </a:solidFill>
                <a:effectLst>
                  <a:glow rad="165100">
                    <a:schemeClr val="tx1">
                      <a:alpha val="93000"/>
                    </a:schemeClr>
                  </a:glow>
                </a:effectLst>
                <a:latin typeface="Albertus Medium"/>
                <a:cs typeface="Albertus Medium"/>
              </a:rPr>
              <a:t>Value? They value selflessness, humility, kindness, modesty, family, sacrifice, abstinence.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Abnegation</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Night Rules</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1. No talking about yourself</a:t>
            </a:r>
          </a:p>
          <a:p>
            <a:r>
              <a:rPr lang="en-US" sz="1200" kern="1200" baseline="0" dirty="0" smtClean="0">
                <a:solidFill>
                  <a:schemeClr val="tx1"/>
                </a:solidFill>
                <a:effectLst/>
                <a:latin typeface="+mn-lt"/>
                <a:ea typeface="+mn-ea"/>
                <a:cs typeface="+mn-cs"/>
              </a:rPr>
              <a:t>2, No selfishness</a:t>
            </a:r>
          </a:p>
          <a:p>
            <a:r>
              <a:rPr lang="en-US" sz="1200" kern="1200" baseline="0" dirty="0" smtClean="0">
                <a:solidFill>
                  <a:schemeClr val="tx1"/>
                </a:solidFill>
                <a:effectLst/>
                <a:latin typeface="+mn-lt"/>
                <a:ea typeface="+mn-ea"/>
                <a:cs typeface="+mn-cs"/>
              </a:rPr>
              <a:t>3, No taking of </a:t>
            </a:r>
            <a:r>
              <a:rPr lang="en-US" sz="1200" kern="1200" baseline="0" dirty="0" err="1" smtClean="0">
                <a:solidFill>
                  <a:schemeClr val="tx1"/>
                </a:solidFill>
                <a:effectLst/>
                <a:latin typeface="+mn-lt"/>
                <a:ea typeface="+mn-ea"/>
                <a:cs typeface="+mn-cs"/>
              </a:rPr>
              <a:t>selfies</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4. No eye contact with cameras</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Serve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Kindness Boomerang. Get</a:t>
            </a:r>
            <a:r>
              <a:rPr lang="en-US" sz="1200" kern="1200" baseline="0" dirty="0" smtClean="0">
                <a:solidFill>
                  <a:schemeClr val="tx1"/>
                </a:solidFill>
                <a:latin typeface="+mn-lt"/>
                <a:ea typeface="+mn-ea"/>
                <a:cs typeface="+mn-cs"/>
              </a:rPr>
              <a: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nwAYpLVyeFU</a:t>
            </a: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video is 5 minutes long</a:t>
            </a: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Gandhi</a:t>
            </a:r>
            <a:r>
              <a:rPr lang="en-US" sz="1200" kern="1200" baseline="0" dirty="0" smtClean="0">
                <a:solidFill>
                  <a:schemeClr val="tx1"/>
                </a:solidFill>
                <a:effectLst/>
                <a:latin typeface="+mn-lt"/>
                <a:ea typeface="+mn-ea"/>
                <a:cs typeface="+mn-cs"/>
              </a:rPr>
              <a:t> once said that: “</a:t>
            </a:r>
            <a:r>
              <a:rPr lang="en-US" sz="1200" kern="1200" dirty="0" smtClean="0">
                <a:solidFill>
                  <a:schemeClr val="tx1"/>
                </a:solidFill>
                <a:effectLst/>
                <a:latin typeface="+mn-lt"/>
                <a:ea typeface="+mn-ea"/>
                <a:cs typeface="+mn-cs"/>
              </a:rPr>
              <a:t>The best way to find yourself is to lose yourself in the service of others”. (Gandhi)</a:t>
            </a: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Abnegation Eat?</a:t>
            </a:r>
            <a:r>
              <a:rPr lang="en-US" baseline="0" dirty="0" smtClean="0"/>
              <a:t> </a:t>
            </a:r>
            <a:r>
              <a:rPr lang="en-US" dirty="0" smtClean="0"/>
              <a:t>Most of what they eat is frozen or canned because the farms are far away. They always eat dinner at the table and pass food to the right and wait to eat until everyone has been served. They eat plain food and don't drink alcohol. </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Video: </a:t>
            </a:r>
            <a:r>
              <a:rPr lang="en-US" sz="1200" kern="1200" baseline="0" dirty="0" err="1" smtClean="0">
                <a:solidFill>
                  <a:schemeClr val="tx1"/>
                </a:solidFill>
                <a:latin typeface="+mn-lt"/>
                <a:ea typeface="+mn-ea"/>
                <a:cs typeface="+mn-cs"/>
              </a:rPr>
              <a:t>Nickleback</a:t>
            </a:r>
            <a:r>
              <a:rPr lang="en-US" sz="1200" kern="1200" baseline="0" dirty="0" smtClean="0">
                <a:solidFill>
                  <a:schemeClr val="tx1"/>
                </a:solidFill>
                <a:latin typeface="+mn-lt"/>
                <a:ea typeface="+mn-ea"/>
                <a:cs typeface="+mn-cs"/>
              </a:rPr>
              <a:t> – If Today Was Your Last Day.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=lrXIQQ8PeRs</a:t>
            </a: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washing – everyone is ping to pair up with the person standing next to them and you are going to each wash</a:t>
            </a:r>
            <a:r>
              <a:rPr lang="en-US" baseline="0" dirty="0" smtClean="0"/>
              <a:t> each others hands with the wet towel that is provided. This is a symbolic gesture of serving each other as we prepare for a snack that will be served.</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Cheese and Biscuits – we are going to partake in a meal together. We will be serving cheese and biscuits.</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don’t know what your destiny will be, but one thing</a:t>
            </a:r>
            <a:r>
              <a:rPr lang="en-US" sz="1200" kern="1200" baseline="0" dirty="0" smtClean="0">
                <a:solidFill>
                  <a:schemeClr val="tx1"/>
                </a:solidFill>
                <a:effectLst/>
                <a:latin typeface="+mn-lt"/>
                <a:ea typeface="+mn-ea"/>
                <a:cs typeface="+mn-cs"/>
              </a:rPr>
              <a:t> I know: the ones among you who will be really happy are those who have sought and found how to serve.” (</a:t>
            </a:r>
            <a:r>
              <a:rPr lang="en-US" sz="1200" kern="1200" dirty="0" smtClean="0">
                <a:solidFill>
                  <a:schemeClr val="tx1"/>
                </a:solidFill>
                <a:effectLst/>
                <a:latin typeface="+mn-lt"/>
                <a:ea typeface="+mn-ea"/>
                <a:cs typeface="+mn-cs"/>
              </a:rPr>
              <a:t>Albert Schweitzer)</a:t>
            </a: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Station Time: We have set up four stations in the room and you will spend a few minutes at each station.</a:t>
            </a:r>
            <a:r>
              <a:rPr lang="en-US" sz="1200" kern="1200" baseline="0" dirty="0" smtClean="0">
                <a:solidFill>
                  <a:schemeClr val="tx1"/>
                </a:solidFill>
                <a:latin typeface="+mn-lt"/>
                <a:ea typeface="+mn-ea"/>
                <a:cs typeface="+mn-cs"/>
              </a:rPr>
              <a:t> We will alert you each time you need to leave one station and move to the next.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Cards: Post cards for needy kids. There is a website called Send Kids The World (</a:t>
            </a:r>
            <a:r>
              <a:rPr lang="en-US" dirty="0" smtClean="0"/>
              <a:t>http://</a:t>
            </a:r>
            <a:r>
              <a:rPr lang="en-US" dirty="0" err="1" smtClean="0"/>
              <a:t>sendkidstheworld.com</a:t>
            </a:r>
            <a:r>
              <a:rPr lang="en-US" dirty="0" smtClean="0"/>
              <a:t>/</a:t>
            </a:r>
            <a:r>
              <a:rPr lang="en-US" dirty="0" err="1" smtClean="0"/>
              <a:t>index.php</a:t>
            </a:r>
            <a:r>
              <a:rPr lang="en-US" dirty="0" smtClean="0"/>
              <a:t>/</a:t>
            </a:r>
            <a:r>
              <a:rPr lang="en-US" dirty="0" err="1" smtClean="0"/>
              <a:t>home.html</a:t>
            </a:r>
            <a:r>
              <a:rPr lang="en-US" dirty="0" smtClean="0"/>
              <a:t>)</a:t>
            </a:r>
            <a:r>
              <a:rPr lang="en-US" sz="1200" kern="1200" baseline="0" dirty="0" smtClean="0">
                <a:solidFill>
                  <a:schemeClr val="tx1"/>
                </a:solidFill>
                <a:latin typeface="+mn-lt"/>
                <a:ea typeface="+mn-ea"/>
                <a:cs typeface="+mn-cs"/>
              </a:rPr>
              <a:t> with </a:t>
            </a:r>
            <a:r>
              <a:rPr lang="en-US" sz="1200" kern="1200" baseline="0" dirty="0" err="1" smtClean="0">
                <a:solidFill>
                  <a:schemeClr val="tx1"/>
                </a:solidFill>
                <a:latin typeface="+mn-lt"/>
                <a:ea typeface="+mn-ea"/>
                <a:cs typeface="+mn-cs"/>
              </a:rPr>
              <a:t>pics</a:t>
            </a:r>
            <a:r>
              <a:rPr lang="en-US" sz="1200" kern="1200" baseline="0" dirty="0" smtClean="0">
                <a:solidFill>
                  <a:schemeClr val="tx1"/>
                </a:solidFill>
                <a:latin typeface="+mn-lt"/>
                <a:ea typeface="+mn-ea"/>
                <a:cs typeface="+mn-cs"/>
              </a:rPr>
              <a:t> and information and addresses about kids who have incurable diseases. Each group will be given a few cards and printed pages of </a:t>
            </a:r>
            <a:r>
              <a:rPr lang="en-US" sz="1200" kern="1200" baseline="0" dirty="0" err="1" smtClean="0">
                <a:solidFill>
                  <a:schemeClr val="tx1"/>
                </a:solidFill>
                <a:latin typeface="+mn-lt"/>
                <a:ea typeface="+mn-ea"/>
                <a:cs typeface="+mn-cs"/>
              </a:rPr>
              <a:t>pics</a:t>
            </a:r>
            <a:r>
              <a:rPr lang="en-US" sz="1200" kern="1200" baseline="0" dirty="0" smtClean="0">
                <a:solidFill>
                  <a:schemeClr val="tx1"/>
                </a:solidFill>
                <a:latin typeface="+mn-lt"/>
                <a:ea typeface="+mn-ea"/>
                <a:cs typeface="+mn-cs"/>
              </a:rPr>
              <a:t> and info about kids to write cards for. The card will be posted after the event.</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 Charity: Pass the Parcel – this is similar to the childhood game where a parcel is sent around the circle and when the music stops the person holding the parcel gets to unwrap a layer of wrapping. Each layer had a prize in it and the person had to choose someone in the group to give the prize to.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No one gets to keep a prize that they open but must give it away.</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Compliments: Write kind words about each other on a piece of paper. Each person</a:t>
            </a:r>
            <a:r>
              <a:rPr lang="en-US" sz="1200" kern="1200" baseline="0" dirty="0" smtClean="0">
                <a:solidFill>
                  <a:schemeClr val="tx1"/>
                </a:solidFill>
                <a:latin typeface="+mn-lt"/>
                <a:ea typeface="+mn-ea"/>
                <a:cs typeface="+mn-cs"/>
              </a:rPr>
              <a:t> in the group writes their name on a piece of paper and everyone gets to write one compliment about that person on the page.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Collage: A Word Collage using Romans 12:9-21, Each group has to write a word collage that reflects what the passage says about being selfless. They should be encouraged to be as creative as possible with the collage. Here is the passage: </a:t>
            </a:r>
            <a:r>
              <a:rPr lang="en-US" sz="1200" i="1" kern="1200" dirty="0" smtClean="0">
                <a:solidFill>
                  <a:schemeClr val="tx1"/>
                </a:solidFill>
                <a:latin typeface="+mn-lt"/>
                <a:ea typeface="+mn-ea"/>
                <a:cs typeface="+mn-cs"/>
              </a:rPr>
              <a:t>9 Love sincerely. Hate evil. Hold on to what is good. 10 Be devoted to each other like a loving family. Excel in showing respect for each other. 11 Don’t be lazy in showing your devotion. Use your energy to serve the Lord. 12 Be happy in your confidence, be patient in trouble, and pray continually. 13 Share what you have with God’s people who are in need. Be hospitable.</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14 Bless those who persecute you. Bless them, and don’t curse them. 15 Be happy with those who are happy. Be sad with those who are sad. 16 Live in harmony with each other. Don’t be arrogant, but be friendly to humble people. Don’t think that you are smarter than you really are.</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17 Don’t pay people back with evil for the evil they do to you. Focus your thoughts on those things that are considered noble. 18 As much as it is possible, live in peace with everyone. 19 Don’t take revenge, dear friends. Instead, let God’s anger take care of it. After all, Scripture says, “I alone have the right to take revenge. I will pay back, says the Lord.” 20 But,</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“If your enemy is hungry, feed him. If he is thirsty, give him a drink.</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If you do this, you will make him feel guilty and ashamed.”</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21 Don’t let evil conquer you, but conquer evil with good.</a:t>
            </a:r>
          </a:p>
          <a:p>
            <a:endParaRPr lang="en-US" sz="1200" kern="1200" dirty="0" smtClean="0">
              <a:solidFill>
                <a:schemeClr val="tx1"/>
              </a:solidFill>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Station Time</a:t>
            </a:r>
            <a:r>
              <a:rPr lang="en-US" sz="1200" kern="1200" baseline="0" dirty="0" smtClean="0">
                <a:solidFill>
                  <a:schemeClr val="tx1"/>
                </a:solidFill>
                <a:latin typeface="+mn-lt"/>
                <a:ea typeface="+mn-ea"/>
                <a:cs typeface="+mn-cs"/>
              </a:rPr>
              <a:t> (this slide will be shown while the station time takes place.</a:t>
            </a:r>
            <a:endParaRPr lang="en-US" dirty="0" smtClean="0">
              <a:effectLs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can’t feed a hundred</a:t>
            </a:r>
            <a:r>
              <a:rPr lang="en-US" baseline="0" dirty="0" smtClean="0"/>
              <a:t> people, then feed just one</a:t>
            </a:r>
            <a:r>
              <a:rPr lang="en-US" dirty="0" smtClean="0"/>
              <a:t>.” (Mother Teresa)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Video: </a:t>
            </a:r>
            <a:r>
              <a:rPr lang="en-US" sz="1200" kern="1200" baseline="0" dirty="0" err="1" smtClean="0">
                <a:solidFill>
                  <a:schemeClr val="tx1"/>
                </a:solidFill>
                <a:latin typeface="+mn-lt"/>
                <a:ea typeface="+mn-ea"/>
                <a:cs typeface="+mn-cs"/>
              </a:rPr>
              <a:t>Nickleback</a:t>
            </a:r>
            <a:r>
              <a:rPr lang="en-US" sz="1200" kern="1200" baseline="0" dirty="0" smtClean="0">
                <a:solidFill>
                  <a:schemeClr val="tx1"/>
                </a:solidFill>
                <a:latin typeface="+mn-lt"/>
                <a:ea typeface="+mn-ea"/>
                <a:cs typeface="+mn-cs"/>
              </a:rPr>
              <a:t> – If Today Was Your Last Day.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=lrXIQQ8PeRs</a:t>
            </a:r>
          </a:p>
          <a:p>
            <a:r>
              <a:rPr lang="en-US" sz="1200" kern="1200" baseline="0" dirty="0" smtClean="0">
                <a:solidFill>
                  <a:schemeClr val="tx1"/>
                </a:solidFill>
                <a:latin typeface="+mn-lt"/>
                <a:ea typeface="+mn-ea"/>
                <a:cs typeface="+mn-cs"/>
              </a:rPr>
              <a:t>Video is 4 minutes long</a:t>
            </a: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The Selfless Guy – Thai Life Insurance Commercial. Get</a:t>
            </a:r>
            <a:r>
              <a:rPr lang="en-US" sz="1200" kern="1200" baseline="0" dirty="0" smtClean="0">
                <a:solidFill>
                  <a:schemeClr val="tx1"/>
                </a:solidFill>
                <a:latin typeface="+mn-lt"/>
                <a:ea typeface="+mn-ea"/>
                <a:cs typeface="+mn-cs"/>
              </a:rPr>
              <a:t> it on YouTube at: </a:t>
            </a:r>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=iaevzXL9Qrk</a:t>
            </a:r>
          </a:p>
          <a:p>
            <a:r>
              <a:rPr lang="en-US" sz="1200" kern="1200" baseline="0" dirty="0" smtClean="0">
                <a:solidFill>
                  <a:schemeClr val="tx1"/>
                </a:solidFill>
                <a:latin typeface="+mn-lt"/>
                <a:ea typeface="+mn-ea"/>
                <a:cs typeface="+mn-cs"/>
              </a:rPr>
              <a:t>The video is 3 minutes long</a:t>
            </a: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“For even the Son of Man did not come to be served, but to serve and to give his life as a ransom for many.” (Mark 10:45)</a:t>
            </a: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200"/>
              </a:spcAft>
            </a:pPr>
            <a:r>
              <a:rPr lang="en-US" dirty="0" smtClean="0"/>
              <a:t>Small Groups: </a:t>
            </a:r>
          </a:p>
          <a:p>
            <a:pPr>
              <a:lnSpc>
                <a:spcPct val="90000"/>
              </a:lnSpc>
              <a:spcAft>
                <a:spcPts val="1200"/>
              </a:spcAft>
            </a:pPr>
            <a:r>
              <a:rPr lang="en-US" sz="1200" b="0" dirty="0" smtClean="0">
                <a:solidFill>
                  <a:schemeClr val="bg1"/>
                </a:solidFill>
                <a:effectLst>
                  <a:glow rad="101600">
                    <a:schemeClr val="tx1">
                      <a:alpha val="93000"/>
                    </a:schemeClr>
                  </a:glow>
                </a:effectLst>
                <a:latin typeface="Albertus Medium"/>
                <a:cs typeface="Albertus Medium"/>
              </a:rPr>
              <a:t>1. What was the hardest selfless thing you had to do tonight? </a:t>
            </a:r>
          </a:p>
          <a:p>
            <a:pPr>
              <a:lnSpc>
                <a:spcPct val="90000"/>
              </a:lnSpc>
              <a:spcAft>
                <a:spcPts val="1200"/>
              </a:spcAft>
            </a:pPr>
            <a:r>
              <a:rPr lang="en-US" sz="1200" b="0" dirty="0" smtClean="0">
                <a:solidFill>
                  <a:schemeClr val="bg1"/>
                </a:solidFill>
                <a:effectLst>
                  <a:glow rad="101600">
                    <a:schemeClr val="tx1">
                      <a:alpha val="93000"/>
                    </a:schemeClr>
                  </a:glow>
                </a:effectLst>
                <a:latin typeface="Albertus Medium"/>
                <a:cs typeface="Albertus Medium"/>
              </a:rPr>
              <a:t>2. What will it take for you to live like this everyday?</a:t>
            </a:r>
          </a:p>
          <a:p>
            <a:pPr>
              <a:lnSpc>
                <a:spcPct val="90000"/>
              </a:lnSpc>
              <a:spcAft>
                <a:spcPts val="1200"/>
              </a:spcAft>
            </a:pPr>
            <a:r>
              <a:rPr lang="en-US" sz="1200" b="0" dirty="0" smtClean="0">
                <a:solidFill>
                  <a:schemeClr val="bg1"/>
                </a:solidFill>
                <a:effectLst>
                  <a:glow rad="101600">
                    <a:schemeClr val="tx1">
                      <a:alpha val="93000"/>
                    </a:schemeClr>
                  </a:glow>
                </a:effectLst>
                <a:latin typeface="Albertus Medium"/>
                <a:cs typeface="Albertus Medium"/>
              </a:rPr>
              <a:t>3. When do you think it's okay to be selfish and when do you think you need to be selfless? </a:t>
            </a:r>
          </a:p>
          <a:p>
            <a:pPr>
              <a:lnSpc>
                <a:spcPct val="90000"/>
              </a:lnSpc>
              <a:spcAft>
                <a:spcPts val="1200"/>
              </a:spcAft>
            </a:pPr>
            <a:r>
              <a:rPr lang="en-US" sz="1200" b="0" dirty="0" smtClean="0">
                <a:solidFill>
                  <a:schemeClr val="bg1"/>
                </a:solidFill>
                <a:effectLst>
                  <a:glow rad="101600">
                    <a:schemeClr val="tx1">
                      <a:alpha val="93000"/>
                    </a:schemeClr>
                  </a:glow>
                </a:effectLst>
                <a:latin typeface="Albertus Medium"/>
                <a:cs typeface="Albertus Medium"/>
              </a:rPr>
              <a:t>4. Why do you think that Jesus was such a selfless person? </a:t>
            </a:r>
          </a:p>
          <a:p>
            <a:pPr>
              <a:lnSpc>
                <a:spcPct val="90000"/>
              </a:lnSpc>
              <a:spcAft>
                <a:spcPts val="1200"/>
              </a:spcAft>
            </a:pPr>
            <a:r>
              <a:rPr lang="en-US" sz="1200" b="0" dirty="0" smtClean="0">
                <a:solidFill>
                  <a:schemeClr val="bg1"/>
                </a:solidFill>
                <a:effectLst>
                  <a:glow rad="101600">
                    <a:schemeClr val="tx1">
                      <a:alpha val="93000"/>
                    </a:schemeClr>
                  </a:glow>
                </a:effectLst>
                <a:latin typeface="Albertus Medium"/>
                <a:cs typeface="Albertus Medium"/>
              </a:rPr>
              <a:t>5. Pray that God would help you be more selfless in your daily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Song to play during small groups: Saturn: Sleeping at Last. Get the audio track on YouTube at: http://8tracks.com/</a:t>
            </a:r>
            <a:r>
              <a:rPr lang="en-US" dirty="0" err="1" smtClean="0"/>
              <a:t>aures</a:t>
            </a:r>
            <a:r>
              <a:rPr lang="en-US" dirty="0" smtClean="0"/>
              <a:t>/</a:t>
            </a:r>
            <a:r>
              <a:rPr lang="en-US" dirty="0" err="1" smtClean="0"/>
              <a:t>augustus</a:t>
            </a:r>
            <a:r>
              <a:rPr lang="en-US" dirty="0" smtClean="0"/>
              <a:t>-hazel-grace</a:t>
            </a: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want to lift yourself up, lift up someone else. (Booker Washington)</a:t>
            </a: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Chocolate and cookies – we will end the night by serving</a:t>
            </a:r>
            <a:r>
              <a:rPr lang="en-US" sz="1200" kern="1200" baseline="0" dirty="0" smtClean="0">
                <a:solidFill>
                  <a:schemeClr val="tx1"/>
                </a:solidFill>
                <a:effectLst/>
                <a:latin typeface="+mn-lt"/>
                <a:ea typeface="+mn-ea"/>
                <a:cs typeface="+mn-cs"/>
              </a:rPr>
              <a:t> hot chocolate and home made sugar biscuits.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Bruno Mars – Grenade. 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=SR6iYWJxHqs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Bruno Mars – Grenade. 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=SR6iYWJxHqs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Video is 4 minutes long</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Video: Carrie Underwood – Change.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=25FiDK40XTI</a:t>
            </a: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Video: Carrie Underwood – Change.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=25FiDK40XTI</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Video is 4 minutes long</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a:t>
            </a:r>
            <a:r>
              <a:rPr lang="en-US" sz="1200" kern="1200" dirty="0" err="1" smtClean="0">
                <a:solidFill>
                  <a:schemeClr val="tx1"/>
                </a:solidFill>
                <a:latin typeface="+mn-lt"/>
                <a:ea typeface="+mn-ea"/>
                <a:cs typeface="+mn-cs"/>
              </a:rPr>
              <a:t>Nickleback</a:t>
            </a:r>
            <a:r>
              <a:rPr lang="en-US" sz="1200" kern="1200" dirty="0" smtClean="0">
                <a:solidFill>
                  <a:schemeClr val="tx1"/>
                </a:solidFill>
                <a:latin typeface="+mn-lt"/>
                <a:ea typeface="+mn-ea"/>
                <a:cs typeface="+mn-cs"/>
              </a:rPr>
              <a:t> – If Everyone Cared. 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=cTJj4ptzkMY</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a:t>
            </a:r>
            <a:r>
              <a:rPr lang="en-US" sz="1200" kern="1200" dirty="0" err="1" smtClean="0">
                <a:solidFill>
                  <a:schemeClr val="tx1"/>
                </a:solidFill>
                <a:latin typeface="+mn-lt"/>
                <a:ea typeface="+mn-ea"/>
                <a:cs typeface="+mn-cs"/>
              </a:rPr>
              <a:t>Nickleback</a:t>
            </a:r>
            <a:r>
              <a:rPr lang="en-US" sz="1200" kern="1200" dirty="0" smtClean="0">
                <a:solidFill>
                  <a:schemeClr val="tx1"/>
                </a:solidFill>
                <a:latin typeface="+mn-lt"/>
                <a:ea typeface="+mn-ea"/>
                <a:cs typeface="+mn-cs"/>
              </a:rPr>
              <a:t> – If Everyone Cared. 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=cTJj4ptzkMY or </a:t>
            </a:r>
            <a:r>
              <a:rPr lang="en-US" sz="1200" kern="1200" dirty="0" err="1" smtClean="0">
                <a:solidFill>
                  <a:schemeClr val="tx1"/>
                </a:solidFill>
                <a:latin typeface="+mn-lt"/>
                <a:ea typeface="+mn-ea"/>
                <a:cs typeface="+mn-cs"/>
              </a:rPr>
              <a:t>Vimeo</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http</a:t>
            </a:r>
            <a:r>
              <a:rPr lang="pt-BR" sz="1200" kern="1200" baseline="0" dirty="0" smtClean="0">
                <a:solidFill>
                  <a:schemeClr val="tx1"/>
                </a:solidFill>
                <a:latin typeface="+mn-lt"/>
                <a:ea typeface="+mn-ea"/>
                <a:cs typeface="+mn-cs"/>
              </a:rPr>
              <a:t>://</a:t>
            </a:r>
            <a:r>
              <a:rPr lang="pt-BR" sz="1200" kern="1200" baseline="0" dirty="0" err="1" smtClean="0">
                <a:solidFill>
                  <a:schemeClr val="tx1"/>
                </a:solidFill>
                <a:latin typeface="+mn-lt"/>
                <a:ea typeface="+mn-ea"/>
                <a:cs typeface="+mn-cs"/>
              </a:rPr>
              <a:t>vimeo.com</a:t>
            </a:r>
            <a:r>
              <a:rPr lang="pt-BR" sz="1200" kern="1200" baseline="0" dirty="0" smtClean="0">
                <a:solidFill>
                  <a:schemeClr val="tx1"/>
                </a:solidFill>
                <a:latin typeface="+mn-lt"/>
                <a:ea typeface="+mn-ea"/>
                <a:cs typeface="+mn-cs"/>
              </a:rPr>
              <a:t>/6216273</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Video is 4 minutes long</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397689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2014/06/28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2014/06/28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2014/06/28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2014/06/28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2014/06/28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2014/06/28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2014/06/28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926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892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70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53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388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62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76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552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78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873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808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54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352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068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420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241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06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764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643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24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021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547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73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927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309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54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818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985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584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04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26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82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823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911" y="31443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717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11786</TotalTime>
  <Words>1375</Words>
  <Application>Microsoft Macintosh PowerPoint</Application>
  <PresentationFormat>On-screen Show (4:3)</PresentationFormat>
  <Paragraphs>113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506</cp:revision>
  <dcterms:created xsi:type="dcterms:W3CDTF">2013-10-02T18:06:33Z</dcterms:created>
  <dcterms:modified xsi:type="dcterms:W3CDTF">2014-06-28T08:56:13Z</dcterms:modified>
</cp:coreProperties>
</file>