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7"/>
  </p:notesMasterIdLst>
  <p:sldIdLst>
    <p:sldId id="532" r:id="rId2"/>
    <p:sldId id="660" r:id="rId3"/>
    <p:sldId id="662" r:id="rId4"/>
    <p:sldId id="663" r:id="rId5"/>
    <p:sldId id="661" r:id="rId6"/>
    <p:sldId id="558" r:id="rId7"/>
    <p:sldId id="604" r:id="rId8"/>
    <p:sldId id="605" r:id="rId9"/>
    <p:sldId id="606" r:id="rId10"/>
    <p:sldId id="607" r:id="rId11"/>
    <p:sldId id="559" r:id="rId12"/>
    <p:sldId id="560" r:id="rId13"/>
    <p:sldId id="561" r:id="rId14"/>
    <p:sldId id="562" r:id="rId15"/>
    <p:sldId id="581" r:id="rId16"/>
    <p:sldId id="602" r:id="rId17"/>
    <p:sldId id="583" r:id="rId18"/>
    <p:sldId id="595" r:id="rId19"/>
    <p:sldId id="596" r:id="rId20"/>
    <p:sldId id="599" r:id="rId21"/>
    <p:sldId id="601" r:id="rId22"/>
    <p:sldId id="563" r:id="rId23"/>
    <p:sldId id="672" r:id="rId24"/>
    <p:sldId id="609" r:id="rId25"/>
    <p:sldId id="610" r:id="rId26"/>
    <p:sldId id="611" r:id="rId27"/>
    <p:sldId id="612" r:id="rId28"/>
    <p:sldId id="659" r:id="rId29"/>
    <p:sldId id="613" r:id="rId30"/>
    <p:sldId id="614" r:id="rId31"/>
    <p:sldId id="615" r:id="rId32"/>
    <p:sldId id="616" r:id="rId33"/>
    <p:sldId id="564" r:id="rId34"/>
    <p:sldId id="565" r:id="rId35"/>
    <p:sldId id="566" r:id="rId36"/>
    <p:sldId id="567" r:id="rId37"/>
    <p:sldId id="618" r:id="rId38"/>
    <p:sldId id="568" r:id="rId39"/>
    <p:sldId id="569" r:id="rId40"/>
    <p:sldId id="570" r:id="rId41"/>
    <p:sldId id="571" r:id="rId42"/>
    <p:sldId id="572" r:id="rId43"/>
    <p:sldId id="617" r:id="rId44"/>
    <p:sldId id="573" r:id="rId45"/>
    <p:sldId id="608" r:id="rId46"/>
    <p:sldId id="619" r:id="rId47"/>
    <p:sldId id="658" r:id="rId48"/>
    <p:sldId id="655" r:id="rId49"/>
    <p:sldId id="574" r:id="rId50"/>
    <p:sldId id="675" r:id="rId51"/>
    <p:sldId id="676" r:id="rId52"/>
    <p:sldId id="620" r:id="rId53"/>
    <p:sldId id="621" r:id="rId54"/>
    <p:sldId id="622" r:id="rId55"/>
    <p:sldId id="623" r:id="rId56"/>
    <p:sldId id="624" r:id="rId57"/>
    <p:sldId id="625" r:id="rId58"/>
    <p:sldId id="626" r:id="rId59"/>
    <p:sldId id="628" r:id="rId60"/>
    <p:sldId id="629" r:id="rId61"/>
    <p:sldId id="630" r:id="rId62"/>
    <p:sldId id="631" r:id="rId63"/>
    <p:sldId id="632" r:id="rId64"/>
    <p:sldId id="634" r:id="rId65"/>
    <p:sldId id="635" r:id="rId66"/>
    <p:sldId id="636" r:id="rId67"/>
    <p:sldId id="666" r:id="rId68"/>
    <p:sldId id="668" r:id="rId69"/>
    <p:sldId id="669" r:id="rId70"/>
    <p:sldId id="670" r:id="rId71"/>
    <p:sldId id="673" r:id="rId72"/>
    <p:sldId id="671" r:id="rId73"/>
    <p:sldId id="667" r:id="rId74"/>
    <p:sldId id="577" r:id="rId75"/>
    <p:sldId id="664"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a:srgbClr val="000000"/>
    <a:srgbClr val="FFFF99"/>
    <a:srgbClr val="996600"/>
    <a:srgbClr val="FFCC99"/>
    <a:srgbClr val="CC3333"/>
    <a:srgbClr val="FB2008"/>
    <a:srgbClr val="DE222C"/>
    <a:srgbClr val="FF58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6" autoAdjust="0"/>
    <p:restoredTop sz="84629" autoAdjust="0"/>
  </p:normalViewPr>
  <p:slideViewPr>
    <p:cSldViewPr snapToGrid="0" snapToObjects="1" showGuides="1">
      <p:cViewPr varScale="1">
        <p:scale>
          <a:sx n="73" d="100"/>
          <a:sy n="73" d="100"/>
        </p:scale>
        <p:origin x="-1576" y="-112"/>
      </p:cViewPr>
      <p:guideLst>
        <p:guide orient="horz" pos="4100"/>
        <p:guide pos="571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15/07/02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ymresourcer.com"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Engaging Teens</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Teens are not adults. They won’t track with you if you are boring them or speaking over their heads – they will simply check out and chat with their friends, check their Facebook messages or just go into that mental space where you are not invited. So, how do we engage teens in a public setting like a sermon or a devotional at the end of an event?</a:t>
            </a:r>
            <a:endParaRPr lang="en-ZA" sz="1200" kern="1200" dirty="0" smtClean="0">
              <a:solidFill>
                <a:schemeClr val="tx1"/>
              </a:solidFill>
              <a:effectLst/>
              <a:latin typeface="+mn-lt"/>
              <a:ea typeface="+mn-ea"/>
              <a:cs typeface="+mn-cs"/>
            </a:endParaRPr>
          </a:p>
          <a:p>
            <a:pPr eaLnBrk="1" hangingPunct="1">
              <a:spcBef>
                <a:spcPct val="0"/>
              </a:spcBef>
            </a:pP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Maybe today it is your moment to come back to Jesus – to your first love! Let’s pray and ask God to help us return to our first love.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2. Connect to their World.</a:t>
            </a:r>
            <a:r>
              <a:rPr lang="en-US" sz="1200" kern="1200" dirty="0" smtClean="0">
                <a:solidFill>
                  <a:schemeClr val="tx1"/>
                </a:solidFill>
                <a:effectLst/>
                <a:latin typeface="+mn-lt"/>
                <a:ea typeface="+mn-ea"/>
                <a:cs typeface="+mn-cs"/>
              </a:rPr>
              <a:t> As I watch teenagers in church services listening to adult preachers who have a diverse audience in front of them – including children through to the elderly, I notice how quickly they zone out because the preacher is not making significant connections to their world. The stories used are too often about marriage, driving, work,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 all things that are not yet a part of their world. Effective youth communicators will use illustrations and examples that directly relate to the world of teens. It helps to make use of media that teens are consuming including gaming, TV-series, movies, etc. Also create space in which teens get to talk about their world and realize that what they are listening to intersects with their world.</a:t>
            </a:r>
            <a:r>
              <a:rPr lang="en-ZA" dirty="0" smtClean="0">
                <a:effectLst/>
              </a:rPr>
              <a:t>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a:t>
            </a:fld>
            <a:endParaRPr lang="en-ZA"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Do Thorough Research.</a:t>
            </a:r>
            <a:r>
              <a:rPr lang="en-US" sz="1200" kern="1200" dirty="0" smtClean="0">
                <a:solidFill>
                  <a:schemeClr val="tx1"/>
                </a:solidFill>
                <a:effectLst/>
                <a:latin typeface="+mn-lt"/>
                <a:ea typeface="+mn-ea"/>
                <a:cs typeface="+mn-cs"/>
              </a:rPr>
              <a:t> I trust no one would ever be tempted to think that speaking to youth requires little preparation. In fact, quite the opposite is true. Teens are at such a critical phase of their development and at risk of being led away from the faith of their upbringing that we need to work even harder when preparing to speak to them. This means we must do our homework; study extensively, really get into Scripture, make wise use of Google searches to see how others have approached the topic and only then be brave enough to stand in front of teens.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Develop Young Preachers. </a:t>
            </a:r>
            <a:r>
              <a:rPr lang="en-US" sz="1200" kern="1200" dirty="0" smtClean="0">
                <a:solidFill>
                  <a:schemeClr val="tx1"/>
                </a:solidFill>
                <a:effectLst/>
                <a:latin typeface="+mn-lt"/>
                <a:ea typeface="+mn-ea"/>
                <a:cs typeface="+mn-cs"/>
              </a:rPr>
              <a:t>Some of us really love preaching but must fight the temptation to be the only ones communicating in the group. While we may still present up to half of what is shared, we must develop teenagers and young adult volunteers as preachers and help them with crafting and illustrating their message and then evaluate their presentation and give them constructive feedback on how to improve as preachers.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 Create Sermon Series. </a:t>
            </a:r>
            <a:r>
              <a:rPr lang="en-US" sz="1200" kern="1200" dirty="0" smtClean="0">
                <a:solidFill>
                  <a:schemeClr val="tx1"/>
                </a:solidFill>
                <a:effectLst/>
                <a:latin typeface="+mn-lt"/>
                <a:ea typeface="+mn-ea"/>
                <a:cs typeface="+mn-cs"/>
              </a:rPr>
              <a:t>Consider tackling topics over a period of time rather than dealing with something different each time. Designing a sermon series that lasts for a month or a school term will enable you to go much deeper into the subject and take away the pressure of figuring out what to share each week.</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a:t>
            </a:fld>
            <a:endParaRPr lang="en-ZA"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The Call </a:t>
            </a:r>
            <a:r>
              <a:rPr lang="en-ZA" dirty="0">
                <a:latin typeface="Calibri" charset="0"/>
              </a:rPr>
              <a:t>to Victory </a:t>
            </a:r>
            <a:r>
              <a:rPr lang="en-ZA" dirty="0" smtClean="0">
                <a:latin typeface="Calibri" charset="0"/>
              </a:rPr>
              <a:t>Series</a:t>
            </a:r>
            <a:endParaRPr lang="en-ZA" dirty="0">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3FA3A2-3A87-B944-8340-B533EEFA09A6}" type="slidenum">
              <a:rPr lang="en-ZA" sz="1200">
                <a:latin typeface="Calibri" charset="0"/>
              </a:rPr>
              <a:pPr eaLnBrk="1" hangingPunct="1"/>
              <a:t>17</a:t>
            </a:fld>
            <a:endParaRPr lang="en-ZA"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a:latin typeface="Calibri" charset="0"/>
              </a:rPr>
              <a:t>Two weeks ago at igniteYOUTH on Sunday mornings we started our series in the book of Jonah in the Bible.</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B1CF65E-7B21-044C-85FF-ED56D8CEFC69}"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Welcome to week 1 of the Giant Slayer series.</a:t>
            </a: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cs typeface="ＭＳ Ｐゴシック" charset="0"/>
              </a:defRPr>
            </a:lvl2pPr>
            <a:lvl3pPr marL="1143000" indent="-228600">
              <a:defRPr>
                <a:solidFill>
                  <a:schemeClr val="tx1"/>
                </a:solidFill>
                <a:latin typeface="Calibri" charset="0"/>
                <a:ea typeface="ＭＳ Ｐゴシック" charset="0"/>
                <a:cs typeface="ＭＳ Ｐゴシック" charset="0"/>
              </a:defRPr>
            </a:lvl3pPr>
            <a:lvl4pPr marL="1600200" indent="-228600">
              <a:defRPr>
                <a:solidFill>
                  <a:schemeClr val="tx1"/>
                </a:solidFill>
                <a:latin typeface="Calibri" charset="0"/>
                <a:ea typeface="ＭＳ Ｐゴシック" charset="0"/>
                <a:cs typeface="ＭＳ Ｐゴシック" charset="0"/>
              </a:defRPr>
            </a:lvl4pPr>
            <a:lvl5pPr marL="2057400" indent="-228600">
              <a:defRPr>
                <a:solidFill>
                  <a:schemeClr val="tx1"/>
                </a:solidFill>
                <a:latin typeface="Calibri"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cs typeface="ＭＳ Ｐゴシック" charset="0"/>
              </a:defRPr>
            </a:lvl9pPr>
          </a:lstStyle>
          <a:p>
            <a:pPr fontAlgn="base">
              <a:spcBef>
                <a:spcPct val="0"/>
              </a:spcBef>
              <a:spcAft>
                <a:spcPct val="0"/>
              </a:spcAft>
            </a:pPr>
            <a:fld id="{4161FA7A-44B9-9D43-A11F-26BA068008DA}" type="slidenum">
              <a:rPr lang="en-US"/>
              <a:pPr fontAlgn="base">
                <a:spcBef>
                  <a:spcPct val="0"/>
                </a:spcBef>
                <a:spcAft>
                  <a:spcPct val="0"/>
                </a:spcAft>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6. Design Message Branding. </a:t>
            </a:r>
            <a:r>
              <a:rPr lang="en-US" sz="1200" kern="1200" dirty="0" smtClean="0">
                <a:solidFill>
                  <a:schemeClr val="tx1"/>
                </a:solidFill>
                <a:effectLst/>
                <a:latin typeface="+mn-lt"/>
                <a:ea typeface="+mn-ea"/>
                <a:cs typeface="+mn-cs"/>
              </a:rPr>
              <a:t>Each sermon series and message within the series should be well designed with graphic elements that draw teens in. It helps if you use images from media they relate to like movies, comics, series, games, etc.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22</a:t>
            </a:fld>
            <a:endParaRPr lang="en-ZA"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our Fire Fighters series we based each of the 8 weeks around a different superhero</a:t>
            </a:r>
            <a:r>
              <a:rPr lang="en-US" sz="1200" kern="1200" baseline="0" dirty="0" smtClean="0">
                <a:solidFill>
                  <a:schemeClr val="tx1"/>
                </a:solidFill>
                <a:effectLst/>
                <a:latin typeface="+mn-lt"/>
                <a:ea typeface="+mn-ea"/>
                <a:cs typeface="+mn-cs"/>
              </a:rPr>
              <a:t> who had an experience of that issue:</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23</a:t>
            </a:fld>
            <a:endParaRPr lang="en-ZA"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Hunger Games phenomenon! Have you notices how engaged teens have been with the Hunger Games series?</a:t>
            </a:r>
            <a:r>
              <a:rPr lang="en-US" sz="1200" kern="1200" baseline="0" dirty="0" smtClean="0">
                <a:solidFill>
                  <a:schemeClr val="tx1"/>
                </a:solidFill>
                <a:effectLst/>
                <a:latin typeface="+mn-lt"/>
                <a:ea typeface="+mn-ea"/>
                <a:cs typeface="+mn-cs"/>
              </a:rPr>
              <a:t> Since the first book was published and as each movie has been released the interest of teens has been captivated. Here is the trailer for the 4</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movie which is due out in a few months time.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Batman who fought against abuse</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24</a:t>
            </a:fld>
            <a:endParaRPr lang="en-ZA"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The Hulk who fought againt anger.</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25</a:t>
            </a:fld>
            <a:endParaRPr lang="en-ZA"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Captain America who fought againt anxiety.</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26</a:t>
            </a:fld>
            <a:endParaRPr lang="en-ZA"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Thor who fought againt relationship breakups.</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27</a:t>
            </a:fld>
            <a:endParaRPr lang="en-ZA"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Spiderman</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who fought againt bullying.</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28</a:t>
            </a:fld>
            <a:endParaRPr lang="en-ZA"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Iron Man who fought againt depression.</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29</a:t>
            </a:fld>
            <a:endParaRPr lang="en-ZA"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Hancock who fought againt drugs.</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30</a:t>
            </a:fld>
            <a:endParaRPr lang="en-ZA"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X-Men who</a:t>
            </a:r>
            <a:r>
              <a:rPr lang="en-ZA" sz="1200" kern="1200" baseline="0" dirty="0" smtClean="0">
                <a:solidFill>
                  <a:schemeClr val="tx1"/>
                </a:solidFill>
                <a:effectLst/>
                <a:latin typeface="+mn-lt"/>
                <a:ea typeface="+mn-ea"/>
                <a:cs typeface="+mn-cs"/>
              </a:rPr>
              <a:t> fought against peer pressure</a:t>
            </a:r>
            <a:r>
              <a:rPr lang="en-ZA" sz="1200" kern="1200" dirty="0" smtClean="0">
                <a:solidFill>
                  <a:schemeClr val="tx1"/>
                </a:solidFill>
                <a:effectLst/>
                <a:latin typeface="+mn-lt"/>
                <a:ea typeface="+mn-ea"/>
                <a:cs typeface="+mn-cs"/>
              </a:rPr>
              <a:t>.</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31</a:t>
            </a:fld>
            <a:endParaRPr lang="en-ZA"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Superman who fought againt suicide.</a:t>
            </a: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32</a:t>
            </a:fld>
            <a:endParaRPr lang="en-ZA"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7. Give a Balanced Diet.</a:t>
            </a:r>
            <a:r>
              <a:rPr lang="en-US" sz="1200" kern="1200" dirty="0" smtClean="0">
                <a:solidFill>
                  <a:schemeClr val="tx1"/>
                </a:solidFill>
                <a:effectLst/>
                <a:latin typeface="+mn-lt"/>
                <a:ea typeface="+mn-ea"/>
                <a:cs typeface="+mn-cs"/>
              </a:rPr>
              <a:t> Take a long term look at what you are teaching teens over the course of a year and maybe even over the course of the five years they spend in your ministry will ensure that we are providing a solid diet that will help them grow in the faith.</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33</a:t>
            </a:fld>
            <a:endParaRPr lang="en-ZA"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latin typeface="Calibri" charset="0"/>
              </a:rPr>
              <a:t>Video:</a:t>
            </a:r>
            <a:r>
              <a:rPr lang="en-ZA" baseline="0" dirty="0" smtClean="0">
                <a:latin typeface="Calibri" charset="0"/>
              </a:rPr>
              <a:t> Hunger Games Mockingjay Part 2 Trailer. Get it on YouTube at: https://www.youtube.com/watch?v=cbd_s-486vQ</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8. Have a Clear Structure.</a:t>
            </a:r>
            <a:r>
              <a:rPr lang="en-US" sz="1200" kern="1200" dirty="0" smtClean="0">
                <a:solidFill>
                  <a:schemeClr val="tx1"/>
                </a:solidFill>
                <a:effectLst/>
                <a:latin typeface="+mn-lt"/>
                <a:ea typeface="+mn-ea"/>
                <a:cs typeface="+mn-cs"/>
              </a:rPr>
              <a:t> Create a main theme and build points around it – write the structure out so you can see it and ensure that it works together.</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34</a:t>
            </a:fld>
            <a:endParaRPr lang="en-ZA"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9. Use the 7-Minute Rule.</a:t>
            </a:r>
            <a:r>
              <a:rPr lang="en-US" sz="1200" kern="1200" dirty="0" smtClean="0">
                <a:solidFill>
                  <a:schemeClr val="tx1"/>
                </a:solidFill>
                <a:effectLst/>
                <a:latin typeface="+mn-lt"/>
                <a:ea typeface="+mn-ea"/>
                <a:cs typeface="+mn-cs"/>
              </a:rPr>
              <a:t> This rule says that you should do something different ever 5 to 7 minutes during your message. Your whole teaching experience should not be longer than 40mins and be creative and interactive.</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35</a:t>
            </a:fld>
            <a:endParaRPr lang="en-ZA"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10. Make Your Message Memorable. </a:t>
            </a:r>
            <a:r>
              <a:rPr lang="en-US" sz="1200" kern="1200" dirty="0" smtClean="0">
                <a:solidFill>
                  <a:schemeClr val="tx1"/>
                </a:solidFill>
                <a:effectLst/>
                <a:latin typeface="+mn-lt"/>
                <a:ea typeface="+mn-ea"/>
                <a:cs typeface="+mn-cs"/>
              </a:rPr>
              <a:t>Your main points need to be fresh, alliterated; action-orientated – in fact, they are not actually points but life guidelines or directions from God. Here is an example: This morning we are going to explore 5 secrets to living a pure life – firstly, to live a pure life you must…</a:t>
            </a:r>
            <a:r>
              <a:rPr lang="en-ZA" dirty="0" smtClean="0">
                <a:effectLst/>
              </a:rPr>
              <a:t>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36</a:t>
            </a:fld>
            <a:endParaRPr lang="en-ZA"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Tens watching videos or reading printed Manga bible stories.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37</a:t>
            </a:fld>
            <a:endParaRPr lang="en-ZA"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11. Use Scripture Well. </a:t>
            </a:r>
            <a:r>
              <a:rPr lang="en-US" sz="1200" kern="1200" dirty="0" smtClean="0">
                <a:solidFill>
                  <a:schemeClr val="tx1"/>
                </a:solidFill>
                <a:effectLst/>
                <a:latin typeface="+mn-lt"/>
                <a:ea typeface="+mn-ea"/>
                <a:cs typeface="+mn-cs"/>
              </a:rPr>
              <a:t>You message should be Bible-based without it being a homily. Teens should leave having been impacted by the Word of God but not bored because the whole message was about the world in which it was written. Make sure the Word connects with their world by showing them it’s relevance to their lives, getting them to discuss what it means to them in pairs or in small groups, and challenge them to get into the Word for themselves – possibly using a devotional approach of SPECK where they read a passage and then look for a a Sin to Avoid, a Promise to Claim, an Example to Follow, a Command to Obey, and a Knowledge to Gain.</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38</a:t>
            </a:fld>
            <a:endParaRPr lang="en-ZA"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12. Summarise Your Main Points</a:t>
            </a:r>
            <a:r>
              <a:rPr lang="en-US" sz="1200" kern="1200" dirty="0" smtClean="0">
                <a:solidFill>
                  <a:schemeClr val="tx1"/>
                </a:solidFill>
                <a:effectLst/>
                <a:latin typeface="+mn-lt"/>
                <a:ea typeface="+mn-ea"/>
                <a:cs typeface="+mn-cs"/>
              </a:rPr>
              <a:t>. End your message, before closing in prayer, with a concise summary of what you have taught by reviewing the main points. This will help teens remember what you have taught them in the session.</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39</a:t>
            </a:fld>
            <a:endParaRPr lang="en-ZA"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13. Use Handouts.</a:t>
            </a:r>
            <a:r>
              <a:rPr lang="en-US" sz="1200" kern="1200" dirty="0" smtClean="0">
                <a:solidFill>
                  <a:schemeClr val="tx1"/>
                </a:solidFill>
                <a:effectLst/>
                <a:latin typeface="+mn-lt"/>
                <a:ea typeface="+mn-ea"/>
                <a:cs typeface="+mn-cs"/>
              </a:rPr>
              <a:t> Consider creating a handout that teens use during the service to make notes and then take away with them. Here are some types of handouts to consider using: (1) Fill-in the blanks used to enable note taking; (2) Worksheets used to facilitate creativity and interaction and (3) Summaries where the message notes are provided for revision purposes.</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40</a:t>
            </a:fld>
            <a:endParaRPr lang="en-ZA"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14. Make Use of Video.</a:t>
            </a:r>
            <a:r>
              <a:rPr lang="en-US" sz="1200" kern="1200" dirty="0" smtClean="0">
                <a:solidFill>
                  <a:schemeClr val="tx1"/>
                </a:solidFill>
                <a:effectLst/>
                <a:latin typeface="+mn-lt"/>
                <a:ea typeface="+mn-ea"/>
                <a:cs typeface="+mn-cs"/>
              </a:rPr>
              <a:t> This generation of teens are the video generation so it makes sense to use video in appropriate places to setup your message or illustrate key points. If you are using PowerPoint them make use of the browser add-on known as Video DownloadHelper in a browser like Firefox to easily save a streaming video from YouTube to your hard drive. You should develop the ability to edit videos so that inappropriate or irrelevant content can be removed before you show the clip.</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41</a:t>
            </a:fld>
            <a:endParaRPr lang="en-ZA"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15. Make Use of Testimony.</a:t>
            </a:r>
            <a:r>
              <a:rPr lang="en-US" sz="1200" kern="1200" dirty="0" smtClean="0">
                <a:solidFill>
                  <a:schemeClr val="tx1"/>
                </a:solidFill>
                <a:effectLst/>
                <a:latin typeface="+mn-lt"/>
                <a:ea typeface="+mn-ea"/>
                <a:cs typeface="+mn-cs"/>
              </a:rPr>
              <a:t> Share your experience dealing with the topic or invite other leaders or teens to talk about their experience.</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42</a:t>
            </a:fld>
            <a:endParaRPr lang="en-ZA"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Here Debbie was sharing a testimony of</a:t>
            </a:r>
            <a:r>
              <a:rPr lang="en-ZA" sz="1200" kern="1200" baseline="0" dirty="0" smtClean="0">
                <a:solidFill>
                  <a:schemeClr val="tx1"/>
                </a:solidFill>
                <a:effectLst/>
                <a:latin typeface="+mn-lt"/>
                <a:ea typeface="+mn-ea"/>
                <a:cs typeface="+mn-cs"/>
              </a:rPr>
              <a:t> deliverance in the life of a person she was counselling.</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43</a:t>
            </a:fld>
            <a:endParaRPr lang="en-ZA"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A teenager steps forward and leads a rebellion against impossible odds but engaging people in a way that fills them with</a:t>
            </a:r>
            <a:r>
              <a:rPr lang="en-US" sz="1200" kern="1200" baseline="0" dirty="0" smtClean="0">
                <a:solidFill>
                  <a:schemeClr val="tx1"/>
                </a:solidFill>
                <a:effectLst/>
                <a:latin typeface="+mn-lt"/>
                <a:ea typeface="+mn-ea"/>
                <a:cs typeface="+mn-cs"/>
              </a:rPr>
              <a:t> courage to take action.</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a:t>
            </a:fld>
            <a:endParaRPr lang="en-ZA"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16. Involve Your Audience.</a:t>
            </a:r>
            <a:r>
              <a:rPr lang="en-US" sz="1200" kern="1200" dirty="0" smtClean="0">
                <a:solidFill>
                  <a:schemeClr val="tx1"/>
                </a:solidFill>
                <a:effectLst/>
                <a:latin typeface="+mn-lt"/>
                <a:ea typeface="+mn-ea"/>
                <a:cs typeface="+mn-cs"/>
              </a:rPr>
              <a:t> Have teens share with each other by answering questions in pairs; divide into small groups to interact around a question or application of teaching; or create stations where teens experience what you have taught them.</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44</a:t>
            </a:fld>
            <a:endParaRPr lang="en-ZA"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Youth trying to open my bible to a page that is not marked in yellow</a:t>
            </a:r>
            <a:r>
              <a:rPr lang="en-ZA" sz="1200" kern="1200" baseline="0" dirty="0" smtClean="0">
                <a:solidFill>
                  <a:schemeClr val="tx1"/>
                </a:solidFill>
                <a:effectLst/>
                <a:latin typeface="+mn-lt"/>
                <a:ea typeface="+mn-ea"/>
                <a:cs typeface="+mn-cs"/>
              </a:rPr>
              <a:t> highlighter - passages that refer to the presence of God. They would earn a slab of chocolate if they were successful.</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45</a:t>
            </a:fld>
            <a:endParaRPr lang="en-ZA"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 preacher using</a:t>
            </a:r>
            <a:r>
              <a:rPr lang="en-ZA" sz="1200" kern="1200" baseline="0" dirty="0" smtClean="0">
                <a:solidFill>
                  <a:schemeClr val="tx1"/>
                </a:solidFill>
                <a:effectLst/>
                <a:latin typeface="+mn-lt"/>
                <a:ea typeface="+mn-ea"/>
                <a:cs typeface="+mn-cs"/>
              </a:rPr>
              <a:t> a quiz in 2 halves of the room to generate involvement in the message.</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46</a:t>
            </a:fld>
            <a:endParaRPr lang="en-ZA"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a:t>
            </a:r>
            <a:r>
              <a:rPr lang="en-ZA" sz="1200" kern="1200" baseline="0" dirty="0" smtClean="0">
                <a:solidFill>
                  <a:schemeClr val="tx1"/>
                </a:solidFill>
                <a:effectLst/>
                <a:latin typeface="+mn-lt"/>
                <a:ea typeface="+mn-ea"/>
                <a:cs typeface="+mn-cs"/>
              </a:rPr>
              <a:t> a contemplative service t</a:t>
            </a:r>
            <a:r>
              <a:rPr lang="en-ZA" sz="1200" kern="1200" dirty="0" smtClean="0">
                <a:solidFill>
                  <a:schemeClr val="tx1"/>
                </a:solidFill>
                <a:effectLst/>
                <a:latin typeface="+mn-lt"/>
                <a:ea typeface="+mn-ea"/>
                <a:cs typeface="+mn-cs"/>
              </a:rPr>
              <a:t>eens wrote down things that needed to end in their lives (Winter).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47</a:t>
            </a:fld>
            <a:endParaRPr lang="en-ZA"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a:t>
            </a:r>
            <a:r>
              <a:rPr lang="en-ZA" sz="1200" kern="1200" baseline="0" dirty="0" smtClean="0">
                <a:solidFill>
                  <a:schemeClr val="tx1"/>
                </a:solidFill>
                <a:effectLst/>
                <a:latin typeface="+mn-lt"/>
                <a:ea typeface="+mn-ea"/>
                <a:cs typeface="+mn-cs"/>
              </a:rPr>
              <a:t> the same contemplative service t</a:t>
            </a:r>
            <a:r>
              <a:rPr lang="en-ZA" sz="1200" kern="1200" dirty="0" smtClean="0">
                <a:solidFill>
                  <a:schemeClr val="tx1"/>
                </a:solidFill>
                <a:effectLst/>
                <a:latin typeface="+mn-lt"/>
                <a:ea typeface="+mn-ea"/>
                <a:cs typeface="+mn-cs"/>
              </a:rPr>
              <a:t>eens wrote down things that needed to start in their lives (Spring).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48</a:t>
            </a:fld>
            <a:endParaRPr lang="en-ZA"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17. Tell Good Stories.</a:t>
            </a:r>
            <a:r>
              <a:rPr lang="en-US" sz="1200" kern="1200" dirty="0" smtClean="0">
                <a:solidFill>
                  <a:schemeClr val="tx1"/>
                </a:solidFill>
                <a:effectLst/>
                <a:latin typeface="+mn-lt"/>
                <a:ea typeface="+mn-ea"/>
                <a:cs typeface="+mn-cs"/>
              </a:rPr>
              <a:t> Storytelling is critical to engage teens in the conversation. You can tell stories from you life, stories that you find in your research or from the pages of Scripture. Many teens do not know the “old” Bible stories so be sure to start there!</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49</a:t>
            </a:fld>
            <a:endParaRPr lang="en-ZA"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18. Use Dramatic Slides.</a:t>
            </a:r>
            <a:r>
              <a:rPr lang="en-US" sz="1200" kern="1200" dirty="0" smtClean="0">
                <a:solidFill>
                  <a:schemeClr val="tx1"/>
                </a:solidFill>
                <a:effectLst/>
                <a:latin typeface="+mn-lt"/>
                <a:ea typeface="+mn-ea"/>
                <a:cs typeface="+mn-cs"/>
              </a:rPr>
              <a:t> You probably should be using some form of presentation to visually back up your speaking. </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50</a:t>
            </a:fld>
            <a:endParaRPr lang="en-ZA"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strongly suggest that you avoid using bullet points in favour of full slide images with text overlaid using Shadow or Glow effects so the words are not lost in the image. Spend a good amount of time searching for high quality images once you have figured out your content for the message.</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51</a:t>
            </a:fld>
            <a:endParaRPr lang="en-ZA"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is</a:t>
            </a:r>
            <a:r>
              <a:rPr lang="en-US" baseline="0" dirty="0" smtClean="0"/>
              <a:t> </a:t>
            </a:r>
            <a:r>
              <a:rPr lang="en-US" dirty="0" smtClean="0"/>
              <a:t>all about thinking revolutionary…</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Were Great Historical</a:t>
            </a:r>
            <a:r>
              <a:rPr lang="en-US" baseline="0" dirty="0" smtClean="0"/>
              <a:t> Revolutionary Thinkers?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53</a:t>
            </a:fld>
            <a:endParaRPr lang="en-US"/>
          </a:p>
        </p:txBody>
      </p:sp>
    </p:spTree>
    <p:extLst>
      <p:ext uri="{BB962C8B-B14F-4D97-AF65-F5344CB8AC3E}">
        <p14:creationId xmlns:p14="http://schemas.microsoft.com/office/powerpoint/2010/main" val="72784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Teens are not adults. They won’t track with you if you are boring them or speaking over their heads – they will simply check out and chat with their friends, check their Facebook messages or just go into that mental space where you are not invited. So, how do we engage teens in a public setting like a sermon or a devotional at the end of an event?</a:t>
            </a:r>
            <a:endParaRPr lang="en-ZA" sz="1200" kern="1200" dirty="0" smtClean="0">
              <a:solidFill>
                <a:schemeClr val="tx1"/>
              </a:solidFill>
              <a:effectLst/>
              <a:latin typeface="+mn-lt"/>
              <a:ea typeface="+mn-ea"/>
              <a:cs typeface="+mn-cs"/>
            </a:endParaRPr>
          </a:p>
          <a:p>
            <a:pPr eaLnBrk="1" hangingPunct="1">
              <a:spcBef>
                <a:spcPct val="0"/>
              </a:spcBef>
            </a:pP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a:t>
            </a:fld>
            <a:endParaRPr lang="en-ZA"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 Walt Disney - Walter Elias "Walt" Disney was a prominent figure within the American animation industry and throughout the world, he is regarded as a cultural icon, known for his influence and contributions to entertainment during the 20th century. As an animator and entrepreneur, Disney was particularly noted as a filmmaker and a popular showman, as well as an innovator in animation and theme park design. He and his staff created numerous fictional characters including Mickey Mouse, Donald Duck, and Goofy.</a:t>
            </a:r>
          </a:p>
        </p:txBody>
      </p:sp>
      <p:sp>
        <p:nvSpPr>
          <p:cNvPr id="4" name="Slide Number Placeholder 3"/>
          <p:cNvSpPr>
            <a:spLocks noGrp="1"/>
          </p:cNvSpPr>
          <p:nvPr>
            <p:ph type="sldNum" sz="quarter" idx="10"/>
          </p:nvPr>
        </p:nvSpPr>
        <p:spPr/>
        <p:txBody>
          <a:bodyPr/>
          <a:lstStyle/>
          <a:p>
            <a:fld id="{1B76B6BF-B88A-A84A-B4EA-7A1DC6EF6D27}" type="slidenum">
              <a:rPr lang="en-US" smtClean="0"/>
              <a:t>54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Who Were Great Biblical Revolutionary Thinkers? </a:t>
            </a: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fld id="{E28F5A51-AF81-D94E-9442-4E3B2D04873E}" type="slidenum">
              <a:rPr lang="en-US" sz="1200"/>
              <a:pPr/>
              <a:t>55</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Solomon: He was definitely one of the wisest kings in the history of Israel. One day two women came to him and had a dispute about which baby had been killed and who should get the one that was still alive. He suggested that the baby should be cut in halt. One woman said he should do that, but when the other woman said He should give the baby to the other woman Solomon knew that she was the real mom and gave her the baby.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56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Greatest Commandment was an example of Revolutionary Thinking!</a:t>
            </a:r>
          </a:p>
        </p:txBody>
      </p:sp>
      <p:sp>
        <p:nvSpPr>
          <p:cNvPr id="4" name="Slide Number Placeholder 3"/>
          <p:cNvSpPr>
            <a:spLocks noGrp="1"/>
          </p:cNvSpPr>
          <p:nvPr>
            <p:ph type="sldNum" sz="quarter" idx="10"/>
          </p:nvPr>
        </p:nvSpPr>
        <p:spPr/>
        <p:txBody>
          <a:bodyPr/>
          <a:lstStyle/>
          <a:p>
            <a:fld id="{1B76B6BF-B88A-A84A-B4EA-7A1DC6EF6D27}" type="slidenum">
              <a:rPr lang="en-US" smtClean="0"/>
              <a:t>57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Greatest Sermon was an example of Revolutionary thinking. Jesus preached</a:t>
            </a:r>
            <a:r>
              <a:rPr lang="en-US" baseline="0" dirty="0" smtClean="0"/>
              <a:t> an amazing sermon to the crowds on a mountain that is known as the Sermon on the Mount. It is full of revolutionary thinking.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58</a:t>
            </a:fld>
            <a:endParaRPr lang="en-US"/>
          </a:p>
        </p:txBody>
      </p:sp>
    </p:spTree>
    <p:extLst>
      <p:ext uri="{BB962C8B-B14F-4D97-AF65-F5344CB8AC3E}">
        <p14:creationId xmlns:p14="http://schemas.microsoft.com/office/powerpoint/2010/main" val="22982901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So, how do I become a revolutionary thinker?</a:t>
            </a:r>
            <a:endParaRPr 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fld id="{DF67C795-2C6B-ED48-9064-301E4B16A1EF}" type="slidenum">
              <a:rPr lang="en-US" sz="1200"/>
              <a:pPr/>
              <a:t>59</a:t>
            </a:fld>
            <a:endParaRPr 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Have Dreams: See a Better Future. Revolutionary</a:t>
            </a:r>
            <a:r>
              <a:rPr lang="en-US" baseline="0" dirty="0" smtClean="0"/>
              <a:t> thinkers have a vision of a future that is better than the present!</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60</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Change Things: Be a Change Agent. Revolutionary thinkers learn how to influence</a:t>
            </a:r>
            <a:r>
              <a:rPr lang="en-US" baseline="0" dirty="0" smtClean="0"/>
              <a:t> people around them.</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61</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Break Paradigms. Revolutionary thinkers</a:t>
            </a:r>
            <a:r>
              <a:rPr lang="en-US" baseline="0" dirty="0" smtClean="0"/>
              <a:t> are not happy with the status quo and set out to challenge and change existing thought patterns.</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62</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Keep Going.</a:t>
            </a:r>
            <a:r>
              <a:rPr lang="en-US" baseline="0" dirty="0" smtClean="0"/>
              <a:t> </a:t>
            </a:r>
            <a:r>
              <a:rPr lang="en-US" dirty="0" smtClean="0"/>
              <a:t>Revolutionary thinkers</a:t>
            </a:r>
            <a:r>
              <a:rPr lang="en-US" baseline="0" dirty="0" smtClean="0"/>
              <a:t> keep going </a:t>
            </a:r>
            <a:r>
              <a:rPr lang="en-US" dirty="0" smtClean="0"/>
              <a:t>even when there are obstacles or when people disagree with them.</a:t>
            </a:r>
          </a:p>
        </p:txBody>
      </p:sp>
      <p:sp>
        <p:nvSpPr>
          <p:cNvPr id="4" name="Slide Number Placeholder 3"/>
          <p:cNvSpPr>
            <a:spLocks noGrp="1"/>
          </p:cNvSpPr>
          <p:nvPr>
            <p:ph type="sldNum" sz="quarter" idx="10"/>
          </p:nvPr>
        </p:nvSpPr>
        <p:spPr/>
        <p:txBody>
          <a:bodyPr/>
          <a:lstStyle/>
          <a:p>
            <a:fld id="{1B76B6BF-B88A-A84A-B4EA-7A1DC6EF6D27}" type="slidenum">
              <a:rPr lang="en-US" smtClean="0"/>
              <a:t>63</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1. Speak their Language.</a:t>
            </a:r>
            <a:r>
              <a:rPr lang="en-US" sz="1200" kern="1200" dirty="0" smtClean="0">
                <a:solidFill>
                  <a:schemeClr val="tx1"/>
                </a:solidFill>
                <a:effectLst/>
                <a:latin typeface="+mn-lt"/>
                <a:ea typeface="+mn-ea"/>
                <a:cs typeface="+mn-cs"/>
              </a:rPr>
              <a:t> Have you ever tried to speak to someone who does not speak your language? It is difficult if not nearly impossible as you are reduced to hand gestures and hopefully a word or two that is common. Speaking to teens also requires an ability to relate to their vocabulary. This does not mean that we use monosyllables, or baby language, but that we choose words and concepts that they will be able to immediately relate to – and if we use unusual concepts then we take time to explain what we mean. In a recent message I recently spoke about how many of us friend-zone Jesus. The teens were surprised that I knew the phrase and even more amazed that I was able to make a challenging point out of it – you could just see that I had their attention from then onwards!</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a:t>
            </a:fld>
            <a:endParaRPr lang="en-ZA" sz="1200">
              <a:latin typeface="Calibri"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5. Hear God. Revolutionary thinkers </a:t>
            </a:r>
            <a:r>
              <a:rPr lang="en-US" dirty="0" smtClean="0">
                <a:latin typeface="Calibri" charset="0"/>
              </a:rPr>
              <a:t>are tuned to God</a:t>
            </a:r>
            <a:r>
              <a:rPr lang="ja-JP" altLang="en-US" dirty="0" smtClean="0">
                <a:latin typeface="Calibri" charset="0"/>
              </a:rPr>
              <a:t>’</a:t>
            </a:r>
            <a:r>
              <a:rPr lang="en-US" dirty="0" smtClean="0">
                <a:latin typeface="Calibri" charset="0"/>
              </a:rPr>
              <a:t>s voice and receptive to the Holy Spirit.</a:t>
            </a:r>
            <a:endParaRPr lang="en-US" dirty="0">
              <a:latin typeface="Calibri" charset="0"/>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64</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Summary: So, how can I become a revolutionary thinker? (1) Have Dreams. (2) Change Things. (3) Break Paradigms. (4) Keep Going. (5) Hear God.</a:t>
            </a:r>
            <a:endParaRPr 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marL="1143000" indent="-228600">
              <a:defRPr sz="2400">
                <a:solidFill>
                  <a:schemeClr val="tx1"/>
                </a:solidFill>
                <a:latin typeface="Calibri" charset="0"/>
                <a:ea typeface="ヒラギノ角ゴ Pro W3" charset="0"/>
              </a:defRPr>
            </a:lvl3pPr>
            <a:lvl4pPr marL="1600200" indent="-228600">
              <a:defRPr sz="2400">
                <a:solidFill>
                  <a:schemeClr val="tx1"/>
                </a:solidFill>
                <a:latin typeface="Calibri" charset="0"/>
                <a:ea typeface="ヒラギノ角ゴ Pro W3" charset="0"/>
              </a:defRPr>
            </a:lvl4pPr>
            <a:lvl5pPr marL="2057400" indent="-228600">
              <a:defRPr sz="2400">
                <a:solidFill>
                  <a:schemeClr val="tx1"/>
                </a:solidFill>
                <a:latin typeface="Calibri" charset="0"/>
                <a:ea typeface="ヒラギノ角ゴ Pro W3" charset="0"/>
              </a:defRPr>
            </a:lvl5pPr>
            <a:lvl6pPr marL="2514600" indent="-228600" eaLnBrk="0" fontAlgn="base" hangingPunct="0">
              <a:spcBef>
                <a:spcPct val="0"/>
              </a:spcBef>
              <a:spcAft>
                <a:spcPct val="0"/>
              </a:spcAft>
              <a:defRPr sz="2400">
                <a:solidFill>
                  <a:schemeClr val="tx1"/>
                </a:solidFill>
                <a:latin typeface="Calibri" charset="0"/>
                <a:ea typeface="ヒラギノ角ゴ Pro W3" charset="0"/>
              </a:defRPr>
            </a:lvl6pPr>
            <a:lvl7pPr marL="2971800" indent="-228600" eaLnBrk="0" fontAlgn="base" hangingPunct="0">
              <a:spcBef>
                <a:spcPct val="0"/>
              </a:spcBef>
              <a:spcAft>
                <a:spcPct val="0"/>
              </a:spcAft>
              <a:defRPr sz="2400">
                <a:solidFill>
                  <a:schemeClr val="tx1"/>
                </a:solidFill>
                <a:latin typeface="Calibri" charset="0"/>
                <a:ea typeface="ヒラギノ角ゴ Pro W3" charset="0"/>
              </a:defRPr>
            </a:lvl7pPr>
            <a:lvl8pPr marL="3429000" indent="-228600" eaLnBrk="0" fontAlgn="base" hangingPunct="0">
              <a:spcBef>
                <a:spcPct val="0"/>
              </a:spcBef>
              <a:spcAft>
                <a:spcPct val="0"/>
              </a:spcAft>
              <a:defRPr sz="2400">
                <a:solidFill>
                  <a:schemeClr val="tx1"/>
                </a:solidFill>
                <a:latin typeface="Calibri" charset="0"/>
                <a:ea typeface="ヒラギノ角ゴ Pro W3" charset="0"/>
              </a:defRPr>
            </a:lvl8pPr>
            <a:lvl9pPr marL="3886200" indent="-228600" eaLnBrk="0" fontAlgn="base" hangingPunct="0">
              <a:spcBef>
                <a:spcPct val="0"/>
              </a:spcBef>
              <a:spcAft>
                <a:spcPct val="0"/>
              </a:spcAft>
              <a:defRPr sz="2400">
                <a:solidFill>
                  <a:schemeClr val="tx1"/>
                </a:solidFill>
                <a:latin typeface="Calibri" charset="0"/>
                <a:ea typeface="ヒラギノ角ゴ Pro W3" charset="0"/>
              </a:defRPr>
            </a:lvl9pPr>
          </a:lstStyle>
          <a:p>
            <a:fld id="{DF67C795-2C6B-ED48-9064-301E4B16A1EF}" type="slidenum">
              <a:rPr lang="en-US" sz="1200"/>
              <a:pPr/>
              <a:t>65</a:t>
            </a:fld>
            <a:endParaRPr 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Prayer</a:t>
            </a:r>
          </a:p>
        </p:txBody>
      </p:sp>
      <p:sp>
        <p:nvSpPr>
          <p:cNvPr id="4" name="Slide Number Placeholder 3"/>
          <p:cNvSpPr>
            <a:spLocks noGrp="1"/>
          </p:cNvSpPr>
          <p:nvPr>
            <p:ph type="sldNum" sz="quarter" idx="10"/>
          </p:nvPr>
        </p:nvSpPr>
        <p:spPr/>
        <p:txBody>
          <a:bodyPr/>
          <a:lstStyle/>
          <a:p>
            <a:fld id="{1B76B6BF-B88A-A84A-B4EA-7A1DC6EF6D27}" type="slidenum">
              <a:rPr lang="en-US" smtClean="0"/>
              <a:t>66</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19. Share Your Messages.</a:t>
            </a:r>
            <a:r>
              <a:rPr lang="en-US" sz="1200" kern="1200" dirty="0" smtClean="0">
                <a:solidFill>
                  <a:schemeClr val="tx1"/>
                </a:solidFill>
                <a:effectLst/>
                <a:latin typeface="+mn-lt"/>
                <a:ea typeface="+mn-ea"/>
                <a:cs typeface="+mn-cs"/>
              </a:rPr>
              <a:t> So many leaders create outstanding messages and programs each week that are never seen or used again. When you create anything in youth ministry you should be thinking about sharing it with other leaders. Take a look at the Youth Ministry Resourcer website that I maintain (</a:t>
            </a:r>
            <a:r>
              <a:rPr lang="en-US" sz="1200" u="sng" kern="1200" dirty="0" smtClean="0">
                <a:solidFill>
                  <a:schemeClr val="tx1"/>
                </a:solidFill>
                <a:effectLst/>
                <a:latin typeface="+mn-lt"/>
                <a:ea typeface="+mn-ea"/>
                <a:cs typeface="+mn-cs"/>
                <a:hlinkClick r:id="rId3"/>
              </a:rPr>
              <a:t>www.ymresourcer.com</a:t>
            </a:r>
            <a:r>
              <a:rPr lang="en-US" sz="1200" kern="1200" dirty="0" smtClean="0">
                <a:solidFill>
                  <a:schemeClr val="tx1"/>
                </a:solidFill>
                <a:effectLst/>
                <a:latin typeface="+mn-lt"/>
                <a:ea typeface="+mn-ea"/>
                <a:cs typeface="+mn-cs"/>
              </a:rPr>
              <a:t>) – especially the Programs Page where whatever we do on a Friday Night or Sunday morning at His Youth is uploaded within a day or two of the event so others can adapt and use it in their context.</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67</a:t>
            </a:fld>
            <a:endParaRPr lang="en-ZA" sz="1200">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Here is an example of our youth website where our sermon</a:t>
            </a:r>
            <a:r>
              <a:rPr lang="en-US" sz="1200" b="0" kern="1200" baseline="0" dirty="0" smtClean="0">
                <a:solidFill>
                  <a:schemeClr val="tx1"/>
                </a:solidFill>
                <a:effectLst/>
                <a:latin typeface="+mn-lt"/>
                <a:ea typeface="+mn-ea"/>
                <a:cs typeface="+mn-cs"/>
              </a:rPr>
              <a:t>s are podcast each week and the notes are also made available.</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68</a:t>
            </a:fld>
            <a:endParaRPr lang="en-ZA" sz="1200">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Here is an example of our youth website where our sermon</a:t>
            </a:r>
            <a:r>
              <a:rPr lang="en-US" sz="1200" b="0" kern="1200" baseline="0" dirty="0" smtClean="0">
                <a:solidFill>
                  <a:schemeClr val="tx1"/>
                </a:solidFill>
                <a:effectLst/>
                <a:latin typeface="+mn-lt"/>
                <a:ea typeface="+mn-ea"/>
                <a:cs typeface="+mn-cs"/>
              </a:rPr>
              <a:t>s are podcast each week and the notes are also made available.</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69</a:t>
            </a:fld>
            <a:endParaRPr lang="en-ZA" sz="1200">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I</a:t>
            </a:r>
            <a:r>
              <a:rPr lang="en-US" sz="1200" b="0" kern="1200" baseline="0" dirty="0" smtClean="0">
                <a:solidFill>
                  <a:schemeClr val="tx1"/>
                </a:solidFill>
                <a:effectLst/>
                <a:latin typeface="+mn-lt"/>
                <a:ea typeface="+mn-ea"/>
                <a:cs typeface="+mn-cs"/>
              </a:rPr>
              <a:t> also upload all messages delivered at His Youth (including notes, audio, PowerPoint and handout) to my website at </a:t>
            </a:r>
            <a:r>
              <a:rPr lang="en-US" sz="1200" b="0" kern="1200" baseline="0" dirty="0" err="1" smtClean="0">
                <a:solidFill>
                  <a:schemeClr val="tx1"/>
                </a:solidFill>
                <a:effectLst/>
                <a:latin typeface="+mn-lt"/>
                <a:ea typeface="+mn-ea"/>
                <a:cs typeface="+mn-cs"/>
              </a:rPr>
              <a:t>www.ymresourcer.com</a:t>
            </a:r>
            <a:r>
              <a:rPr lang="en-US" sz="1200" b="0" kern="1200" baseline="0" dirty="0" smtClean="0">
                <a:solidFill>
                  <a:schemeClr val="tx1"/>
                </a:solidFill>
                <a:effectLst/>
                <a:latin typeface="+mn-lt"/>
                <a:ea typeface="+mn-ea"/>
                <a:cs typeface="+mn-cs"/>
              </a:rPr>
              <a:t>.</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70</a:t>
            </a:fld>
            <a:endParaRPr lang="en-ZA" sz="1200">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Here is an example of our last sermon series with all the uploads</a:t>
            </a:r>
            <a:r>
              <a:rPr lang="en-US" sz="1200" b="0" kern="1200" baseline="0" dirty="0" smtClean="0">
                <a:solidFill>
                  <a:schemeClr val="tx1"/>
                </a:solidFill>
                <a:effectLst/>
                <a:latin typeface="+mn-lt"/>
                <a:ea typeface="+mn-ea"/>
                <a:cs typeface="+mn-cs"/>
              </a:rPr>
              <a:t> ready for download.</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71</a:t>
            </a:fld>
            <a:endParaRPr lang="en-ZA" sz="1200">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 Use Peer Review. </a:t>
            </a:r>
            <a:r>
              <a:rPr lang="en-US" sz="1200" kern="1200" dirty="0" smtClean="0">
                <a:solidFill>
                  <a:schemeClr val="tx1"/>
                </a:solidFill>
                <a:effectLst/>
                <a:latin typeface="+mn-lt"/>
                <a:ea typeface="+mn-ea"/>
                <a:cs typeface="+mn-cs"/>
              </a:rPr>
              <a:t>At His Youth, the Sermon Notes and the PowerPoint slides for the message that is going to be preached on Sunday are posted in a closed Facebook group for review and suggestions for development. This helps us ensure that others on our leadership team are able to help with the design and creation of the message. Our adult and teen leaders are members of this Facebook group. Our church has regular sermon planning meetings that enable preachers</a:t>
            </a:r>
            <a:r>
              <a:rPr lang="en-US" sz="1200" kern="1200" baseline="0" dirty="0" smtClean="0">
                <a:solidFill>
                  <a:schemeClr val="tx1"/>
                </a:solidFill>
                <a:effectLst/>
                <a:latin typeface="+mn-lt"/>
                <a:ea typeface="+mn-ea"/>
                <a:cs typeface="+mn-cs"/>
              </a:rPr>
              <a:t> from our different congregations and services to get help and share ideas and resource as they develop their messages.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72</a:t>
            </a:fld>
            <a:endParaRPr lang="en-ZA" sz="1200">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Here is an example of our</a:t>
            </a:r>
            <a:r>
              <a:rPr lang="en-US" sz="1200" b="0" kern="1200" baseline="0" dirty="0" smtClean="0">
                <a:solidFill>
                  <a:schemeClr val="tx1"/>
                </a:solidFill>
                <a:effectLst/>
                <a:latin typeface="+mn-lt"/>
                <a:ea typeface="+mn-ea"/>
                <a:cs typeface="+mn-cs"/>
              </a:rPr>
              <a:t> Facebook Preview page - each image has the sermon notes included in the comments section which allows people to read what the point is all about and then also make comments to help the preacher improve the message or slides. Videos are also previewed using this Preview group.</a:t>
            </a:r>
            <a:endParaRPr lang="en-ZA" sz="1200" b="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73</a:t>
            </a:fld>
            <a:endParaRPr lang="en-ZA"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baseline="0" dirty="0" smtClean="0">
                <a:solidFill>
                  <a:schemeClr val="tx1"/>
                </a:solidFill>
                <a:effectLst/>
                <a:latin typeface="+mn-lt"/>
                <a:ea typeface="+mn-ea"/>
                <a:cs typeface="+mn-cs"/>
              </a:rPr>
              <a:t>Sometimes we lose our first love.</a:t>
            </a:r>
            <a:r>
              <a:rPr lang="en-ZA" sz="1200" b="0" kern="1200" baseline="0" dirty="0" smtClean="0">
                <a:solidFill>
                  <a:schemeClr val="tx1"/>
                </a:solidFill>
                <a:effectLst/>
                <a:latin typeface="+mn-lt"/>
                <a:ea typeface="+mn-ea"/>
                <a:cs typeface="+mn-cs"/>
              </a:rPr>
              <a:t> </a:t>
            </a:r>
            <a:r>
              <a:rPr lang="en-US" sz="1200" b="0" dirty="0" smtClean="0">
                <a:solidFill>
                  <a:srgbClr val="F8F8F8"/>
                </a:solidFill>
                <a:effectLst>
                  <a:glow rad="177800">
                    <a:schemeClr val="tx1">
                      <a:alpha val="74000"/>
                    </a:schemeClr>
                  </a:glow>
                </a:effectLst>
                <a:latin typeface="Abadi MT Condensed Light"/>
                <a:cs typeface="Abadi MT Condensed Light"/>
              </a:rPr>
              <a:t>You have forsaken the love you had at first. (Revelation 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Jim Rayburn, the founder of Young Life in North America, once said: “It is a sin to bore a kid.” Maybe we never be guilty of speaking in a way that does anything less than inspires, encourages, convicts, exhorts and releases teens into a life of disciplemaking and impact for the sake of the Gospel!</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74</a:t>
            </a:fld>
            <a:endParaRPr lang="en-ZA" sz="1200">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kern="1200" smtClean="0">
                <a:solidFill>
                  <a:schemeClr val="tx1"/>
                </a:solidFill>
                <a:effectLst/>
                <a:latin typeface="+mn-lt"/>
                <a:ea typeface="+mn-ea"/>
                <a:cs typeface="+mn-cs"/>
              </a:rPr>
              <a:t>So here are my top 20 keys to engaging teens: Speak their language, Connect to their world, Do thorough research, Create sermon series, Design the branding, Give a balanced diet, Have a clear structure, Use the 7-minute rule, Make it memorable, Use scripture well, Summarise your points, Use handouts, Use of video, Testimony, Involve your audience, Tell good stories, Use dramatic slides, Share Your Messages, Use Peer Review.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75</a:t>
            </a:fld>
            <a:endParaRPr lang="en-ZA"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and the relationship we have with Jesus becomes complicated.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64168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baseline="0" dirty="0" smtClean="0">
                <a:solidFill>
                  <a:schemeClr val="tx1"/>
                </a:solidFill>
                <a:effectLst/>
                <a:latin typeface="+mn-lt"/>
                <a:ea typeface="+mn-ea"/>
                <a:cs typeface="+mn-cs"/>
              </a:rPr>
              <a:t>Maybe Jesus gets friend-zoned!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6416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17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66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35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8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1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823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42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346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13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9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5041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7F31-0BF7-D142-AEA1-99A4D5307F00}"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43118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5178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52623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210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0715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243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0227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97093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18448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0723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9822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29006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6046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794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36694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411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62895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58346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85352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07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580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0271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3987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212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220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43733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73170"/>
            <a:ext cx="9144000" cy="784830"/>
          </a:xfrm>
          <a:prstGeom prst="rect">
            <a:avLst/>
          </a:prstGeom>
        </p:spPr>
        <p:txBody>
          <a:bodyPr wrap="square">
            <a:spAutoFit/>
          </a:bodyPr>
          <a:lstStyle/>
          <a:p>
            <a:pPr algn="ctr">
              <a:lnSpc>
                <a:spcPct val="80000"/>
              </a:lnSpc>
              <a:defRPr/>
            </a:pPr>
            <a:endParaRPr lang="en-US" sz="5400" dirty="0">
              <a:ln w="3175" cmpd="sng">
                <a:solidFill>
                  <a:schemeClr val="tx1"/>
                </a:solidFill>
              </a:ln>
              <a:solidFill>
                <a:srgbClr val="F8F8F8"/>
              </a:solidFill>
              <a:effectLst>
                <a:glow rad="139700">
                  <a:schemeClr val="tx1">
                    <a:alpha val="74000"/>
                  </a:schemeClr>
                </a:glow>
              </a:effectLst>
              <a:latin typeface="Abadi MT Condensed Extra Bold"/>
              <a:cs typeface="Abadi MT Condensed Extra Bold"/>
            </a:endParaRPr>
          </a:p>
        </p:txBody>
      </p:sp>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1916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5594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819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3440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4297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973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8343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8103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80765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8259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2039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100321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5814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8640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417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3055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13096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5031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11044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204686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3084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160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155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12175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52288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67796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929909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38691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67973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06802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0941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303278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363417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113472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036210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357879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66849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277605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0228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62079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0788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27932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8970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158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313204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2819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225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9306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71178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1161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4429</TotalTime>
  <Words>2922</Words>
  <Application>Microsoft Macintosh PowerPoint</Application>
  <PresentationFormat>On-screen Show (4:3)</PresentationFormat>
  <Paragraphs>143</Paragraphs>
  <Slides>75</Slides>
  <Notes>71</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236</cp:revision>
  <dcterms:created xsi:type="dcterms:W3CDTF">2013-10-02T18:06:33Z</dcterms:created>
  <dcterms:modified xsi:type="dcterms:W3CDTF">2015-07-02T08:28:03Z</dcterms:modified>
</cp:coreProperties>
</file>