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382" r:id="rId2"/>
    <p:sldId id="461" r:id="rId3"/>
    <p:sldId id="503" r:id="rId4"/>
    <p:sldId id="504" r:id="rId5"/>
    <p:sldId id="544" r:id="rId6"/>
    <p:sldId id="559" r:id="rId7"/>
    <p:sldId id="512" r:id="rId8"/>
    <p:sldId id="479" r:id="rId9"/>
    <p:sldId id="464" r:id="rId10"/>
    <p:sldId id="316"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A0003"/>
    <a:srgbClr val="A90205"/>
    <a:srgbClr val="300107"/>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132" autoAdjust="0"/>
    <p:restoredTop sz="82594" autoAdjust="0"/>
  </p:normalViewPr>
  <p:slideViewPr>
    <p:cSldViewPr snapToGrid="0" snapToObjects="1" showGuides="1">
      <p:cViewPr varScale="1">
        <p:scale>
          <a:sx n="78" d="100"/>
          <a:sy n="78" d="100"/>
        </p:scale>
        <p:origin x="-896" y="-112"/>
      </p:cViewPr>
      <p:guideLst>
        <p:guide orient="horz" pos="2299"/>
        <p:guide orient="horz" pos="3127"/>
        <p:guide pos="2051"/>
        <p:guide pos="543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notesMaster" Target="notesMasters/notesMaster1.xml"/><Relationship Id="rId13" Type="http://schemas.openxmlformats.org/officeDocument/2006/relationships/printerSettings" Target="printerSettings/printerSettings1.bin"/><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A24007-CDD6-8742-8216-33BCA489D74C}" type="datetimeFigureOut">
              <a:rPr lang="en-US" smtClean="0"/>
              <a:t>16/02/06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A8F9A47-FA95-6E4D-B4E0-31082CF84FA7}" type="slidenum">
              <a:rPr lang="en-US" smtClean="0"/>
              <a:t>‹#›</a:t>
            </a:fld>
            <a:endParaRPr lang="en-US"/>
          </a:p>
        </p:txBody>
      </p:sp>
    </p:spTree>
    <p:extLst>
      <p:ext uri="{BB962C8B-B14F-4D97-AF65-F5344CB8AC3E}">
        <p14:creationId xmlns:p14="http://schemas.microsoft.com/office/powerpoint/2010/main" val="167588480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week is Escape Room </a:t>
            </a:r>
            <a:r>
              <a:rPr lang="en-US" sz="1200" b="0" dirty="0" smtClean="0"/>
              <a:t>Night</a:t>
            </a:r>
            <a:r>
              <a:rPr lang="en-US" dirty="0" smtClean="0"/>
              <a:t>. Here are the notes for running</a:t>
            </a:r>
            <a:r>
              <a:rPr lang="en-US" baseline="0" dirty="0" smtClean="0"/>
              <a:t> the event:</a:t>
            </a:r>
            <a:endParaRPr lang="en-US" dirty="0" smtClean="0"/>
          </a:p>
          <a:p>
            <a:endParaRPr lang="en-US" dirty="0" smtClean="0"/>
          </a:p>
          <a:p>
            <a:r>
              <a:rPr lang="en-ZA" sz="1200" kern="1200" dirty="0" smtClean="0">
                <a:solidFill>
                  <a:schemeClr val="tx1"/>
                </a:solidFill>
                <a:effectLst/>
                <a:latin typeface="+mn-lt"/>
                <a:ea typeface="+mn-ea"/>
                <a:cs typeface="+mn-cs"/>
              </a:rPr>
              <a:t>I want to create a night of intrigue, but I realised that trying to make a copy of a professional Escape Room with real life props would be nearly impossible. So I have designed a more compact Escape Room, which Players can still walk around in, but where the physical interaction between Player and Room is minimal. Interaction takes place through the Players imagination (which makes or breaks the experience, so we will have to try and feed it as much as possible; playing in the dark – using glow stick as torches to see-, playing eerie music in the back ground and giving imaginative descriptions of the rooms layout).</a:t>
            </a:r>
          </a:p>
          <a:p>
            <a:endParaRPr lang="en-ZA" sz="1200" kern="1200" dirty="0" smtClean="0">
              <a:solidFill>
                <a:schemeClr val="tx1"/>
              </a:solidFill>
              <a:effectLst/>
              <a:latin typeface="+mn-lt"/>
              <a:ea typeface="+mn-ea"/>
              <a:cs typeface="+mn-cs"/>
            </a:endParaRPr>
          </a:p>
          <a:p>
            <a:r>
              <a:rPr lang="en-ZA" sz="1200" kern="1200" dirty="0" smtClean="0">
                <a:solidFill>
                  <a:schemeClr val="tx1"/>
                </a:solidFill>
                <a:effectLst/>
                <a:latin typeface="+mn-lt"/>
                <a:ea typeface="+mn-ea"/>
                <a:cs typeface="+mn-cs"/>
              </a:rPr>
              <a:t>Teams are each placed in a “Room” and have to investigate its aspects and contents in order to escape, all the while being hunted by a Phantom.</a:t>
            </a:r>
          </a:p>
          <a:p>
            <a:endParaRPr lang="en-ZA" sz="1200" kern="1200" dirty="0" smtClean="0">
              <a:solidFill>
                <a:schemeClr val="tx1"/>
              </a:solidFill>
              <a:effectLst/>
              <a:latin typeface="+mn-lt"/>
              <a:ea typeface="+mn-ea"/>
              <a:cs typeface="+mn-cs"/>
            </a:endParaRPr>
          </a:p>
          <a:p>
            <a:r>
              <a:rPr lang="en-ZA" sz="1200" kern="1200" dirty="0" smtClean="0">
                <a:solidFill>
                  <a:schemeClr val="tx1"/>
                </a:solidFill>
                <a:effectLst/>
                <a:latin typeface="+mn-lt"/>
                <a:ea typeface="+mn-ea"/>
                <a:cs typeface="+mn-cs"/>
              </a:rPr>
              <a:t>Below is a description of the aspects of the Room, how it works, the Leaders’ role and some other finer details.</a:t>
            </a:r>
          </a:p>
          <a:p>
            <a:endParaRPr lang="en-ZA" sz="1200" b="1" u="sng" kern="1200" dirty="0" smtClean="0">
              <a:solidFill>
                <a:schemeClr val="tx1"/>
              </a:solidFill>
              <a:effectLst/>
              <a:latin typeface="+mn-lt"/>
              <a:ea typeface="+mn-ea"/>
              <a:cs typeface="+mn-cs"/>
            </a:endParaRPr>
          </a:p>
          <a:p>
            <a:r>
              <a:rPr lang="en-ZA" sz="1200" b="1" u="sng" kern="1200" dirty="0" smtClean="0">
                <a:solidFill>
                  <a:schemeClr val="tx1"/>
                </a:solidFill>
                <a:effectLst/>
                <a:latin typeface="+mn-lt"/>
                <a:ea typeface="+mn-ea"/>
                <a:cs typeface="+mn-cs"/>
              </a:rPr>
              <a:t>The Rooms</a:t>
            </a:r>
            <a:endParaRPr lang="en-ZA" sz="1200" kern="1200" dirty="0" smtClean="0">
              <a:solidFill>
                <a:schemeClr val="tx1"/>
              </a:solidFill>
              <a:effectLst/>
              <a:latin typeface="+mn-lt"/>
              <a:ea typeface="+mn-ea"/>
              <a:cs typeface="+mn-cs"/>
            </a:endParaRPr>
          </a:p>
          <a:p>
            <a:r>
              <a:rPr lang="en-ZA" sz="1200" kern="1200" dirty="0" smtClean="0">
                <a:solidFill>
                  <a:schemeClr val="tx1"/>
                </a:solidFill>
                <a:effectLst/>
                <a:latin typeface="+mn-lt"/>
                <a:ea typeface="+mn-ea"/>
                <a:cs typeface="+mn-cs"/>
              </a:rPr>
              <a:t>The Escape Room is divided into five chambers: 1) the Sanctum (main room where groups start); 2) the Study; 3) the Crypt; 4) the Gallery; 5) the Store Room. </a:t>
            </a:r>
          </a:p>
          <a:p>
            <a:r>
              <a:rPr lang="en-ZA" dirty="0" smtClean="0">
                <a:effectLst/>
              </a:rPr>
              <a:t/>
            </a:r>
            <a:br>
              <a:rPr lang="en-ZA" dirty="0" smtClean="0">
                <a:effectLst/>
              </a:rPr>
            </a:br>
            <a:r>
              <a:rPr lang="en-ZA" sz="1200" kern="1200" dirty="0" smtClean="0">
                <a:solidFill>
                  <a:schemeClr val="tx1"/>
                </a:solidFill>
                <a:effectLst/>
                <a:latin typeface="+mn-lt"/>
                <a:ea typeface="+mn-ea"/>
                <a:cs typeface="+mn-cs"/>
              </a:rPr>
              <a:t>Each room is barred by a “door” (in reality, just a propped up trestle table). To access a room, members of the group must sit in the chairs (one per chair), leaving the chair facing the “door” they want to open empty. Positioned, the group tells the leader that they want to open the door to that room. The leader confirms, the unseated members stand in the centre next to their seated companions, and the door “opens”. Players are now allowed to enter that room </a:t>
            </a:r>
          </a:p>
          <a:p>
            <a:endParaRPr lang="en-ZA" sz="1200" u="sng" kern="1200" dirty="0" smtClean="0">
              <a:solidFill>
                <a:schemeClr val="tx1"/>
              </a:solidFill>
              <a:effectLst/>
              <a:latin typeface="+mn-lt"/>
              <a:ea typeface="+mn-ea"/>
              <a:cs typeface="+mn-cs"/>
            </a:endParaRPr>
          </a:p>
          <a:p>
            <a:r>
              <a:rPr lang="en-ZA" sz="1200" u="sng" kern="1200" dirty="0" smtClean="0">
                <a:solidFill>
                  <a:schemeClr val="tx1"/>
                </a:solidFill>
                <a:effectLst/>
                <a:latin typeface="+mn-lt"/>
                <a:ea typeface="+mn-ea"/>
                <a:cs typeface="+mn-cs"/>
              </a:rPr>
              <a:t>An Aside:</a:t>
            </a:r>
            <a:r>
              <a:rPr lang="en-ZA" sz="1200" kern="1200" dirty="0" smtClean="0">
                <a:solidFill>
                  <a:schemeClr val="tx1"/>
                </a:solidFill>
                <a:effectLst/>
                <a:latin typeface="+mn-lt"/>
                <a:ea typeface="+mn-ea"/>
                <a:cs typeface="+mn-cs"/>
              </a:rPr>
              <a:t> (In the case of a large group, enforce a rule that in order to keep the door open, the seated members must remain seated. This will prevent congestion when rooms are entered. Leaders must just facilitate to make sure that seated members get a chance to participate. If groups are small, players don’t have to stay in chairs). </a:t>
            </a:r>
          </a:p>
          <a:p>
            <a:r>
              <a:rPr lang="en-ZA" sz="1200" kern="1200" dirty="0" smtClean="0">
                <a:solidFill>
                  <a:schemeClr val="tx1"/>
                </a:solidFill>
                <a:effectLst/>
                <a:latin typeface="+mn-lt"/>
                <a:ea typeface="+mn-ea"/>
                <a:cs typeface="+mn-cs"/>
              </a:rPr>
              <a:t>Players enter the rooms by walking around the “doors”. The contents of each room are stuck to the back of the “door”. The leader gives a description of the room and the Players investigate (by asking the leader questions, who will provide them with any information relevant to the question asked – e.g.: “Can I move the table?”, or “I pick up the book”). When a group wants to leave a room and investigate another, they exit the room (by walking around the “door” back into the Sanctum), decide on the next room, and then position themselves on the chairs, keeping the chair opposite the room they want to open vacant. Each time a door is opened, the last opened door closes. The action of opening/closing doors ends each turn and begins a new one. All actions must be run by the Leader in order for them to be valid and for an orderly progression of event to occur.</a:t>
            </a:r>
          </a:p>
          <a:p>
            <a:endParaRPr lang="en-ZA" sz="1200" b="1" u="sng" kern="1200" dirty="0" smtClean="0">
              <a:solidFill>
                <a:schemeClr val="tx1"/>
              </a:solidFill>
              <a:effectLst/>
              <a:latin typeface="+mn-lt"/>
              <a:ea typeface="+mn-ea"/>
              <a:cs typeface="+mn-cs"/>
            </a:endParaRPr>
          </a:p>
          <a:p>
            <a:r>
              <a:rPr lang="en-ZA" sz="1200" b="1" u="sng" kern="1200" dirty="0" smtClean="0">
                <a:solidFill>
                  <a:schemeClr val="tx1"/>
                </a:solidFill>
                <a:effectLst/>
                <a:latin typeface="+mn-lt"/>
                <a:ea typeface="+mn-ea"/>
                <a:cs typeface="+mn-cs"/>
              </a:rPr>
              <a:t>Descriptions:</a:t>
            </a:r>
            <a:endParaRPr lang="en-ZA" sz="1100" kern="1200" dirty="0" smtClean="0">
              <a:solidFill>
                <a:schemeClr val="tx1"/>
              </a:solidFill>
              <a:effectLst/>
              <a:latin typeface="+mn-lt"/>
              <a:ea typeface="+mn-ea"/>
              <a:cs typeface="+mn-cs"/>
            </a:endParaRPr>
          </a:p>
          <a:p>
            <a:r>
              <a:rPr lang="en-ZA" sz="1200" kern="1200" dirty="0" smtClean="0">
                <a:solidFill>
                  <a:schemeClr val="tx1"/>
                </a:solidFill>
                <a:effectLst/>
                <a:latin typeface="+mn-lt"/>
                <a:ea typeface="+mn-ea"/>
                <a:cs typeface="+mn-cs"/>
              </a:rPr>
              <a:t>Without descriptions, the room itself is very plain, thus it is very important to dress the descriptions up. The Sanctum one might describe as a cold stone room, dimly lit by torchlight. In the centre are chairs of stone, situated like a cross – a foreboding reminder of the fate of the group if all attempts to escape prove futile… The Leaders’ imagination fuels the Players’ imaginations. Describe the feel, the mood and the layout of each room. Here are a list of the rooms and their contents to include in your descriptions</a:t>
            </a:r>
          </a:p>
          <a:p>
            <a:endParaRPr lang="en-ZA" sz="1200" b="1" u="sng" kern="1200" dirty="0" smtClean="0">
              <a:solidFill>
                <a:schemeClr val="tx1"/>
              </a:solidFill>
              <a:effectLst/>
              <a:latin typeface="+mn-lt"/>
              <a:ea typeface="+mn-ea"/>
              <a:cs typeface="+mn-cs"/>
            </a:endParaRPr>
          </a:p>
          <a:p>
            <a:r>
              <a:rPr lang="en-ZA" sz="1200" b="1" u="sng" kern="1200" dirty="0" smtClean="0">
                <a:solidFill>
                  <a:schemeClr val="tx1"/>
                </a:solidFill>
                <a:effectLst/>
                <a:latin typeface="+mn-lt"/>
                <a:ea typeface="+mn-ea"/>
                <a:cs typeface="+mn-cs"/>
              </a:rPr>
              <a:t>The Study</a:t>
            </a:r>
            <a:endParaRPr lang="en-ZA" sz="1200" kern="1200" dirty="0" smtClean="0">
              <a:solidFill>
                <a:schemeClr val="tx1"/>
              </a:solidFill>
              <a:effectLst/>
              <a:latin typeface="+mn-lt"/>
              <a:ea typeface="+mn-ea"/>
              <a:cs typeface="+mn-cs"/>
            </a:endParaRPr>
          </a:p>
          <a:p>
            <a:r>
              <a:rPr lang="en-ZA" sz="1200" kern="1200" dirty="0" smtClean="0">
                <a:solidFill>
                  <a:schemeClr val="tx1"/>
                </a:solidFill>
                <a:effectLst/>
                <a:latin typeface="+mn-lt"/>
                <a:ea typeface="+mn-ea"/>
                <a:cs typeface="+mn-cs"/>
              </a:rPr>
              <a:t>“You enter a dark room. Unlike the Sanctum, the floors are wooden and an ornate carpet lies on the floor. In the centre of the room is a desk and in the far corner is a book shelf.” – The description of the Study. Descriptions for the contents are:</a:t>
            </a:r>
          </a:p>
          <a:p>
            <a:pPr lvl="0"/>
            <a:endParaRPr lang="en-ZA" sz="1200" kern="1200" dirty="0" smtClean="0">
              <a:solidFill>
                <a:schemeClr val="tx1"/>
              </a:solidFill>
              <a:effectLst/>
              <a:latin typeface="+mn-lt"/>
              <a:ea typeface="+mn-ea"/>
              <a:cs typeface="+mn-cs"/>
            </a:endParaRPr>
          </a:p>
          <a:p>
            <a:pPr lvl="0"/>
            <a:r>
              <a:rPr lang="en-ZA" sz="1200" kern="1200" dirty="0" smtClean="0">
                <a:solidFill>
                  <a:schemeClr val="tx1"/>
                </a:solidFill>
                <a:effectLst/>
                <a:latin typeface="+mn-lt"/>
                <a:ea typeface="+mn-ea"/>
                <a:cs typeface="+mn-cs"/>
              </a:rPr>
              <a:t>The Desk:</a:t>
            </a:r>
          </a:p>
          <a:p>
            <a:pPr lvl="0"/>
            <a:r>
              <a:rPr lang="en-ZA" sz="1200" kern="1200" dirty="0" smtClean="0">
                <a:solidFill>
                  <a:schemeClr val="tx1"/>
                </a:solidFill>
                <a:effectLst/>
                <a:latin typeface="+mn-lt"/>
                <a:ea typeface="+mn-ea"/>
                <a:cs typeface="+mn-cs"/>
              </a:rPr>
              <a:t>“The Desk is very old, covered in dust – it looks as if it has not been used in a hundred years. You notice two drawers on the desk’s side”;(if they ask to open the drawers): “You try, but the drawers are both locked”</a:t>
            </a:r>
          </a:p>
          <a:p>
            <a:pPr lvl="0"/>
            <a:r>
              <a:rPr lang="en-ZA" sz="1200" kern="1200" dirty="0" smtClean="0">
                <a:solidFill>
                  <a:schemeClr val="tx1"/>
                </a:solidFill>
                <a:effectLst/>
                <a:latin typeface="+mn-lt"/>
                <a:ea typeface="+mn-ea"/>
                <a:cs typeface="+mn-cs"/>
              </a:rPr>
              <a:t>(When Drawer #1 is opened) “You find another key and a letter”</a:t>
            </a:r>
          </a:p>
          <a:p>
            <a:pPr lvl="0"/>
            <a:r>
              <a:rPr lang="en-ZA" sz="1200" kern="1200" dirty="0" smtClean="0">
                <a:solidFill>
                  <a:schemeClr val="tx1"/>
                </a:solidFill>
                <a:effectLst/>
                <a:latin typeface="+mn-lt"/>
                <a:ea typeface="+mn-ea"/>
                <a:cs typeface="+mn-cs"/>
              </a:rPr>
              <a:t>(when Drawer #2 is opened) “You find a cog”</a:t>
            </a:r>
          </a:p>
          <a:p>
            <a:pPr lvl="0"/>
            <a:endParaRPr lang="en-ZA" sz="1200" kern="1200" dirty="0" smtClean="0">
              <a:solidFill>
                <a:schemeClr val="tx1"/>
              </a:solidFill>
              <a:effectLst/>
              <a:latin typeface="+mn-lt"/>
              <a:ea typeface="+mn-ea"/>
              <a:cs typeface="+mn-cs"/>
            </a:endParaRPr>
          </a:p>
          <a:p>
            <a:pPr lvl="0"/>
            <a:r>
              <a:rPr lang="en-ZA" sz="1200" kern="1200" dirty="0" smtClean="0">
                <a:solidFill>
                  <a:schemeClr val="tx1"/>
                </a:solidFill>
                <a:effectLst/>
                <a:latin typeface="+mn-lt"/>
                <a:ea typeface="+mn-ea"/>
                <a:cs typeface="+mn-cs"/>
              </a:rPr>
              <a:t>The Book-shelf:</a:t>
            </a:r>
          </a:p>
          <a:p>
            <a:pPr lvl="0"/>
            <a:r>
              <a:rPr lang="en-ZA" sz="1200" kern="1200" dirty="0" smtClean="0">
                <a:solidFill>
                  <a:schemeClr val="tx1"/>
                </a:solidFill>
                <a:effectLst/>
                <a:latin typeface="+mn-lt"/>
                <a:ea typeface="+mn-ea"/>
                <a:cs typeface="+mn-cs"/>
              </a:rPr>
              <a:t>“The Book-shelf is old and sturdy. It is empty, except for one book.</a:t>
            </a:r>
          </a:p>
          <a:p>
            <a:pPr lvl="0"/>
            <a:r>
              <a:rPr lang="en-ZA" sz="1200" kern="1200" dirty="0" smtClean="0">
                <a:solidFill>
                  <a:schemeClr val="tx1"/>
                </a:solidFill>
                <a:effectLst/>
                <a:latin typeface="+mn-lt"/>
                <a:ea typeface="+mn-ea"/>
                <a:cs typeface="+mn-cs"/>
              </a:rPr>
              <a:t>(if they ask to take the book, give them the pieces of paper stuck behind the bookshelf print-out) “you find a diary”</a:t>
            </a:r>
          </a:p>
          <a:p>
            <a:r>
              <a:rPr lang="en-ZA" sz="1200" kern="1200" dirty="0" smtClean="0">
                <a:solidFill>
                  <a:schemeClr val="tx1"/>
                </a:solidFill>
                <a:effectLst/>
                <a:latin typeface="+mn-lt"/>
                <a:ea typeface="+mn-ea"/>
                <a:cs typeface="+mn-cs"/>
              </a:rPr>
              <a:t> </a:t>
            </a:r>
          </a:p>
          <a:p>
            <a:r>
              <a:rPr lang="en-ZA" sz="1200" b="1" u="sng" kern="1200" dirty="0" smtClean="0">
                <a:solidFill>
                  <a:schemeClr val="tx1"/>
                </a:solidFill>
                <a:effectLst/>
                <a:latin typeface="+mn-lt"/>
                <a:ea typeface="+mn-ea"/>
                <a:cs typeface="+mn-cs"/>
              </a:rPr>
              <a:t>The Gallery</a:t>
            </a:r>
            <a:endParaRPr lang="en-ZA" sz="1200" kern="1200" dirty="0" smtClean="0">
              <a:solidFill>
                <a:schemeClr val="tx1"/>
              </a:solidFill>
              <a:effectLst/>
              <a:latin typeface="+mn-lt"/>
              <a:ea typeface="+mn-ea"/>
              <a:cs typeface="+mn-cs"/>
            </a:endParaRPr>
          </a:p>
          <a:p>
            <a:r>
              <a:rPr lang="en-ZA" sz="1200" kern="1200" dirty="0" smtClean="0">
                <a:solidFill>
                  <a:schemeClr val="tx1"/>
                </a:solidFill>
                <a:effectLst/>
                <a:latin typeface="+mn-lt"/>
                <a:ea typeface="+mn-ea"/>
                <a:cs typeface="+mn-cs"/>
              </a:rPr>
              <a:t>“The Room’s floor and walls are stone. The remains of a once regal and exquisite carpet lie sprawled over the floor. At the end of the room on the wall hangs a rectangular object” – the description of the Gallery. Description of contents:</a:t>
            </a:r>
          </a:p>
          <a:p>
            <a:r>
              <a:rPr lang="en-ZA" sz="1200" kern="1200" dirty="0" smtClean="0">
                <a:solidFill>
                  <a:schemeClr val="tx1"/>
                </a:solidFill>
                <a:effectLst/>
                <a:latin typeface="+mn-lt"/>
                <a:ea typeface="+mn-ea"/>
                <a:cs typeface="+mn-cs"/>
              </a:rPr>
              <a:t> Dusty Painting</a:t>
            </a:r>
          </a:p>
          <a:p>
            <a:pPr lvl="0"/>
            <a:r>
              <a:rPr lang="en-ZA" sz="1200" kern="1200" dirty="0" smtClean="0">
                <a:solidFill>
                  <a:schemeClr val="tx1"/>
                </a:solidFill>
                <a:effectLst/>
                <a:latin typeface="+mn-lt"/>
                <a:ea typeface="+mn-ea"/>
                <a:cs typeface="+mn-cs"/>
              </a:rPr>
              <a:t>“Upon inspecting the object, you see that it is a painting, but of what you are unsure. Dust obscures the image.</a:t>
            </a:r>
          </a:p>
          <a:p>
            <a:pPr lvl="0"/>
            <a:r>
              <a:rPr lang="en-ZA" sz="1200" kern="1200" dirty="0" smtClean="0">
                <a:solidFill>
                  <a:schemeClr val="tx1"/>
                </a:solidFill>
                <a:effectLst/>
                <a:latin typeface="+mn-lt"/>
                <a:ea typeface="+mn-ea"/>
                <a:cs typeface="+mn-cs"/>
              </a:rPr>
              <a:t>(if they try and wipe the Portrait without the Dust Rag) “You fail to wipe the dust away. It is layered on too thickly”</a:t>
            </a:r>
          </a:p>
          <a:p>
            <a:pPr lvl="0"/>
            <a:r>
              <a:rPr lang="en-ZA" sz="1200" kern="1200" dirty="0" smtClean="0">
                <a:solidFill>
                  <a:schemeClr val="tx1"/>
                </a:solidFill>
                <a:effectLst/>
                <a:latin typeface="+mn-lt"/>
                <a:ea typeface="+mn-ea"/>
                <a:cs typeface="+mn-cs"/>
              </a:rPr>
              <a:t>(wipe Portrait with Dust Rag) “You succeed in cleaning the painting. You see it is a Portrait of a man holding a skull. You notice on the frame some peculiar letters.”</a:t>
            </a:r>
          </a:p>
          <a:p>
            <a:pPr lvl="0"/>
            <a:r>
              <a:rPr lang="en-ZA" sz="1200" kern="1200" dirty="0" smtClean="0">
                <a:solidFill>
                  <a:schemeClr val="tx1"/>
                </a:solidFill>
                <a:effectLst/>
                <a:latin typeface="+mn-lt"/>
                <a:ea typeface="+mn-ea"/>
                <a:cs typeface="+mn-cs"/>
              </a:rPr>
              <a:t>(Inspect the letters) “The letters read…” – letters will be on portrait.</a:t>
            </a:r>
          </a:p>
          <a:p>
            <a:pPr lvl="0"/>
            <a:r>
              <a:rPr lang="en-ZA" sz="1200" kern="1200" dirty="0" smtClean="0">
                <a:solidFill>
                  <a:schemeClr val="tx1"/>
                </a:solidFill>
                <a:effectLst/>
                <a:latin typeface="+mn-lt"/>
                <a:ea typeface="+mn-ea"/>
                <a:cs typeface="+mn-cs"/>
              </a:rPr>
              <a:t>(once they cut the painting) “the painting tears and out falls a key”</a:t>
            </a:r>
          </a:p>
          <a:p>
            <a:r>
              <a:rPr lang="en-ZA" sz="1200" kern="1200" dirty="0" smtClean="0">
                <a:solidFill>
                  <a:schemeClr val="tx1"/>
                </a:solidFill>
                <a:effectLst/>
                <a:latin typeface="+mn-lt"/>
                <a:ea typeface="+mn-ea"/>
                <a:cs typeface="+mn-cs"/>
              </a:rPr>
              <a:t> </a:t>
            </a:r>
          </a:p>
          <a:p>
            <a:r>
              <a:rPr lang="en-ZA" sz="1200" b="1" u="sng" kern="1200" dirty="0" smtClean="0">
                <a:solidFill>
                  <a:schemeClr val="tx1"/>
                </a:solidFill>
                <a:effectLst/>
                <a:latin typeface="+mn-lt"/>
                <a:ea typeface="+mn-ea"/>
                <a:cs typeface="+mn-cs"/>
              </a:rPr>
              <a:t>The Store Room</a:t>
            </a:r>
            <a:endParaRPr lang="en-ZA" sz="1200" kern="1200" dirty="0" smtClean="0">
              <a:solidFill>
                <a:schemeClr val="tx1"/>
              </a:solidFill>
              <a:effectLst/>
              <a:latin typeface="+mn-lt"/>
              <a:ea typeface="+mn-ea"/>
              <a:cs typeface="+mn-cs"/>
            </a:endParaRPr>
          </a:p>
          <a:p>
            <a:r>
              <a:rPr lang="en-ZA" sz="1200" kern="1200" dirty="0" smtClean="0">
                <a:solidFill>
                  <a:schemeClr val="tx1"/>
                </a:solidFill>
                <a:effectLst/>
                <a:latin typeface="+mn-lt"/>
                <a:ea typeface="+mn-ea"/>
                <a:cs typeface="+mn-cs"/>
              </a:rPr>
              <a:t>“This room reeks of decaying food and mould. Against the one wall is a cupboard made of sturdy oak.” – Description of the Store Room. Description of the contents:</a:t>
            </a:r>
          </a:p>
          <a:p>
            <a:pPr lvl="0"/>
            <a:r>
              <a:rPr lang="en-ZA" sz="1200" kern="1200" dirty="0" smtClean="0">
                <a:solidFill>
                  <a:schemeClr val="tx1"/>
                </a:solidFill>
                <a:effectLst/>
                <a:latin typeface="+mn-lt"/>
                <a:ea typeface="+mn-ea"/>
                <a:cs typeface="+mn-cs"/>
              </a:rPr>
              <a:t>The Cupboard</a:t>
            </a:r>
          </a:p>
          <a:p>
            <a:pPr lvl="0"/>
            <a:r>
              <a:rPr lang="en-ZA" sz="1200" kern="1200" dirty="0" smtClean="0">
                <a:solidFill>
                  <a:schemeClr val="tx1"/>
                </a:solidFill>
                <a:effectLst/>
                <a:latin typeface="+mn-lt"/>
                <a:ea typeface="+mn-ea"/>
                <a:cs typeface="+mn-cs"/>
              </a:rPr>
              <a:t>“The Cupboard is sturdy and strong”</a:t>
            </a:r>
          </a:p>
          <a:p>
            <a:pPr lvl="0"/>
            <a:r>
              <a:rPr lang="en-ZA" sz="1200" kern="1200" dirty="0" smtClean="0">
                <a:solidFill>
                  <a:schemeClr val="tx1"/>
                </a:solidFill>
                <a:effectLst/>
                <a:latin typeface="+mn-lt"/>
                <a:ea typeface="+mn-ea"/>
                <a:cs typeface="+mn-cs"/>
              </a:rPr>
              <a:t>(if they try and open the Cupboard) “You try, but the Cupboard doors are locked.”</a:t>
            </a:r>
          </a:p>
          <a:p>
            <a:pPr lvl="0"/>
            <a:r>
              <a:rPr lang="en-ZA" sz="1200" kern="1200" dirty="0" smtClean="0">
                <a:solidFill>
                  <a:schemeClr val="tx1"/>
                </a:solidFill>
                <a:effectLst/>
                <a:latin typeface="+mn-lt"/>
                <a:ea typeface="+mn-ea"/>
                <a:cs typeface="+mn-cs"/>
              </a:rPr>
              <a:t>(once Cupboard has been opened) “Inside the cupboard you see a Lever and on the one shelf a Knife and a Dust Rag”</a:t>
            </a:r>
          </a:p>
          <a:p>
            <a:pPr lvl="0"/>
            <a:r>
              <a:rPr lang="en-ZA" sz="1200" kern="1200" dirty="0" smtClean="0">
                <a:solidFill>
                  <a:schemeClr val="tx1"/>
                </a:solidFill>
                <a:effectLst/>
                <a:latin typeface="+mn-lt"/>
                <a:ea typeface="+mn-ea"/>
                <a:cs typeface="+mn-cs"/>
              </a:rPr>
              <a:t>(if they pull Lever without the “missing piece”) “You pull the lever, but nothing happens. You look closer and see that there is a piece missing – a cog like piece”</a:t>
            </a:r>
          </a:p>
          <a:p>
            <a:pPr lvl="0"/>
            <a:r>
              <a:rPr lang="en-ZA" sz="1200" kern="1200" dirty="0" smtClean="0">
                <a:solidFill>
                  <a:schemeClr val="tx1"/>
                </a:solidFill>
                <a:effectLst/>
                <a:latin typeface="+mn-lt"/>
                <a:ea typeface="+mn-ea"/>
                <a:cs typeface="+mn-cs"/>
              </a:rPr>
              <a:t>(pull lever with “missing piece inserted) “You pull the Lever and hear a rumbling sound. It appears to be coming from the Crypt.”</a:t>
            </a:r>
          </a:p>
          <a:p>
            <a:r>
              <a:rPr lang="en-ZA" sz="1200" kern="1200" dirty="0" smtClean="0">
                <a:solidFill>
                  <a:schemeClr val="tx1"/>
                </a:solidFill>
                <a:effectLst/>
                <a:latin typeface="+mn-lt"/>
                <a:ea typeface="+mn-ea"/>
                <a:cs typeface="+mn-cs"/>
              </a:rPr>
              <a:t> </a:t>
            </a:r>
          </a:p>
          <a:p>
            <a:r>
              <a:rPr lang="en-ZA" sz="1200" b="1" u="sng" kern="1200" dirty="0" smtClean="0">
                <a:solidFill>
                  <a:schemeClr val="tx1"/>
                </a:solidFill>
                <a:effectLst/>
                <a:latin typeface="+mn-lt"/>
                <a:ea typeface="+mn-ea"/>
                <a:cs typeface="+mn-cs"/>
              </a:rPr>
              <a:t>The Crypt</a:t>
            </a:r>
            <a:endParaRPr lang="en-ZA" sz="1200" kern="1200" dirty="0" smtClean="0">
              <a:solidFill>
                <a:schemeClr val="tx1"/>
              </a:solidFill>
              <a:effectLst/>
              <a:latin typeface="+mn-lt"/>
              <a:ea typeface="+mn-ea"/>
              <a:cs typeface="+mn-cs"/>
            </a:endParaRPr>
          </a:p>
          <a:p>
            <a:r>
              <a:rPr lang="en-ZA" sz="1200" kern="1200" dirty="0" smtClean="0">
                <a:solidFill>
                  <a:schemeClr val="tx1"/>
                </a:solidFill>
                <a:effectLst/>
                <a:latin typeface="+mn-lt"/>
                <a:ea typeface="+mn-ea"/>
                <a:cs typeface="+mn-cs"/>
              </a:rPr>
              <a:t>“This room has the stench of death; the smell of putrid flesh meets your nostrils. Lining the room are empty candle holders. In the centre of the room stands a coffin” – description of the Crypt. Description of the contents:</a:t>
            </a:r>
          </a:p>
          <a:p>
            <a:pPr lvl="0"/>
            <a:r>
              <a:rPr lang="en-ZA" sz="1200" kern="1200" dirty="0" smtClean="0">
                <a:solidFill>
                  <a:schemeClr val="tx1"/>
                </a:solidFill>
                <a:effectLst/>
                <a:latin typeface="+mn-lt"/>
                <a:ea typeface="+mn-ea"/>
                <a:cs typeface="+mn-cs"/>
              </a:rPr>
              <a:t>The Coffin</a:t>
            </a:r>
          </a:p>
          <a:p>
            <a:pPr lvl="0"/>
            <a:r>
              <a:rPr lang="en-ZA" sz="1200" kern="1200" dirty="0" smtClean="0">
                <a:solidFill>
                  <a:schemeClr val="tx1"/>
                </a:solidFill>
                <a:effectLst/>
                <a:latin typeface="+mn-lt"/>
                <a:ea typeface="+mn-ea"/>
                <a:cs typeface="+mn-cs"/>
              </a:rPr>
              <a:t>“The coffin is made of stout wood and lined with ivory. The lid bears the image of a skull. The lid also looks loose”</a:t>
            </a:r>
          </a:p>
          <a:p>
            <a:pPr lvl="0"/>
            <a:r>
              <a:rPr lang="en-ZA" sz="1200" kern="1200" dirty="0" smtClean="0">
                <a:solidFill>
                  <a:schemeClr val="tx1"/>
                </a:solidFill>
                <a:effectLst/>
                <a:latin typeface="+mn-lt"/>
                <a:ea typeface="+mn-ea"/>
                <a:cs typeface="+mn-cs"/>
              </a:rPr>
              <a:t>(Remove lid). “The lid tumbles off the coffin with an almighty crash. The room echoes eerily and the lid lies broken on the stone floor. Inside the coffin is a corpse”</a:t>
            </a:r>
          </a:p>
          <a:p>
            <a:pPr lvl="0"/>
            <a:r>
              <a:rPr lang="en-ZA" sz="1200" kern="1200" dirty="0" smtClean="0">
                <a:solidFill>
                  <a:schemeClr val="tx1"/>
                </a:solidFill>
                <a:effectLst/>
                <a:latin typeface="+mn-lt"/>
                <a:ea typeface="+mn-ea"/>
                <a:cs typeface="+mn-cs"/>
              </a:rPr>
              <a:t>(investigate the Corpse) “The Corpse lies distorted in the coffin, his hands held together as if clenching something.”</a:t>
            </a:r>
          </a:p>
          <a:p>
            <a:pPr lvl="0"/>
            <a:r>
              <a:rPr lang="en-ZA" sz="1200" kern="1200" dirty="0" smtClean="0">
                <a:solidFill>
                  <a:schemeClr val="tx1"/>
                </a:solidFill>
                <a:effectLst/>
                <a:latin typeface="+mn-lt"/>
                <a:ea typeface="+mn-ea"/>
                <a:cs typeface="+mn-cs"/>
              </a:rPr>
              <a:t>(look in the Corpse’s hands) “you tear away the Corpse’s hands and finds a key”</a:t>
            </a:r>
          </a:p>
          <a:p>
            <a:r>
              <a:rPr lang="en-ZA" sz="1200" kern="1200" dirty="0" smtClean="0">
                <a:solidFill>
                  <a:schemeClr val="tx1"/>
                </a:solidFill>
                <a:effectLst/>
                <a:latin typeface="+mn-lt"/>
                <a:ea typeface="+mn-ea"/>
                <a:cs typeface="+mn-cs"/>
              </a:rPr>
              <a:t> </a:t>
            </a:r>
          </a:p>
          <a:p>
            <a:r>
              <a:rPr lang="en-ZA" sz="1200" b="1" u="sng" kern="1200" dirty="0" smtClean="0">
                <a:solidFill>
                  <a:schemeClr val="tx1"/>
                </a:solidFill>
                <a:effectLst/>
                <a:latin typeface="+mn-lt"/>
                <a:ea typeface="+mn-ea"/>
                <a:cs typeface="+mn-cs"/>
              </a:rPr>
              <a:t>Technical list of the Rooms’ Contents</a:t>
            </a:r>
          </a:p>
          <a:p>
            <a:endParaRPr lang="en-ZA" sz="1200" kern="1200" dirty="0" smtClean="0">
              <a:solidFill>
                <a:schemeClr val="tx1"/>
              </a:solidFill>
              <a:effectLst/>
              <a:latin typeface="+mn-lt"/>
              <a:ea typeface="+mn-ea"/>
              <a:cs typeface="+mn-cs"/>
            </a:endParaRPr>
          </a:p>
          <a:p>
            <a:r>
              <a:rPr lang="en-ZA" sz="1200" u="sng" kern="1200" dirty="0" smtClean="0">
                <a:solidFill>
                  <a:schemeClr val="tx1"/>
                </a:solidFill>
                <a:effectLst/>
                <a:latin typeface="+mn-lt"/>
                <a:ea typeface="+mn-ea"/>
                <a:cs typeface="+mn-cs"/>
              </a:rPr>
              <a:t>The contents of the Study are:</a:t>
            </a:r>
            <a:endParaRPr lang="en-ZA" sz="1200" kern="1200" dirty="0" smtClean="0">
              <a:solidFill>
                <a:schemeClr val="tx1"/>
              </a:solidFill>
              <a:effectLst/>
              <a:latin typeface="+mn-lt"/>
              <a:ea typeface="+mn-ea"/>
              <a:cs typeface="+mn-cs"/>
            </a:endParaRPr>
          </a:p>
          <a:p>
            <a:pPr lvl="0"/>
            <a:r>
              <a:rPr lang="en-ZA" sz="1200" kern="1200" dirty="0" smtClean="0">
                <a:solidFill>
                  <a:schemeClr val="tx1"/>
                </a:solidFill>
                <a:effectLst/>
                <a:latin typeface="+mn-lt"/>
                <a:ea typeface="+mn-ea"/>
                <a:cs typeface="+mn-cs"/>
              </a:rPr>
              <a:t>A desk with two drawers, both are locked.</a:t>
            </a:r>
          </a:p>
          <a:p>
            <a:pPr lvl="0"/>
            <a:r>
              <a:rPr lang="en-ZA" sz="1200" kern="1200" dirty="0" smtClean="0">
                <a:solidFill>
                  <a:schemeClr val="tx1"/>
                </a:solidFill>
                <a:effectLst/>
                <a:latin typeface="+mn-lt"/>
                <a:ea typeface="+mn-ea"/>
                <a:cs typeface="+mn-cs"/>
              </a:rPr>
              <a:t>Drawer #1 is opened by Key #1 (found in the Crypt, in the Corpse hand), this drawer contains Key #2 (which unlocks the Cupboard in the Store Room) and a letter warning the group about the Phantom and how to avoid him.</a:t>
            </a:r>
          </a:p>
          <a:p>
            <a:pPr lvl="0"/>
            <a:r>
              <a:rPr lang="en-ZA" sz="1200" kern="1200" dirty="0" smtClean="0">
                <a:solidFill>
                  <a:schemeClr val="tx1"/>
                </a:solidFill>
                <a:effectLst/>
                <a:latin typeface="+mn-lt"/>
                <a:ea typeface="+mn-ea"/>
                <a:cs typeface="+mn-cs"/>
              </a:rPr>
              <a:t>Drawer #2 is opened by Key #3 (found in the Dusty Portrait in the Gallery); this drawer contains the “missing piece” for the lever in the Cupboard (which opens the Escape Door in the Crypt).</a:t>
            </a:r>
          </a:p>
          <a:p>
            <a:pPr lvl="0"/>
            <a:r>
              <a:rPr lang="en-ZA" sz="1200" kern="1200" dirty="0" smtClean="0">
                <a:solidFill>
                  <a:schemeClr val="tx1"/>
                </a:solidFill>
                <a:effectLst/>
                <a:latin typeface="+mn-lt"/>
                <a:ea typeface="+mn-ea"/>
                <a:cs typeface="+mn-cs"/>
              </a:rPr>
              <a:t>A Book-shelf</a:t>
            </a:r>
          </a:p>
          <a:p>
            <a:pPr lvl="0"/>
            <a:r>
              <a:rPr lang="en-ZA" sz="1200" kern="1200" dirty="0" smtClean="0">
                <a:solidFill>
                  <a:schemeClr val="tx1"/>
                </a:solidFill>
                <a:effectLst/>
                <a:latin typeface="+mn-lt"/>
                <a:ea typeface="+mn-ea"/>
                <a:cs typeface="+mn-cs"/>
              </a:rPr>
              <a:t>A Diary (has miscellaneous information about the Rooms – adds a bit of intrigue), which contains the Caesar Cipher Key needed to decode the instructions on the Dusty Portraits frame.</a:t>
            </a:r>
          </a:p>
          <a:p>
            <a:r>
              <a:rPr lang="en-ZA" sz="1200" u="none" strike="noStrike" kern="1200" dirty="0" smtClean="0">
                <a:solidFill>
                  <a:schemeClr val="tx1"/>
                </a:solidFill>
                <a:effectLst/>
                <a:latin typeface="+mn-lt"/>
                <a:ea typeface="+mn-ea"/>
                <a:cs typeface="+mn-cs"/>
              </a:rPr>
              <a:t> </a:t>
            </a:r>
            <a:endParaRPr lang="en-ZA" sz="1200" kern="1200" dirty="0" smtClean="0">
              <a:solidFill>
                <a:schemeClr val="tx1"/>
              </a:solidFill>
              <a:effectLst/>
              <a:latin typeface="+mn-lt"/>
              <a:ea typeface="+mn-ea"/>
              <a:cs typeface="+mn-cs"/>
            </a:endParaRPr>
          </a:p>
          <a:p>
            <a:r>
              <a:rPr lang="en-ZA" sz="1200" u="sng" kern="1200" dirty="0" smtClean="0">
                <a:solidFill>
                  <a:schemeClr val="tx1"/>
                </a:solidFill>
                <a:effectLst/>
                <a:latin typeface="+mn-lt"/>
                <a:ea typeface="+mn-ea"/>
                <a:cs typeface="+mn-cs"/>
              </a:rPr>
              <a:t>The contents of the Store Room are:</a:t>
            </a:r>
            <a:endParaRPr lang="en-ZA" sz="1200" kern="1200" dirty="0" smtClean="0">
              <a:solidFill>
                <a:schemeClr val="tx1"/>
              </a:solidFill>
              <a:effectLst/>
              <a:latin typeface="+mn-lt"/>
              <a:ea typeface="+mn-ea"/>
              <a:cs typeface="+mn-cs"/>
            </a:endParaRPr>
          </a:p>
          <a:p>
            <a:pPr lvl="0"/>
            <a:r>
              <a:rPr lang="en-ZA" sz="1200" kern="1200" dirty="0" smtClean="0">
                <a:solidFill>
                  <a:schemeClr val="tx1"/>
                </a:solidFill>
                <a:effectLst/>
                <a:latin typeface="+mn-lt"/>
                <a:ea typeface="+mn-ea"/>
                <a:cs typeface="+mn-cs"/>
              </a:rPr>
              <a:t>A Cupboard, locked – unlocked by Key #2 (found in Drawer #1 in the Study). The cupboard contains:</a:t>
            </a:r>
          </a:p>
          <a:p>
            <a:pPr lvl="0"/>
            <a:r>
              <a:rPr lang="en-ZA" sz="1200" kern="1200" dirty="0" smtClean="0">
                <a:solidFill>
                  <a:schemeClr val="tx1"/>
                </a:solidFill>
                <a:effectLst/>
                <a:latin typeface="+mn-lt"/>
                <a:ea typeface="+mn-ea"/>
                <a:cs typeface="+mn-cs"/>
              </a:rPr>
              <a:t>A lever, missing a piece to enable it to work.</a:t>
            </a:r>
          </a:p>
          <a:p>
            <a:pPr lvl="0"/>
            <a:r>
              <a:rPr lang="en-ZA" sz="1200" kern="1200" dirty="0" smtClean="0">
                <a:solidFill>
                  <a:schemeClr val="tx1"/>
                </a:solidFill>
                <a:effectLst/>
                <a:latin typeface="+mn-lt"/>
                <a:ea typeface="+mn-ea"/>
                <a:cs typeface="+mn-cs"/>
              </a:rPr>
              <a:t>A Dust Rag, used to wipe down the Dusty Portrait in the Gallery.</a:t>
            </a:r>
          </a:p>
          <a:p>
            <a:pPr lvl="0"/>
            <a:r>
              <a:rPr lang="en-ZA" sz="1200" kern="1200" dirty="0" smtClean="0">
                <a:solidFill>
                  <a:schemeClr val="tx1"/>
                </a:solidFill>
                <a:effectLst/>
                <a:latin typeface="+mn-lt"/>
                <a:ea typeface="+mn-ea"/>
                <a:cs typeface="+mn-cs"/>
              </a:rPr>
              <a:t>A Knife (used to slice open the Dusty Portrait to find Key #3, which unlocks Drawer #2 in the Study)</a:t>
            </a:r>
          </a:p>
          <a:p>
            <a:r>
              <a:rPr lang="en-ZA" sz="1200" kern="1200" dirty="0" smtClean="0">
                <a:solidFill>
                  <a:schemeClr val="tx1"/>
                </a:solidFill>
                <a:effectLst/>
                <a:latin typeface="+mn-lt"/>
                <a:ea typeface="+mn-ea"/>
                <a:cs typeface="+mn-cs"/>
              </a:rPr>
              <a:t> </a:t>
            </a:r>
          </a:p>
          <a:p>
            <a:r>
              <a:rPr lang="en-ZA" sz="1200" u="sng" kern="1200" dirty="0" smtClean="0">
                <a:solidFill>
                  <a:schemeClr val="tx1"/>
                </a:solidFill>
                <a:effectLst/>
                <a:latin typeface="+mn-lt"/>
                <a:ea typeface="+mn-ea"/>
                <a:cs typeface="+mn-cs"/>
              </a:rPr>
              <a:t>The contents of the Gallery are:</a:t>
            </a:r>
            <a:endParaRPr lang="en-ZA" sz="1200" kern="1200" dirty="0" smtClean="0">
              <a:solidFill>
                <a:schemeClr val="tx1"/>
              </a:solidFill>
              <a:effectLst/>
              <a:latin typeface="+mn-lt"/>
              <a:ea typeface="+mn-ea"/>
              <a:cs typeface="+mn-cs"/>
            </a:endParaRPr>
          </a:p>
          <a:p>
            <a:pPr lvl="0"/>
            <a:r>
              <a:rPr lang="en-ZA" sz="1200" kern="1200" dirty="0" smtClean="0">
                <a:solidFill>
                  <a:schemeClr val="tx1"/>
                </a:solidFill>
                <a:effectLst/>
                <a:latin typeface="+mn-lt"/>
                <a:ea typeface="+mn-ea"/>
                <a:cs typeface="+mn-cs"/>
              </a:rPr>
              <a:t>A Dusty Portrait (obscured by dust, needs the Dust Rag to make the coded markings on the frame – use Caesar Cipher Key).</a:t>
            </a:r>
          </a:p>
          <a:p>
            <a:pPr lvl="0"/>
            <a:r>
              <a:rPr lang="en-ZA" sz="1200" kern="1200" dirty="0" smtClean="0">
                <a:solidFill>
                  <a:schemeClr val="tx1"/>
                </a:solidFill>
                <a:effectLst/>
                <a:latin typeface="+mn-lt"/>
                <a:ea typeface="+mn-ea"/>
                <a:cs typeface="+mn-cs"/>
              </a:rPr>
              <a:t>Key #3 (hidden in Dusty Portrait, needs Knife to open) which unlocks Drawer #2 in the Study.</a:t>
            </a:r>
          </a:p>
          <a:p>
            <a:r>
              <a:rPr lang="en-ZA" sz="1200" kern="1200" dirty="0" smtClean="0">
                <a:solidFill>
                  <a:schemeClr val="tx1"/>
                </a:solidFill>
                <a:effectLst/>
                <a:latin typeface="+mn-lt"/>
                <a:ea typeface="+mn-ea"/>
                <a:cs typeface="+mn-cs"/>
              </a:rPr>
              <a:t> </a:t>
            </a:r>
          </a:p>
          <a:p>
            <a:r>
              <a:rPr lang="en-ZA" sz="1200" u="sng" kern="1200" dirty="0" smtClean="0">
                <a:solidFill>
                  <a:schemeClr val="tx1"/>
                </a:solidFill>
                <a:effectLst/>
                <a:latin typeface="+mn-lt"/>
                <a:ea typeface="+mn-ea"/>
                <a:cs typeface="+mn-cs"/>
              </a:rPr>
              <a:t>The contents of the Crypt are:</a:t>
            </a:r>
            <a:endParaRPr lang="en-ZA" sz="1200" kern="1200" dirty="0" smtClean="0">
              <a:solidFill>
                <a:schemeClr val="tx1"/>
              </a:solidFill>
              <a:effectLst/>
              <a:latin typeface="+mn-lt"/>
              <a:ea typeface="+mn-ea"/>
              <a:cs typeface="+mn-cs"/>
            </a:endParaRPr>
          </a:p>
          <a:p>
            <a:pPr lvl="0"/>
            <a:r>
              <a:rPr lang="en-ZA" sz="1200" kern="1200" dirty="0" smtClean="0">
                <a:solidFill>
                  <a:schemeClr val="tx1"/>
                </a:solidFill>
                <a:effectLst/>
                <a:latin typeface="+mn-lt"/>
                <a:ea typeface="+mn-ea"/>
                <a:cs typeface="+mn-cs"/>
              </a:rPr>
              <a:t>A corpse (with Key #1, which unlocks Drawer #1 in the Study, in his hand)</a:t>
            </a:r>
          </a:p>
          <a:p>
            <a:pPr lvl="0"/>
            <a:r>
              <a:rPr lang="en-ZA" sz="1200" kern="1200" dirty="0" smtClean="0">
                <a:solidFill>
                  <a:schemeClr val="tx1"/>
                </a:solidFill>
                <a:effectLst/>
                <a:latin typeface="+mn-lt"/>
                <a:ea typeface="+mn-ea"/>
                <a:cs typeface="+mn-cs"/>
              </a:rPr>
              <a:t>Stone Archway (the Escape Door, opened by the Lever in the Store Room)</a:t>
            </a:r>
          </a:p>
          <a:p>
            <a:r>
              <a:rPr lang="en-ZA" sz="1200" kern="1200" dirty="0" smtClean="0">
                <a:solidFill>
                  <a:schemeClr val="tx1"/>
                </a:solidFill>
                <a:effectLst/>
                <a:latin typeface="+mn-lt"/>
                <a:ea typeface="+mn-ea"/>
                <a:cs typeface="+mn-cs"/>
              </a:rPr>
              <a:t> </a:t>
            </a:r>
          </a:p>
          <a:p>
            <a:r>
              <a:rPr lang="en-ZA" sz="1200" b="1" u="sng" kern="1200" dirty="0" smtClean="0">
                <a:solidFill>
                  <a:schemeClr val="tx1"/>
                </a:solidFill>
                <a:effectLst/>
                <a:latin typeface="+mn-lt"/>
                <a:ea typeface="+mn-ea"/>
                <a:cs typeface="+mn-cs"/>
              </a:rPr>
              <a:t>The Phantom</a:t>
            </a:r>
            <a:endParaRPr lang="en-ZA" sz="1200" kern="1200" dirty="0" smtClean="0">
              <a:solidFill>
                <a:schemeClr val="tx1"/>
              </a:solidFill>
              <a:effectLst/>
              <a:latin typeface="+mn-lt"/>
              <a:ea typeface="+mn-ea"/>
              <a:cs typeface="+mn-cs"/>
            </a:endParaRPr>
          </a:p>
          <a:p>
            <a:r>
              <a:rPr lang="en-ZA" sz="1200" kern="1200" dirty="0" smtClean="0">
                <a:solidFill>
                  <a:schemeClr val="tx1"/>
                </a:solidFill>
                <a:effectLst/>
                <a:latin typeface="+mn-lt"/>
                <a:ea typeface="+mn-ea"/>
                <a:cs typeface="+mn-cs"/>
              </a:rPr>
              <a:t>Taking the key from the corpse (which begins the route) and closing the Crypt Door, awakens the Phantom (either a leader who is dressed up as the corpse or just imaginary figure that the leader must mentally keep track of). The Phantom begins in the Crypt, and then moves in a clockwise motion to the next room at the end/beginning of each turn (each Door Change).</a:t>
            </a:r>
          </a:p>
          <a:p>
            <a:r>
              <a:rPr lang="en-ZA" sz="1200" kern="1200" dirty="0" smtClean="0">
                <a:solidFill>
                  <a:schemeClr val="tx1"/>
                </a:solidFill>
                <a:effectLst/>
                <a:latin typeface="+mn-lt"/>
                <a:ea typeface="+mn-ea"/>
                <a:cs typeface="+mn-cs"/>
              </a:rPr>
              <a:t> If the group opens the door of the room the Phantom has moved to, the Phantom ‘kills’ one member (that member, the strongest or leading member, is removed and sits out for the remainder of the game). The Phantom is inactive for the rest of the turn, allowing groups to investigate the room that he was in. When the turn ends (another Door Change), the Phantom moves from the room he was in to the next room, continuing his route. Special exception to the inactive rule occurs when the Phantom is in the Crypt. If the Crypt is opened and The Phantom is inside, he ‘kills’ a member of the group, but doesn’t become inactive. Rather he stays in the room and anyone that goes inside is ‘killed’.</a:t>
            </a:r>
          </a:p>
          <a:p>
            <a:r>
              <a:rPr lang="en-ZA" sz="1200" kern="1200" dirty="0" smtClean="0">
                <a:solidFill>
                  <a:schemeClr val="tx1"/>
                </a:solidFill>
                <a:effectLst/>
                <a:latin typeface="+mn-lt"/>
                <a:ea typeface="+mn-ea"/>
                <a:cs typeface="+mn-cs"/>
              </a:rPr>
              <a:t>If enough of the group is ‘killed’, it is game over. In cases of large groups, the game is over when the group size becomes 4. In small groups, the game is over when only 2 people remain.</a:t>
            </a:r>
          </a:p>
          <a:p>
            <a:r>
              <a:rPr lang="en-ZA" sz="1200" b="1" u="none" strike="noStrike" kern="1200" dirty="0" smtClean="0">
                <a:solidFill>
                  <a:schemeClr val="tx1"/>
                </a:solidFill>
                <a:effectLst/>
                <a:latin typeface="+mn-lt"/>
                <a:ea typeface="+mn-ea"/>
                <a:cs typeface="+mn-cs"/>
              </a:rPr>
              <a:t> </a:t>
            </a:r>
            <a:endParaRPr lang="en-ZA" sz="1000" kern="1200" dirty="0" smtClean="0">
              <a:solidFill>
                <a:schemeClr val="tx1"/>
              </a:solidFill>
              <a:effectLst/>
              <a:latin typeface="+mn-lt"/>
              <a:ea typeface="+mn-ea"/>
              <a:cs typeface="+mn-cs"/>
            </a:endParaRPr>
          </a:p>
          <a:p>
            <a:r>
              <a:rPr lang="en-ZA" sz="1200" b="1" u="sng" kern="1200" dirty="0" smtClean="0">
                <a:solidFill>
                  <a:schemeClr val="tx1"/>
                </a:solidFill>
                <a:effectLst/>
                <a:latin typeface="+mn-lt"/>
                <a:ea typeface="+mn-ea"/>
                <a:cs typeface="+mn-cs"/>
              </a:rPr>
              <a:t>The Route</a:t>
            </a:r>
            <a:endParaRPr lang="en-ZA" sz="1000" kern="1200" dirty="0" smtClean="0">
              <a:solidFill>
                <a:schemeClr val="tx1"/>
              </a:solidFill>
              <a:effectLst/>
              <a:latin typeface="+mn-lt"/>
              <a:ea typeface="+mn-ea"/>
              <a:cs typeface="+mn-cs"/>
            </a:endParaRPr>
          </a:p>
          <a:p>
            <a:r>
              <a:rPr lang="en-ZA" sz="1200" kern="1200" dirty="0" smtClean="0">
                <a:solidFill>
                  <a:schemeClr val="tx1"/>
                </a:solidFill>
                <a:effectLst/>
                <a:latin typeface="+mn-lt"/>
                <a:ea typeface="+mn-ea"/>
                <a:cs typeface="+mn-cs"/>
              </a:rPr>
              <a:t>No matter how the group decides to proceed at first, the “route” can only begin when they take the Key from the Corpse in the Crypt (also triggering the Phantom). The steps the groups must take in order to escape are these:</a:t>
            </a:r>
          </a:p>
          <a:p>
            <a:pPr lvl="0"/>
            <a:r>
              <a:rPr lang="en-ZA" sz="1200" kern="1200" dirty="0" smtClean="0">
                <a:solidFill>
                  <a:schemeClr val="tx1"/>
                </a:solidFill>
                <a:effectLst/>
                <a:latin typeface="+mn-lt"/>
                <a:ea typeface="+mn-ea"/>
                <a:cs typeface="+mn-cs"/>
              </a:rPr>
              <a:t>Open Crypt Door. </a:t>
            </a:r>
          </a:p>
          <a:p>
            <a:pPr lvl="0"/>
            <a:r>
              <a:rPr lang="en-ZA" sz="1200" kern="1200" dirty="0" smtClean="0">
                <a:solidFill>
                  <a:schemeClr val="tx1"/>
                </a:solidFill>
                <a:effectLst/>
                <a:latin typeface="+mn-lt"/>
                <a:ea typeface="+mn-ea"/>
                <a:cs typeface="+mn-cs"/>
              </a:rPr>
              <a:t>Enter Crypt. </a:t>
            </a:r>
          </a:p>
          <a:p>
            <a:pPr lvl="0"/>
            <a:r>
              <a:rPr lang="en-ZA" sz="1200" kern="1200" dirty="0" smtClean="0">
                <a:solidFill>
                  <a:schemeClr val="tx1"/>
                </a:solidFill>
                <a:effectLst/>
                <a:latin typeface="+mn-lt"/>
                <a:ea typeface="+mn-ea"/>
                <a:cs typeface="+mn-cs"/>
              </a:rPr>
              <a:t>Take Key (#1) from Corpse in the Crypt. </a:t>
            </a:r>
          </a:p>
          <a:p>
            <a:pPr lvl="0"/>
            <a:r>
              <a:rPr lang="en-ZA" sz="1200" kern="1200" dirty="0" smtClean="0">
                <a:solidFill>
                  <a:schemeClr val="tx1"/>
                </a:solidFill>
                <a:effectLst/>
                <a:latin typeface="+mn-lt"/>
                <a:ea typeface="+mn-ea"/>
                <a:cs typeface="+mn-cs"/>
              </a:rPr>
              <a:t>Exit Crypt. </a:t>
            </a:r>
          </a:p>
          <a:p>
            <a:pPr lvl="0"/>
            <a:r>
              <a:rPr lang="en-ZA" sz="1200" kern="1200" dirty="0" smtClean="0">
                <a:solidFill>
                  <a:schemeClr val="tx1"/>
                </a:solidFill>
                <a:effectLst/>
                <a:latin typeface="+mn-lt"/>
                <a:ea typeface="+mn-ea"/>
                <a:cs typeface="+mn-cs"/>
              </a:rPr>
              <a:t>Open the Study Door (Phantom comes into play)</a:t>
            </a:r>
          </a:p>
          <a:p>
            <a:r>
              <a:rPr lang="en-ZA" sz="1200" kern="1200" dirty="0" smtClean="0">
                <a:solidFill>
                  <a:schemeClr val="tx1"/>
                </a:solidFill>
                <a:effectLst/>
                <a:latin typeface="+mn-lt"/>
                <a:ea typeface="+mn-ea"/>
                <a:cs typeface="+mn-cs"/>
              </a:rPr>
              <a:t> </a:t>
            </a:r>
          </a:p>
          <a:p>
            <a:pPr lvl="0"/>
            <a:r>
              <a:rPr lang="en-ZA" sz="1200" kern="1200" dirty="0" smtClean="0">
                <a:solidFill>
                  <a:schemeClr val="tx1"/>
                </a:solidFill>
                <a:effectLst/>
                <a:latin typeface="+mn-lt"/>
                <a:ea typeface="+mn-ea"/>
                <a:cs typeface="+mn-cs"/>
              </a:rPr>
              <a:t>Enter Study (Phantom is in the Crypt)</a:t>
            </a:r>
          </a:p>
          <a:p>
            <a:pPr lvl="0"/>
            <a:r>
              <a:rPr lang="en-ZA" sz="1200" kern="1200" dirty="0" smtClean="0">
                <a:solidFill>
                  <a:schemeClr val="tx1"/>
                </a:solidFill>
                <a:effectLst/>
                <a:latin typeface="+mn-lt"/>
                <a:ea typeface="+mn-ea"/>
                <a:cs typeface="+mn-cs"/>
              </a:rPr>
              <a:t>Use Key (#1) to open Drawer (#1) </a:t>
            </a:r>
          </a:p>
          <a:p>
            <a:pPr lvl="0"/>
            <a:r>
              <a:rPr lang="en-ZA" sz="1200" kern="1200" dirty="0" smtClean="0">
                <a:solidFill>
                  <a:schemeClr val="tx1"/>
                </a:solidFill>
                <a:effectLst/>
                <a:latin typeface="+mn-lt"/>
                <a:ea typeface="+mn-ea"/>
                <a:cs typeface="+mn-cs"/>
              </a:rPr>
              <a:t>Take out Key (#2) and Warning Note (groups must figure out how the Phantom moves).</a:t>
            </a:r>
          </a:p>
          <a:p>
            <a:pPr lvl="0"/>
            <a:r>
              <a:rPr lang="en-ZA" sz="1200" kern="1200" dirty="0" smtClean="0">
                <a:solidFill>
                  <a:schemeClr val="tx1"/>
                </a:solidFill>
                <a:effectLst/>
                <a:latin typeface="+mn-lt"/>
                <a:ea typeface="+mn-ea"/>
                <a:cs typeface="+mn-cs"/>
              </a:rPr>
              <a:t>Retrieve Diary off the Bookshelf</a:t>
            </a:r>
          </a:p>
          <a:p>
            <a:pPr lvl="0"/>
            <a:r>
              <a:rPr lang="en-ZA" sz="1200" kern="1200" dirty="0" smtClean="0">
                <a:solidFill>
                  <a:schemeClr val="tx1"/>
                </a:solidFill>
                <a:effectLst/>
                <a:latin typeface="+mn-lt"/>
                <a:ea typeface="+mn-ea"/>
                <a:cs typeface="+mn-cs"/>
              </a:rPr>
              <a:t>Exit the Study</a:t>
            </a:r>
          </a:p>
          <a:p>
            <a:pPr lvl="0"/>
            <a:r>
              <a:rPr lang="en-ZA" sz="1200" kern="1200" dirty="0" smtClean="0">
                <a:solidFill>
                  <a:schemeClr val="tx1"/>
                </a:solidFill>
                <a:effectLst/>
                <a:latin typeface="+mn-lt"/>
                <a:ea typeface="+mn-ea"/>
                <a:cs typeface="+mn-cs"/>
              </a:rPr>
              <a:t>Open the Store Room Door</a:t>
            </a:r>
          </a:p>
          <a:p>
            <a:r>
              <a:rPr lang="en-ZA" sz="1200" kern="1200" dirty="0" smtClean="0">
                <a:solidFill>
                  <a:schemeClr val="tx1"/>
                </a:solidFill>
                <a:effectLst/>
                <a:latin typeface="+mn-lt"/>
                <a:ea typeface="+mn-ea"/>
                <a:cs typeface="+mn-cs"/>
              </a:rPr>
              <a:t> </a:t>
            </a:r>
          </a:p>
          <a:p>
            <a:pPr lvl="0"/>
            <a:r>
              <a:rPr lang="en-ZA" sz="1200" kern="1200" dirty="0" smtClean="0">
                <a:solidFill>
                  <a:schemeClr val="tx1"/>
                </a:solidFill>
                <a:effectLst/>
                <a:latin typeface="+mn-lt"/>
                <a:ea typeface="+mn-ea"/>
                <a:cs typeface="+mn-cs"/>
              </a:rPr>
              <a:t>Enter Store Room (Phantom is in the Study)</a:t>
            </a:r>
          </a:p>
          <a:p>
            <a:pPr lvl="0"/>
            <a:r>
              <a:rPr lang="en-ZA" sz="1200" kern="1200" dirty="0" smtClean="0">
                <a:solidFill>
                  <a:schemeClr val="tx1"/>
                </a:solidFill>
                <a:effectLst/>
                <a:latin typeface="+mn-lt"/>
                <a:ea typeface="+mn-ea"/>
                <a:cs typeface="+mn-cs"/>
              </a:rPr>
              <a:t>Use Key (#2) to open Cupboard</a:t>
            </a:r>
          </a:p>
          <a:p>
            <a:pPr lvl="0"/>
            <a:r>
              <a:rPr lang="en-ZA" sz="1200" kern="1200" dirty="0" smtClean="0">
                <a:solidFill>
                  <a:schemeClr val="tx1"/>
                </a:solidFill>
                <a:effectLst/>
                <a:latin typeface="+mn-lt"/>
                <a:ea typeface="+mn-ea"/>
                <a:cs typeface="+mn-cs"/>
              </a:rPr>
              <a:t>Take Knife and Dust Cloth</a:t>
            </a:r>
          </a:p>
          <a:p>
            <a:pPr lvl="0"/>
            <a:r>
              <a:rPr lang="en-ZA" sz="1200" kern="1200" dirty="0" smtClean="0">
                <a:solidFill>
                  <a:schemeClr val="tx1"/>
                </a:solidFill>
                <a:effectLst/>
                <a:latin typeface="+mn-lt"/>
                <a:ea typeface="+mn-ea"/>
                <a:cs typeface="+mn-cs"/>
              </a:rPr>
              <a:t>Exit the Store Room</a:t>
            </a:r>
          </a:p>
          <a:p>
            <a:pPr lvl="0"/>
            <a:r>
              <a:rPr lang="en-ZA" sz="1200" kern="1200" dirty="0" smtClean="0">
                <a:solidFill>
                  <a:schemeClr val="tx1"/>
                </a:solidFill>
                <a:effectLst/>
                <a:latin typeface="+mn-lt"/>
                <a:ea typeface="+mn-ea"/>
                <a:cs typeface="+mn-cs"/>
              </a:rPr>
              <a:t>Open the Gallery</a:t>
            </a:r>
          </a:p>
          <a:p>
            <a:r>
              <a:rPr lang="en-ZA" sz="1200" kern="1200" dirty="0" smtClean="0">
                <a:solidFill>
                  <a:schemeClr val="tx1"/>
                </a:solidFill>
                <a:effectLst/>
                <a:latin typeface="+mn-lt"/>
                <a:ea typeface="+mn-ea"/>
                <a:cs typeface="+mn-cs"/>
              </a:rPr>
              <a:t> </a:t>
            </a:r>
          </a:p>
          <a:p>
            <a:pPr lvl="0"/>
            <a:r>
              <a:rPr lang="en-ZA" sz="1200" kern="1200" dirty="0" smtClean="0">
                <a:solidFill>
                  <a:schemeClr val="tx1"/>
                </a:solidFill>
                <a:effectLst/>
                <a:latin typeface="+mn-lt"/>
                <a:ea typeface="+mn-ea"/>
                <a:cs typeface="+mn-cs"/>
              </a:rPr>
              <a:t>Enter the Gallery (Phantom is in the Store  Room)</a:t>
            </a:r>
          </a:p>
          <a:p>
            <a:pPr lvl="0"/>
            <a:r>
              <a:rPr lang="en-ZA" sz="1200" kern="1200" dirty="0" smtClean="0">
                <a:solidFill>
                  <a:schemeClr val="tx1"/>
                </a:solidFill>
                <a:effectLst/>
                <a:latin typeface="+mn-lt"/>
                <a:ea typeface="+mn-ea"/>
                <a:cs typeface="+mn-cs"/>
              </a:rPr>
              <a:t>Use Cloth to wipe down the Dusty Portrait.</a:t>
            </a:r>
          </a:p>
          <a:p>
            <a:pPr lvl="0"/>
            <a:r>
              <a:rPr lang="en-ZA" sz="1200" kern="1200" dirty="0" smtClean="0">
                <a:solidFill>
                  <a:schemeClr val="tx1"/>
                </a:solidFill>
                <a:effectLst/>
                <a:latin typeface="+mn-lt"/>
                <a:ea typeface="+mn-ea"/>
                <a:cs typeface="+mn-cs"/>
              </a:rPr>
              <a:t>Dusty Portrait becomes a Portrait of a man with a skull; the code on the frame becomes visible.</a:t>
            </a:r>
          </a:p>
          <a:p>
            <a:pPr lvl="0"/>
            <a:r>
              <a:rPr lang="en-ZA" sz="1200" kern="1200" dirty="0" smtClean="0">
                <a:solidFill>
                  <a:schemeClr val="tx1"/>
                </a:solidFill>
                <a:effectLst/>
                <a:latin typeface="+mn-lt"/>
                <a:ea typeface="+mn-ea"/>
                <a:cs typeface="+mn-cs"/>
              </a:rPr>
              <a:t>Use Caesar Cipher Key in Diary to solve the code (answer: Cut Death down and the Key to Life is found).</a:t>
            </a:r>
          </a:p>
          <a:p>
            <a:pPr lvl="0"/>
            <a:r>
              <a:rPr lang="en-ZA" sz="1200" kern="1200" dirty="0" smtClean="0">
                <a:solidFill>
                  <a:schemeClr val="tx1"/>
                </a:solidFill>
                <a:effectLst/>
                <a:latin typeface="+mn-lt"/>
                <a:ea typeface="+mn-ea"/>
                <a:cs typeface="+mn-cs"/>
              </a:rPr>
              <a:t>Use Knife to cut Portrait, Key (#3) is found.</a:t>
            </a:r>
          </a:p>
          <a:p>
            <a:pPr lvl="0"/>
            <a:r>
              <a:rPr lang="en-ZA" sz="1200" kern="1200" dirty="0" smtClean="0">
                <a:solidFill>
                  <a:schemeClr val="tx1"/>
                </a:solidFill>
                <a:effectLst/>
                <a:latin typeface="+mn-lt"/>
                <a:ea typeface="+mn-ea"/>
                <a:cs typeface="+mn-cs"/>
              </a:rPr>
              <a:t>Take Key (#3).</a:t>
            </a:r>
          </a:p>
          <a:p>
            <a:pPr lvl="0"/>
            <a:r>
              <a:rPr lang="en-ZA" sz="1200" kern="1200" dirty="0" smtClean="0">
                <a:solidFill>
                  <a:schemeClr val="tx1"/>
                </a:solidFill>
                <a:effectLst/>
                <a:latin typeface="+mn-lt"/>
                <a:ea typeface="+mn-ea"/>
                <a:cs typeface="+mn-cs"/>
              </a:rPr>
              <a:t>Exit Gallery</a:t>
            </a:r>
          </a:p>
          <a:p>
            <a:pPr lvl="0"/>
            <a:r>
              <a:rPr lang="en-ZA" sz="1200" kern="1200" dirty="0" smtClean="0">
                <a:solidFill>
                  <a:schemeClr val="tx1"/>
                </a:solidFill>
                <a:effectLst/>
                <a:latin typeface="+mn-lt"/>
                <a:ea typeface="+mn-ea"/>
                <a:cs typeface="+mn-cs"/>
              </a:rPr>
              <a:t>Open the Study</a:t>
            </a:r>
          </a:p>
          <a:p>
            <a:r>
              <a:rPr lang="en-ZA" sz="1200" kern="1200" dirty="0" smtClean="0">
                <a:solidFill>
                  <a:schemeClr val="tx1"/>
                </a:solidFill>
                <a:effectLst/>
                <a:latin typeface="+mn-lt"/>
                <a:ea typeface="+mn-ea"/>
                <a:cs typeface="+mn-cs"/>
              </a:rPr>
              <a:t> </a:t>
            </a:r>
          </a:p>
          <a:p>
            <a:pPr lvl="0"/>
            <a:r>
              <a:rPr lang="en-ZA" sz="1200" kern="1200" dirty="0" smtClean="0">
                <a:solidFill>
                  <a:schemeClr val="tx1"/>
                </a:solidFill>
                <a:effectLst/>
                <a:latin typeface="+mn-lt"/>
                <a:ea typeface="+mn-ea"/>
                <a:cs typeface="+mn-cs"/>
              </a:rPr>
              <a:t>Enter the Study (Phantom is in the Gallery)</a:t>
            </a:r>
          </a:p>
          <a:p>
            <a:pPr lvl="0"/>
            <a:r>
              <a:rPr lang="en-ZA" sz="1200" kern="1200" dirty="0" smtClean="0">
                <a:solidFill>
                  <a:schemeClr val="tx1"/>
                </a:solidFill>
                <a:effectLst/>
                <a:latin typeface="+mn-lt"/>
                <a:ea typeface="+mn-ea"/>
                <a:cs typeface="+mn-cs"/>
              </a:rPr>
              <a:t>Use Key (#3) to unlock Drawer (#2)</a:t>
            </a:r>
          </a:p>
          <a:p>
            <a:pPr lvl="0"/>
            <a:r>
              <a:rPr lang="en-ZA" sz="1200" kern="1200" dirty="0" smtClean="0">
                <a:solidFill>
                  <a:schemeClr val="tx1"/>
                </a:solidFill>
                <a:effectLst/>
                <a:latin typeface="+mn-lt"/>
                <a:ea typeface="+mn-ea"/>
                <a:cs typeface="+mn-cs"/>
              </a:rPr>
              <a:t>Take “Missing piece”</a:t>
            </a:r>
          </a:p>
          <a:p>
            <a:pPr lvl="0"/>
            <a:r>
              <a:rPr lang="en-ZA" sz="1200" kern="1200" dirty="0" smtClean="0">
                <a:solidFill>
                  <a:schemeClr val="tx1"/>
                </a:solidFill>
                <a:effectLst/>
                <a:latin typeface="+mn-lt"/>
                <a:ea typeface="+mn-ea"/>
                <a:cs typeface="+mn-cs"/>
              </a:rPr>
              <a:t>Exit the Study</a:t>
            </a:r>
          </a:p>
          <a:p>
            <a:pPr lvl="0"/>
            <a:r>
              <a:rPr lang="en-ZA" sz="1200" kern="1200" dirty="0" smtClean="0">
                <a:solidFill>
                  <a:schemeClr val="tx1"/>
                </a:solidFill>
                <a:effectLst/>
                <a:latin typeface="+mn-lt"/>
                <a:ea typeface="+mn-ea"/>
                <a:cs typeface="+mn-cs"/>
              </a:rPr>
              <a:t>Open the Store Room</a:t>
            </a:r>
          </a:p>
          <a:p>
            <a:r>
              <a:rPr lang="en-ZA" sz="1200" kern="1200" dirty="0" smtClean="0">
                <a:solidFill>
                  <a:schemeClr val="tx1"/>
                </a:solidFill>
                <a:effectLst/>
                <a:latin typeface="+mn-lt"/>
                <a:ea typeface="+mn-ea"/>
                <a:cs typeface="+mn-cs"/>
              </a:rPr>
              <a:t> </a:t>
            </a:r>
          </a:p>
          <a:p>
            <a:pPr lvl="0"/>
            <a:r>
              <a:rPr lang="en-ZA" sz="1200" kern="1200" dirty="0" smtClean="0">
                <a:solidFill>
                  <a:schemeClr val="tx1"/>
                </a:solidFill>
                <a:effectLst/>
                <a:latin typeface="+mn-lt"/>
                <a:ea typeface="+mn-ea"/>
                <a:cs typeface="+mn-cs"/>
              </a:rPr>
              <a:t>Enter the Store Room (Phantom is in the Crypt)</a:t>
            </a:r>
          </a:p>
          <a:p>
            <a:pPr lvl="0"/>
            <a:r>
              <a:rPr lang="en-ZA" sz="1200" kern="1200" dirty="0" smtClean="0">
                <a:solidFill>
                  <a:schemeClr val="tx1"/>
                </a:solidFill>
                <a:effectLst/>
                <a:latin typeface="+mn-lt"/>
                <a:ea typeface="+mn-ea"/>
                <a:cs typeface="+mn-cs"/>
              </a:rPr>
              <a:t>Insert “Missing piece” into Lever.</a:t>
            </a:r>
          </a:p>
          <a:p>
            <a:pPr lvl="0"/>
            <a:r>
              <a:rPr lang="en-ZA" sz="1200" kern="1200" dirty="0" smtClean="0">
                <a:solidFill>
                  <a:schemeClr val="tx1"/>
                </a:solidFill>
                <a:effectLst/>
                <a:latin typeface="+mn-lt"/>
                <a:ea typeface="+mn-ea"/>
                <a:cs typeface="+mn-cs"/>
              </a:rPr>
              <a:t>Pull Lever; hear rumbling sound from the Crypt.</a:t>
            </a:r>
          </a:p>
          <a:p>
            <a:pPr lvl="0"/>
            <a:r>
              <a:rPr lang="en-ZA" sz="1200" kern="1200" dirty="0" smtClean="0">
                <a:solidFill>
                  <a:schemeClr val="tx1"/>
                </a:solidFill>
                <a:effectLst/>
                <a:latin typeface="+mn-lt"/>
                <a:ea typeface="+mn-ea"/>
                <a:cs typeface="+mn-cs"/>
              </a:rPr>
              <a:t>Exit the Store Room</a:t>
            </a:r>
          </a:p>
          <a:p>
            <a:pPr lvl="0"/>
            <a:r>
              <a:rPr lang="en-ZA" sz="1200" kern="1200" dirty="0" smtClean="0">
                <a:solidFill>
                  <a:schemeClr val="tx1"/>
                </a:solidFill>
                <a:effectLst/>
                <a:latin typeface="+mn-lt"/>
                <a:ea typeface="+mn-ea"/>
                <a:cs typeface="+mn-cs"/>
              </a:rPr>
              <a:t>Use Warning Note to figure out that the Phantom will be in the Crypt next.</a:t>
            </a:r>
          </a:p>
          <a:p>
            <a:pPr lvl="0"/>
            <a:r>
              <a:rPr lang="en-ZA" sz="1200" kern="1200" dirty="0" smtClean="0">
                <a:solidFill>
                  <a:schemeClr val="tx1"/>
                </a:solidFill>
                <a:effectLst/>
                <a:latin typeface="+mn-lt"/>
                <a:ea typeface="+mn-ea"/>
                <a:cs typeface="+mn-cs"/>
              </a:rPr>
              <a:t>Open a miscellaneous door (any room other than the Crypt – Phantom moves to the Crypt)</a:t>
            </a:r>
          </a:p>
          <a:p>
            <a:r>
              <a:rPr lang="en-ZA" sz="1200" kern="1200" dirty="0" smtClean="0">
                <a:solidFill>
                  <a:schemeClr val="tx1"/>
                </a:solidFill>
                <a:effectLst/>
                <a:latin typeface="+mn-lt"/>
                <a:ea typeface="+mn-ea"/>
                <a:cs typeface="+mn-cs"/>
              </a:rPr>
              <a:t> </a:t>
            </a:r>
          </a:p>
          <a:p>
            <a:pPr lvl="0"/>
            <a:r>
              <a:rPr lang="en-ZA" sz="1200" kern="1200" dirty="0" smtClean="0">
                <a:solidFill>
                  <a:schemeClr val="tx1"/>
                </a:solidFill>
                <a:effectLst/>
                <a:latin typeface="+mn-lt"/>
                <a:ea typeface="+mn-ea"/>
                <a:cs typeface="+mn-cs"/>
              </a:rPr>
              <a:t>Open the Crypt (Phantom is in the Study)</a:t>
            </a:r>
          </a:p>
          <a:p>
            <a:pPr lvl="0"/>
            <a:r>
              <a:rPr lang="en-ZA" sz="1200" kern="1200" dirty="0" smtClean="0">
                <a:solidFill>
                  <a:schemeClr val="tx1"/>
                </a:solidFill>
                <a:effectLst/>
                <a:latin typeface="+mn-lt"/>
                <a:ea typeface="+mn-ea"/>
                <a:cs typeface="+mn-cs"/>
              </a:rPr>
              <a:t>Enter the Crypt</a:t>
            </a:r>
          </a:p>
          <a:p>
            <a:pPr lvl="0"/>
            <a:r>
              <a:rPr lang="en-ZA" sz="1200" kern="1200" dirty="0" smtClean="0">
                <a:solidFill>
                  <a:schemeClr val="tx1"/>
                </a:solidFill>
                <a:effectLst/>
                <a:latin typeface="+mn-lt"/>
                <a:ea typeface="+mn-ea"/>
                <a:cs typeface="+mn-cs"/>
              </a:rPr>
              <a:t>See Stone Archway is open</a:t>
            </a:r>
          </a:p>
          <a:p>
            <a:pPr lvl="0"/>
            <a:r>
              <a:rPr lang="en-ZA" sz="1200" kern="1200" dirty="0" smtClean="0">
                <a:solidFill>
                  <a:schemeClr val="tx1"/>
                </a:solidFill>
                <a:effectLst/>
                <a:latin typeface="+mn-lt"/>
                <a:ea typeface="+mn-ea"/>
                <a:cs typeface="+mn-cs"/>
              </a:rPr>
              <a:t>The End.</a:t>
            </a:r>
          </a:p>
          <a:p>
            <a:r>
              <a:rPr lang="en-ZA" sz="1200" kern="1200" dirty="0" smtClean="0">
                <a:solidFill>
                  <a:schemeClr val="tx1"/>
                </a:solidFill>
                <a:effectLst/>
                <a:latin typeface="+mn-lt"/>
                <a:ea typeface="+mn-ea"/>
                <a:cs typeface="+mn-cs"/>
              </a:rPr>
              <a:t> </a:t>
            </a:r>
          </a:p>
          <a:p>
            <a:r>
              <a:rPr lang="en-ZA" sz="1200" b="1" u="sng" kern="1200" dirty="0" smtClean="0">
                <a:solidFill>
                  <a:schemeClr val="tx1"/>
                </a:solidFill>
                <a:effectLst/>
                <a:latin typeface="+mn-lt"/>
                <a:ea typeface="+mn-ea"/>
                <a:cs typeface="+mn-cs"/>
              </a:rPr>
              <a:t>The Leaders’ role:</a:t>
            </a:r>
            <a:r>
              <a:rPr lang="en-ZA" sz="1200" kern="1200" dirty="0" smtClean="0">
                <a:solidFill>
                  <a:schemeClr val="tx1"/>
                </a:solidFill>
                <a:effectLst/>
                <a:latin typeface="+mn-lt"/>
                <a:ea typeface="+mn-ea"/>
                <a:cs typeface="+mn-cs"/>
              </a:rPr>
              <a:t>  The Leaders’ role in this game is to act as the interactive “interface” between the Players and the Room. The leaders supply a description of the room and its contents and answer questions the players may ask about interaction and use of objects. For example, in the Study are pictures of a desk and a book shelf. The Leader provides a description of the room and its contents. It is the role of the Player/s can then ask questions about the contents, asking if they can “Investigate further”, “”pick up the objects” or move/open it. The leader answers, giving any further information there is about the thing in question or is they can interact with the object directly. Such a discourse between Leader and Player/s make play out as such:</a:t>
            </a:r>
          </a:p>
          <a:p>
            <a:r>
              <a:rPr lang="en-ZA" sz="1200" b="1" kern="1200" dirty="0" smtClean="0">
                <a:solidFill>
                  <a:schemeClr val="tx1"/>
                </a:solidFill>
                <a:effectLst/>
                <a:latin typeface="+mn-lt"/>
                <a:ea typeface="+mn-ea"/>
                <a:cs typeface="+mn-cs"/>
              </a:rPr>
              <a:t>Leaders</a:t>
            </a:r>
            <a:r>
              <a:rPr lang="en-ZA" sz="1200" kern="1200" dirty="0" smtClean="0">
                <a:solidFill>
                  <a:schemeClr val="tx1"/>
                </a:solidFill>
                <a:effectLst/>
                <a:latin typeface="+mn-lt"/>
                <a:ea typeface="+mn-ea"/>
                <a:cs typeface="+mn-cs"/>
              </a:rPr>
              <a:t>: You enter a small musty room. The walls are lined with decaying wooden panelling. From the ceiling hang cobwebs. In the middle of the room you see a desk and in the far corner you see a bookshelf)</a:t>
            </a:r>
          </a:p>
          <a:p>
            <a:r>
              <a:rPr lang="en-ZA" sz="1200" b="1" kern="1200" dirty="0" smtClean="0">
                <a:solidFill>
                  <a:schemeClr val="tx1"/>
                </a:solidFill>
                <a:effectLst/>
                <a:latin typeface="+mn-lt"/>
                <a:ea typeface="+mn-ea"/>
                <a:cs typeface="+mn-cs"/>
              </a:rPr>
              <a:t>Player/s: </a:t>
            </a:r>
            <a:r>
              <a:rPr lang="en-ZA" sz="1200" kern="1200" dirty="0" smtClean="0">
                <a:solidFill>
                  <a:schemeClr val="tx1"/>
                </a:solidFill>
                <a:effectLst/>
                <a:latin typeface="+mn-lt"/>
                <a:ea typeface="+mn-ea"/>
                <a:cs typeface="+mn-cs"/>
              </a:rPr>
              <a:t>I inspect the desk.</a:t>
            </a:r>
          </a:p>
          <a:p>
            <a:r>
              <a:rPr lang="en-ZA" sz="1200" b="1" kern="1200" dirty="0" smtClean="0">
                <a:solidFill>
                  <a:schemeClr val="tx1"/>
                </a:solidFill>
                <a:effectLst/>
                <a:latin typeface="+mn-lt"/>
                <a:ea typeface="+mn-ea"/>
                <a:cs typeface="+mn-cs"/>
              </a:rPr>
              <a:t>Leaders:</a:t>
            </a:r>
            <a:r>
              <a:rPr lang="en-ZA" sz="1200" kern="1200" dirty="0" smtClean="0">
                <a:solidFill>
                  <a:schemeClr val="tx1"/>
                </a:solidFill>
                <a:effectLst/>
                <a:latin typeface="+mn-lt"/>
                <a:ea typeface="+mn-ea"/>
                <a:cs typeface="+mn-cs"/>
              </a:rPr>
              <a:t> You inspect the desk and discover it has two drawers.</a:t>
            </a:r>
          </a:p>
          <a:p>
            <a:r>
              <a:rPr lang="en-ZA" sz="1200" b="1" kern="1200" dirty="0" smtClean="0">
                <a:solidFill>
                  <a:schemeClr val="tx1"/>
                </a:solidFill>
                <a:effectLst/>
                <a:latin typeface="+mn-lt"/>
                <a:ea typeface="+mn-ea"/>
                <a:cs typeface="+mn-cs"/>
              </a:rPr>
              <a:t>Player/s:</a:t>
            </a:r>
            <a:r>
              <a:rPr lang="en-ZA" sz="1200" kern="1200" dirty="0" smtClean="0">
                <a:solidFill>
                  <a:schemeClr val="tx1"/>
                </a:solidFill>
                <a:effectLst/>
                <a:latin typeface="+mn-lt"/>
                <a:ea typeface="+mn-ea"/>
                <a:cs typeface="+mn-cs"/>
              </a:rPr>
              <a:t> I try and open the drawer.</a:t>
            </a:r>
          </a:p>
          <a:p>
            <a:r>
              <a:rPr lang="en-ZA" sz="1200" b="1" kern="1200" dirty="0" smtClean="0">
                <a:solidFill>
                  <a:schemeClr val="tx1"/>
                </a:solidFill>
                <a:effectLst/>
                <a:latin typeface="+mn-lt"/>
                <a:ea typeface="+mn-ea"/>
                <a:cs typeface="+mn-cs"/>
              </a:rPr>
              <a:t>Leaders:</a:t>
            </a:r>
            <a:r>
              <a:rPr lang="en-ZA" sz="1200" kern="1200" dirty="0" smtClean="0">
                <a:solidFill>
                  <a:schemeClr val="tx1"/>
                </a:solidFill>
                <a:effectLst/>
                <a:latin typeface="+mn-lt"/>
                <a:ea typeface="+mn-ea"/>
                <a:cs typeface="+mn-cs"/>
              </a:rPr>
              <a:t> You try to open the drawer, but it is locked and you fail to open it. You wonder if there is a key around.</a:t>
            </a:r>
          </a:p>
          <a:p>
            <a:r>
              <a:rPr lang="en-ZA" sz="1200" kern="1200" dirty="0" smtClean="0">
                <a:solidFill>
                  <a:schemeClr val="tx1"/>
                </a:solidFill>
                <a:effectLst/>
                <a:latin typeface="+mn-lt"/>
                <a:ea typeface="+mn-ea"/>
                <a:cs typeface="+mn-cs"/>
              </a:rPr>
              <a:t>In addition to giving descriptions about contents and interaction, Leaders are also responsible for orchestrating the opening and closing of doors (Door Changes) – verifying which door the group wishes to open and which doors will be closed as a result. Only one door may be open at a given point. Another responsibility of the leader is to keep track of the Phantom (which room he is in) selecting removing the victim when the group encounters the Phantom.</a:t>
            </a:r>
          </a:p>
          <a:p>
            <a:endParaRPr lang="en-ZA" sz="1200" b="1" u="sng" kern="1200" dirty="0" smtClean="0">
              <a:solidFill>
                <a:schemeClr val="tx1"/>
              </a:solidFill>
              <a:effectLst/>
              <a:latin typeface="+mn-lt"/>
              <a:ea typeface="+mn-ea"/>
              <a:cs typeface="+mn-cs"/>
            </a:endParaRPr>
          </a:p>
          <a:p>
            <a:r>
              <a:rPr lang="en-ZA" sz="1200" b="1" u="sng" kern="1200" dirty="0" smtClean="0">
                <a:solidFill>
                  <a:schemeClr val="tx1"/>
                </a:solidFill>
                <a:effectLst/>
                <a:latin typeface="+mn-lt"/>
                <a:ea typeface="+mn-ea"/>
                <a:cs typeface="+mn-cs"/>
              </a:rPr>
              <a:t>List of Props required for set up and running the event</a:t>
            </a:r>
            <a:endParaRPr lang="en-ZA" sz="1000" kern="1200" dirty="0" smtClean="0">
              <a:solidFill>
                <a:schemeClr val="tx1"/>
              </a:solidFill>
              <a:effectLst/>
              <a:latin typeface="+mn-lt"/>
              <a:ea typeface="+mn-ea"/>
              <a:cs typeface="+mn-cs"/>
            </a:endParaRPr>
          </a:p>
          <a:p>
            <a:r>
              <a:rPr lang="en-ZA" sz="1200" kern="1200" dirty="0" smtClean="0">
                <a:solidFill>
                  <a:schemeClr val="tx1"/>
                </a:solidFill>
                <a:effectLst/>
                <a:latin typeface="+mn-lt"/>
                <a:ea typeface="+mn-ea"/>
                <a:cs typeface="+mn-cs"/>
              </a:rPr>
              <a:t>16 trestle tables/boards to act as the rooms’ “doors”</a:t>
            </a:r>
          </a:p>
          <a:p>
            <a:pPr lvl="0"/>
            <a:r>
              <a:rPr lang="en-ZA" sz="1200" kern="1200" dirty="0" smtClean="0">
                <a:solidFill>
                  <a:schemeClr val="tx1"/>
                </a:solidFill>
                <a:effectLst/>
                <a:latin typeface="+mn-lt"/>
                <a:ea typeface="+mn-ea"/>
                <a:cs typeface="+mn-cs"/>
              </a:rPr>
              <a:t>4 portrait print outs</a:t>
            </a:r>
          </a:p>
          <a:p>
            <a:pPr lvl="0"/>
            <a:r>
              <a:rPr lang="en-ZA" sz="1200" kern="1200" dirty="0" smtClean="0">
                <a:solidFill>
                  <a:schemeClr val="tx1"/>
                </a:solidFill>
                <a:effectLst/>
                <a:latin typeface="+mn-lt"/>
                <a:ea typeface="+mn-ea"/>
                <a:cs typeface="+mn-cs"/>
              </a:rPr>
              <a:t>4 cupboard print outs</a:t>
            </a:r>
          </a:p>
          <a:p>
            <a:pPr lvl="0"/>
            <a:r>
              <a:rPr lang="en-ZA" sz="1200" kern="1200" dirty="0" smtClean="0">
                <a:solidFill>
                  <a:schemeClr val="tx1"/>
                </a:solidFill>
                <a:effectLst/>
                <a:latin typeface="+mn-lt"/>
                <a:ea typeface="+mn-ea"/>
                <a:cs typeface="+mn-cs"/>
              </a:rPr>
              <a:t>4 desk print outs</a:t>
            </a:r>
          </a:p>
          <a:p>
            <a:pPr lvl="0"/>
            <a:r>
              <a:rPr lang="en-ZA" sz="1200" kern="1200" dirty="0" smtClean="0">
                <a:solidFill>
                  <a:schemeClr val="tx1"/>
                </a:solidFill>
                <a:effectLst/>
                <a:latin typeface="+mn-lt"/>
                <a:ea typeface="+mn-ea"/>
                <a:cs typeface="+mn-cs"/>
              </a:rPr>
              <a:t>4 Warning notes</a:t>
            </a:r>
          </a:p>
          <a:p>
            <a:pPr lvl="0"/>
            <a:r>
              <a:rPr lang="en-ZA" sz="1200" kern="1200" dirty="0" smtClean="0">
                <a:solidFill>
                  <a:schemeClr val="tx1"/>
                </a:solidFill>
                <a:effectLst/>
                <a:latin typeface="+mn-lt"/>
                <a:ea typeface="+mn-ea"/>
                <a:cs typeface="+mn-cs"/>
              </a:rPr>
              <a:t>4 knife print outs</a:t>
            </a:r>
          </a:p>
          <a:p>
            <a:pPr lvl="0"/>
            <a:r>
              <a:rPr lang="en-ZA" sz="1200" kern="1200" dirty="0" smtClean="0">
                <a:solidFill>
                  <a:schemeClr val="tx1"/>
                </a:solidFill>
                <a:effectLst/>
                <a:latin typeface="+mn-lt"/>
                <a:ea typeface="+mn-ea"/>
                <a:cs typeface="+mn-cs"/>
              </a:rPr>
              <a:t>4 “missing piece” print outs</a:t>
            </a:r>
          </a:p>
          <a:p>
            <a:pPr lvl="0"/>
            <a:r>
              <a:rPr lang="en-ZA" sz="1200" kern="1200" dirty="0" smtClean="0">
                <a:solidFill>
                  <a:schemeClr val="tx1"/>
                </a:solidFill>
                <a:effectLst/>
                <a:latin typeface="+mn-lt"/>
                <a:ea typeface="+mn-ea"/>
                <a:cs typeface="+mn-cs"/>
              </a:rPr>
              <a:t>4 lever print outs</a:t>
            </a:r>
          </a:p>
          <a:p>
            <a:pPr lvl="0"/>
            <a:r>
              <a:rPr lang="en-ZA" sz="1200" kern="1200" dirty="0" smtClean="0">
                <a:solidFill>
                  <a:schemeClr val="tx1"/>
                </a:solidFill>
                <a:effectLst/>
                <a:latin typeface="+mn-lt"/>
                <a:ea typeface="+mn-ea"/>
                <a:cs typeface="+mn-cs"/>
              </a:rPr>
              <a:t>4 dust rag print outs</a:t>
            </a:r>
          </a:p>
          <a:p>
            <a:pPr lvl="0"/>
            <a:r>
              <a:rPr lang="en-ZA" sz="1200" kern="1200" dirty="0" smtClean="0">
                <a:solidFill>
                  <a:schemeClr val="tx1"/>
                </a:solidFill>
                <a:effectLst/>
                <a:latin typeface="+mn-lt"/>
                <a:ea typeface="+mn-ea"/>
                <a:cs typeface="+mn-cs"/>
              </a:rPr>
              <a:t>4 Key #1 print outs</a:t>
            </a:r>
          </a:p>
          <a:p>
            <a:pPr lvl="0"/>
            <a:r>
              <a:rPr lang="en-ZA" sz="1200" kern="1200" dirty="0" smtClean="0">
                <a:solidFill>
                  <a:schemeClr val="tx1"/>
                </a:solidFill>
                <a:effectLst/>
                <a:latin typeface="+mn-lt"/>
                <a:ea typeface="+mn-ea"/>
                <a:cs typeface="+mn-cs"/>
              </a:rPr>
              <a:t>4 Key #2 print outs</a:t>
            </a:r>
          </a:p>
          <a:p>
            <a:pPr lvl="0"/>
            <a:r>
              <a:rPr lang="en-ZA" sz="1200" kern="1200" dirty="0" smtClean="0">
                <a:solidFill>
                  <a:schemeClr val="tx1"/>
                </a:solidFill>
                <a:effectLst/>
                <a:latin typeface="+mn-lt"/>
                <a:ea typeface="+mn-ea"/>
                <a:cs typeface="+mn-cs"/>
              </a:rPr>
              <a:t>4 Key #3 print outs</a:t>
            </a:r>
          </a:p>
          <a:p>
            <a:pPr lvl="0"/>
            <a:r>
              <a:rPr lang="en-ZA" sz="1200" kern="1200" dirty="0" smtClean="0">
                <a:solidFill>
                  <a:schemeClr val="tx1"/>
                </a:solidFill>
                <a:effectLst/>
                <a:latin typeface="+mn-lt"/>
                <a:ea typeface="+mn-ea"/>
                <a:cs typeface="+mn-cs"/>
              </a:rPr>
              <a:t>4 Diary print outs</a:t>
            </a:r>
          </a:p>
          <a:p>
            <a:pPr lvl="0"/>
            <a:r>
              <a:rPr lang="en-ZA" sz="1200" kern="1200" dirty="0" smtClean="0">
                <a:solidFill>
                  <a:schemeClr val="tx1"/>
                </a:solidFill>
                <a:effectLst/>
                <a:latin typeface="+mn-lt"/>
                <a:ea typeface="+mn-ea"/>
                <a:cs typeface="+mn-cs"/>
              </a:rPr>
              <a:t>48 glow sticks</a:t>
            </a:r>
          </a:p>
          <a:p>
            <a:pPr lvl="0"/>
            <a:r>
              <a:rPr lang="en-ZA" sz="1200" kern="1200" dirty="0" smtClean="0">
                <a:solidFill>
                  <a:schemeClr val="tx1"/>
                </a:solidFill>
                <a:effectLst/>
                <a:latin typeface="+mn-lt"/>
                <a:ea typeface="+mn-ea"/>
                <a:cs typeface="+mn-cs"/>
              </a:rPr>
              <a:t>4 Caesar Cipher key print outs</a:t>
            </a:r>
          </a:p>
          <a:p>
            <a:endParaRPr lang="en-US" dirty="0" smtClean="0"/>
          </a:p>
        </p:txBody>
      </p:sp>
      <p:sp>
        <p:nvSpPr>
          <p:cNvPr id="4" name="Slide Number Placeholder 3"/>
          <p:cNvSpPr>
            <a:spLocks noGrp="1"/>
          </p:cNvSpPr>
          <p:nvPr>
            <p:ph type="sldNum" sz="quarter" idx="10"/>
          </p:nvPr>
        </p:nvSpPr>
        <p:spPr/>
        <p:txBody>
          <a:bodyPr/>
          <a:lstStyle/>
          <a:p>
            <a:fld id="{EA8F9A47-FA95-6E4D-B4E0-31082CF84FA7}" type="slidenum">
              <a:rPr lang="en-US" smtClean="0"/>
              <a:t>1</a:t>
            </a:fld>
            <a:endParaRPr lang="en-US"/>
          </a:p>
        </p:txBody>
      </p:sp>
    </p:spTree>
    <p:extLst>
      <p:ext uri="{BB962C8B-B14F-4D97-AF65-F5344CB8AC3E}">
        <p14:creationId xmlns:p14="http://schemas.microsoft.com/office/powerpoint/2010/main" val="21001722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Refreshments are served.</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A8F9A47-FA95-6E4D-B4E0-31082CF84FA7}" type="slidenum">
              <a:rPr lang="en-US" smtClean="0"/>
              <a:t>10</a:t>
            </a:fld>
            <a:endParaRPr lang="en-US"/>
          </a:p>
        </p:txBody>
      </p:sp>
    </p:spTree>
    <p:extLst>
      <p:ext uri="{BB962C8B-B14F-4D97-AF65-F5344CB8AC3E}">
        <p14:creationId xmlns:p14="http://schemas.microsoft.com/office/powerpoint/2010/main" val="21431265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 to Escape Friday.</a:t>
            </a:r>
            <a:endParaRPr lang="en-US" dirty="0"/>
          </a:p>
        </p:txBody>
      </p:sp>
      <p:sp>
        <p:nvSpPr>
          <p:cNvPr id="4" name="Slide Number Placeholder 3"/>
          <p:cNvSpPr>
            <a:spLocks noGrp="1"/>
          </p:cNvSpPr>
          <p:nvPr>
            <p:ph type="sldNum" sz="quarter" idx="10"/>
          </p:nvPr>
        </p:nvSpPr>
        <p:spPr/>
        <p:txBody>
          <a:bodyPr/>
          <a:lstStyle/>
          <a:p>
            <a:fld id="{ABB761E8-B556-2442-B9DB-91D007047673}" type="slidenum">
              <a:rPr lang="en-US" smtClean="0"/>
              <a:t>2</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Sunday morning in our Breakout Series we are dealing with Temptation.</a:t>
            </a:r>
            <a:endParaRPr lang="en-US" dirty="0"/>
          </a:p>
        </p:txBody>
      </p:sp>
      <p:sp>
        <p:nvSpPr>
          <p:cNvPr id="4" name="Slide Number Placeholder 3"/>
          <p:cNvSpPr>
            <a:spLocks noGrp="1"/>
          </p:cNvSpPr>
          <p:nvPr>
            <p:ph type="sldNum" sz="quarter" idx="10"/>
          </p:nvPr>
        </p:nvSpPr>
        <p:spPr/>
        <p:txBody>
          <a:bodyPr/>
          <a:lstStyle/>
          <a:p>
            <a:fld id="{ABB761E8-B556-2442-B9DB-91D007047673}" type="slidenum">
              <a:rPr lang="en-US" smtClean="0"/>
              <a:t>3</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Next Friday is Valentines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Night.</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BB761E8-B556-2442-B9DB-91D007047673}" type="slidenum">
              <a:rPr lang="en-US" smtClean="0"/>
              <a:t>4</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Tonight is our</a:t>
            </a:r>
            <a:r>
              <a:rPr lang="en-US" baseline="0" dirty="0" smtClean="0"/>
              <a:t> Escape Room Night.</a:t>
            </a:r>
            <a:endParaRPr lang="en-US" dirty="0" smtClean="0"/>
          </a:p>
        </p:txBody>
      </p:sp>
      <p:sp>
        <p:nvSpPr>
          <p:cNvPr id="4" name="Slide Number Placeholder 3"/>
          <p:cNvSpPr>
            <a:spLocks noGrp="1"/>
          </p:cNvSpPr>
          <p:nvPr>
            <p:ph type="sldNum" sz="quarter" idx="10"/>
          </p:nvPr>
        </p:nvSpPr>
        <p:spPr/>
        <p:txBody>
          <a:bodyPr/>
          <a:lstStyle/>
          <a:p>
            <a:fld id="{EA8F9A47-FA95-6E4D-B4E0-31082CF84FA7}" type="slidenum">
              <a:rPr lang="en-US" smtClean="0"/>
              <a:t>5</a:t>
            </a:fld>
            <a:endParaRPr lang="en-US"/>
          </a:p>
        </p:txBody>
      </p:sp>
    </p:spTree>
    <p:extLst>
      <p:ext uri="{BB962C8B-B14F-4D97-AF65-F5344CB8AC3E}">
        <p14:creationId xmlns:p14="http://schemas.microsoft.com/office/powerpoint/2010/main" val="21001722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 to any newcomers and regulars.</a:t>
            </a:r>
            <a:endParaRPr lang="en-US" dirty="0"/>
          </a:p>
        </p:txBody>
      </p:sp>
      <p:sp>
        <p:nvSpPr>
          <p:cNvPr id="4" name="Slide Number Placeholder 3"/>
          <p:cNvSpPr>
            <a:spLocks noGrp="1"/>
          </p:cNvSpPr>
          <p:nvPr>
            <p:ph type="sldNum" sz="quarter" idx="10"/>
          </p:nvPr>
        </p:nvSpPr>
        <p:spPr/>
        <p:txBody>
          <a:bodyPr/>
          <a:lstStyle/>
          <a:p>
            <a:fld id="{ABB761E8-B556-2442-B9DB-91D007047673}" type="slidenum">
              <a:rPr lang="en-US" smtClean="0"/>
              <a:t>6</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60000"/>
              </a:lnSpc>
              <a:spcAft>
                <a:spcPts val="1200"/>
              </a:spcAft>
            </a:pPr>
            <a:r>
              <a:rPr lang="en-ZA" sz="1200" b="0" kern="1200" dirty="0" smtClean="0">
                <a:solidFill>
                  <a:schemeClr val="tx1"/>
                </a:solidFill>
                <a:effectLst/>
                <a:latin typeface="+mn-lt"/>
                <a:ea typeface="+mn-ea"/>
                <a:cs typeface="+mn-cs"/>
              </a:rPr>
              <a:t>Guidelines:</a:t>
            </a:r>
            <a:r>
              <a:rPr lang="en-ZA" sz="1200" b="0" kern="1200" baseline="0" dirty="0" smtClean="0">
                <a:solidFill>
                  <a:schemeClr val="tx1"/>
                </a:solidFill>
                <a:effectLst/>
                <a:latin typeface="+mn-lt"/>
                <a:ea typeface="+mn-ea"/>
                <a:cs typeface="+mn-cs"/>
              </a:rPr>
              <a:t> (1) </a:t>
            </a:r>
            <a:r>
              <a:rPr lang="en-US" sz="1200" b="0" kern="1300" spc="220" dirty="0" smtClean="0">
                <a:solidFill>
                  <a:schemeClr val="bg1"/>
                </a:solidFill>
                <a:effectLst>
                  <a:glow rad="101600">
                    <a:prstClr val="black">
                      <a:alpha val="90000"/>
                    </a:prstClr>
                  </a:glow>
                </a:effectLst>
                <a:latin typeface="Avenir Next Condensed Demi Bold"/>
                <a:cs typeface="Avenir Next Condensed Demi Bold"/>
              </a:rPr>
              <a:t>Get into four teams. (2) Each team will be locked in a room. (3) Unlock all the doors in the right order. (4) You must escape before time is up or else…!</a:t>
            </a:r>
          </a:p>
        </p:txBody>
      </p:sp>
      <p:sp>
        <p:nvSpPr>
          <p:cNvPr id="4" name="Slide Number Placeholder 3"/>
          <p:cNvSpPr>
            <a:spLocks noGrp="1"/>
          </p:cNvSpPr>
          <p:nvPr>
            <p:ph type="sldNum" sz="quarter" idx="10"/>
          </p:nvPr>
        </p:nvSpPr>
        <p:spPr/>
        <p:txBody>
          <a:bodyPr/>
          <a:lstStyle/>
          <a:p>
            <a:fld id="{EA8F9A47-FA95-6E4D-B4E0-31082CF84FA7}" type="slidenum">
              <a:rPr lang="en-US" smtClean="0"/>
              <a:t>7</a:t>
            </a:fld>
            <a:endParaRPr lang="en-US"/>
          </a:p>
        </p:txBody>
      </p:sp>
    </p:spTree>
    <p:extLst>
      <p:ext uri="{BB962C8B-B14F-4D97-AF65-F5344CB8AC3E}">
        <p14:creationId xmlns:p14="http://schemas.microsoft.com/office/powerpoint/2010/main" val="21431265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Small Groups.</a:t>
            </a:r>
            <a:r>
              <a:rPr lang="en-US" sz="1200" kern="1200" baseline="0" dirty="0" smtClean="0">
                <a:solidFill>
                  <a:schemeClr val="tx1"/>
                </a:solidFill>
                <a:effectLst/>
                <a:latin typeface="+mn-lt"/>
                <a:ea typeface="+mn-ea"/>
                <a:cs typeface="+mn-cs"/>
              </a:rPr>
              <a:t> </a:t>
            </a:r>
            <a:r>
              <a:rPr lang="en-US" sz="1200" kern="1200" dirty="0" smtClean="0">
                <a:solidFill>
                  <a:schemeClr val="tx1"/>
                </a:solidFill>
                <a:latin typeface="+mn-lt"/>
                <a:ea typeface="+mn-ea"/>
                <a:cs typeface="+mn-cs"/>
              </a:rPr>
              <a:t>Here are the small group questions: (1) What helped or hindered you escaping the room? (2) What do you need to escape from in life? (3) What will help you escape those things? These verses have some great insights: “Our God is a God who saves; from the Sovereign Lord comes escape from death”. (Psalm 68:60). “Be always on the watch, and pray that you may be able to escape all that is about to happen”. (Luke 21:36). “No temptation has overtaken you that is not common to man. God is faithful, and he will not let you be tempted beyond your ability, but with the temptation he will also provide the way of escape, that you may be able to endure it”. (1 Cor 10:13). (4) Pray for each other to become escape artists.</a:t>
            </a:r>
            <a:endParaRPr lang="en-US" sz="1200" b="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A8F9A47-FA95-6E4D-B4E0-31082CF84FA7}" type="slidenum">
              <a:rPr lang="en-US" smtClean="0"/>
              <a:t>8</a:t>
            </a:fld>
            <a:endParaRPr lang="en-US"/>
          </a:p>
        </p:txBody>
      </p:sp>
    </p:spTree>
    <p:extLst>
      <p:ext uri="{BB962C8B-B14F-4D97-AF65-F5344CB8AC3E}">
        <p14:creationId xmlns:p14="http://schemas.microsoft.com/office/powerpoint/2010/main" val="21431265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Don’t forget that next Friday is Valentines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Night</a:t>
            </a:r>
            <a:r>
              <a:rPr lang="en-US" sz="1200" kern="1200" baseline="0" dirty="0" smtClean="0">
                <a:solidFill>
                  <a:schemeClr val="tx1"/>
                </a:solidFill>
                <a:effectLst/>
                <a:latin typeface="+mn-lt"/>
                <a:ea typeface="+mn-ea"/>
                <a:cs typeface="+mn-cs"/>
              </a:rPr>
              <a:t> - bring a friend.</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9</a:t>
            </a:fld>
            <a:endParaRPr lang="en-US">
              <a:solidFill>
                <a:prstClr val="black"/>
              </a:solidFill>
              <a:latin typeface="Calibri"/>
            </a:endParaRPr>
          </a:p>
        </p:txBody>
      </p:sp>
    </p:spTree>
    <p:extLst>
      <p:ext uri="{BB962C8B-B14F-4D97-AF65-F5344CB8AC3E}">
        <p14:creationId xmlns:p14="http://schemas.microsoft.com/office/powerpoint/2010/main" val="30635184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CC17A63-4EA9-4543-8FBB-65EA968A8C3B}" type="datetimeFigureOut">
              <a:rPr lang="en-US" smtClean="0"/>
              <a:t>16/02/06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B65D68-5C8F-2840-97E5-5B704BB7A85A}" type="slidenum">
              <a:rPr lang="en-US" smtClean="0"/>
              <a:t>‹#›</a:t>
            </a:fld>
            <a:endParaRPr lang="en-US"/>
          </a:p>
        </p:txBody>
      </p:sp>
    </p:spTree>
    <p:extLst>
      <p:ext uri="{BB962C8B-B14F-4D97-AF65-F5344CB8AC3E}">
        <p14:creationId xmlns:p14="http://schemas.microsoft.com/office/powerpoint/2010/main" val="1943780356"/>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C17A63-4EA9-4543-8FBB-65EA968A8C3B}" type="datetimeFigureOut">
              <a:rPr lang="en-US" smtClean="0"/>
              <a:t>16/02/06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B65D68-5C8F-2840-97E5-5B704BB7A85A}" type="slidenum">
              <a:rPr lang="en-US" smtClean="0"/>
              <a:t>‹#›</a:t>
            </a:fld>
            <a:endParaRPr lang="en-US"/>
          </a:p>
        </p:txBody>
      </p:sp>
    </p:spTree>
    <p:extLst>
      <p:ext uri="{BB962C8B-B14F-4D97-AF65-F5344CB8AC3E}">
        <p14:creationId xmlns:p14="http://schemas.microsoft.com/office/powerpoint/2010/main" val="3394743968"/>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C17A63-4EA9-4543-8FBB-65EA968A8C3B}" type="datetimeFigureOut">
              <a:rPr lang="en-US" smtClean="0"/>
              <a:t>16/02/06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B65D68-5C8F-2840-97E5-5B704BB7A85A}" type="slidenum">
              <a:rPr lang="en-US" smtClean="0"/>
              <a:t>‹#›</a:t>
            </a:fld>
            <a:endParaRPr lang="en-US"/>
          </a:p>
        </p:txBody>
      </p:sp>
    </p:spTree>
    <p:extLst>
      <p:ext uri="{BB962C8B-B14F-4D97-AF65-F5344CB8AC3E}">
        <p14:creationId xmlns:p14="http://schemas.microsoft.com/office/powerpoint/2010/main" val="1451060414"/>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C17A63-4EA9-4543-8FBB-65EA968A8C3B}" type="datetimeFigureOut">
              <a:rPr lang="en-US" smtClean="0"/>
              <a:t>16/02/06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B65D68-5C8F-2840-97E5-5B704BB7A85A}" type="slidenum">
              <a:rPr lang="en-US" smtClean="0"/>
              <a:t>‹#›</a:t>
            </a:fld>
            <a:endParaRPr lang="en-US"/>
          </a:p>
        </p:txBody>
      </p:sp>
    </p:spTree>
    <p:extLst>
      <p:ext uri="{BB962C8B-B14F-4D97-AF65-F5344CB8AC3E}">
        <p14:creationId xmlns:p14="http://schemas.microsoft.com/office/powerpoint/2010/main" val="1029181072"/>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C17A63-4EA9-4543-8FBB-65EA968A8C3B}" type="datetimeFigureOut">
              <a:rPr lang="en-US" smtClean="0"/>
              <a:t>16/02/06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B65D68-5C8F-2840-97E5-5B704BB7A85A}" type="slidenum">
              <a:rPr lang="en-US" smtClean="0"/>
              <a:t>‹#›</a:t>
            </a:fld>
            <a:endParaRPr lang="en-US"/>
          </a:p>
        </p:txBody>
      </p:sp>
    </p:spTree>
    <p:extLst>
      <p:ext uri="{BB962C8B-B14F-4D97-AF65-F5344CB8AC3E}">
        <p14:creationId xmlns:p14="http://schemas.microsoft.com/office/powerpoint/2010/main" val="3076367668"/>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CC17A63-4EA9-4543-8FBB-65EA968A8C3B}" type="datetimeFigureOut">
              <a:rPr lang="en-US" smtClean="0"/>
              <a:t>16/02/06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B65D68-5C8F-2840-97E5-5B704BB7A85A}" type="slidenum">
              <a:rPr lang="en-US" smtClean="0"/>
              <a:t>‹#›</a:t>
            </a:fld>
            <a:endParaRPr lang="en-US"/>
          </a:p>
        </p:txBody>
      </p:sp>
    </p:spTree>
    <p:extLst>
      <p:ext uri="{BB962C8B-B14F-4D97-AF65-F5344CB8AC3E}">
        <p14:creationId xmlns:p14="http://schemas.microsoft.com/office/powerpoint/2010/main" val="1074268937"/>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CC17A63-4EA9-4543-8FBB-65EA968A8C3B}" type="datetimeFigureOut">
              <a:rPr lang="en-US" smtClean="0"/>
              <a:t>16/02/06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1B65D68-5C8F-2840-97E5-5B704BB7A85A}" type="slidenum">
              <a:rPr lang="en-US" smtClean="0"/>
              <a:t>‹#›</a:t>
            </a:fld>
            <a:endParaRPr lang="en-US"/>
          </a:p>
        </p:txBody>
      </p:sp>
    </p:spTree>
    <p:extLst>
      <p:ext uri="{BB962C8B-B14F-4D97-AF65-F5344CB8AC3E}">
        <p14:creationId xmlns:p14="http://schemas.microsoft.com/office/powerpoint/2010/main" val="681738739"/>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CC17A63-4EA9-4543-8FBB-65EA968A8C3B}" type="datetimeFigureOut">
              <a:rPr lang="en-US" smtClean="0"/>
              <a:t>16/02/06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1B65D68-5C8F-2840-97E5-5B704BB7A85A}" type="slidenum">
              <a:rPr lang="en-US" smtClean="0"/>
              <a:t>‹#›</a:t>
            </a:fld>
            <a:endParaRPr lang="en-US"/>
          </a:p>
        </p:txBody>
      </p:sp>
    </p:spTree>
    <p:extLst>
      <p:ext uri="{BB962C8B-B14F-4D97-AF65-F5344CB8AC3E}">
        <p14:creationId xmlns:p14="http://schemas.microsoft.com/office/powerpoint/2010/main" val="940674830"/>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C17A63-4EA9-4543-8FBB-65EA968A8C3B}" type="datetimeFigureOut">
              <a:rPr lang="en-US" smtClean="0"/>
              <a:t>16/02/06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1B65D68-5C8F-2840-97E5-5B704BB7A85A}" type="slidenum">
              <a:rPr lang="en-US" smtClean="0"/>
              <a:t>‹#›</a:t>
            </a:fld>
            <a:endParaRPr lang="en-US"/>
          </a:p>
        </p:txBody>
      </p:sp>
    </p:spTree>
    <p:extLst>
      <p:ext uri="{BB962C8B-B14F-4D97-AF65-F5344CB8AC3E}">
        <p14:creationId xmlns:p14="http://schemas.microsoft.com/office/powerpoint/2010/main" val="2593873408"/>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C17A63-4EA9-4543-8FBB-65EA968A8C3B}" type="datetimeFigureOut">
              <a:rPr lang="en-US" smtClean="0"/>
              <a:t>16/02/06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B65D68-5C8F-2840-97E5-5B704BB7A85A}" type="slidenum">
              <a:rPr lang="en-US" smtClean="0"/>
              <a:t>‹#›</a:t>
            </a:fld>
            <a:endParaRPr lang="en-US"/>
          </a:p>
        </p:txBody>
      </p:sp>
    </p:spTree>
    <p:extLst>
      <p:ext uri="{BB962C8B-B14F-4D97-AF65-F5344CB8AC3E}">
        <p14:creationId xmlns:p14="http://schemas.microsoft.com/office/powerpoint/2010/main" val="1916178074"/>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C17A63-4EA9-4543-8FBB-65EA968A8C3B}" type="datetimeFigureOut">
              <a:rPr lang="en-US" smtClean="0"/>
              <a:t>16/02/06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B65D68-5C8F-2840-97E5-5B704BB7A85A}" type="slidenum">
              <a:rPr lang="en-US" smtClean="0"/>
              <a:t>‹#›</a:t>
            </a:fld>
            <a:endParaRPr lang="en-US"/>
          </a:p>
        </p:txBody>
      </p:sp>
    </p:spTree>
    <p:extLst>
      <p:ext uri="{BB962C8B-B14F-4D97-AF65-F5344CB8AC3E}">
        <p14:creationId xmlns:p14="http://schemas.microsoft.com/office/powerpoint/2010/main" val="3902989694"/>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C17A63-4EA9-4543-8FBB-65EA968A8C3B}" type="datetimeFigureOut">
              <a:rPr lang="en-US" smtClean="0"/>
              <a:t>16/02/06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B65D68-5C8F-2840-97E5-5B704BB7A85A}" type="slidenum">
              <a:rPr lang="en-US" smtClean="0"/>
              <a:t>‹#›</a:t>
            </a:fld>
            <a:endParaRPr lang="en-US"/>
          </a:p>
        </p:txBody>
      </p:sp>
    </p:spTree>
    <p:extLst>
      <p:ext uri="{BB962C8B-B14F-4D97-AF65-F5344CB8AC3E}">
        <p14:creationId xmlns:p14="http://schemas.microsoft.com/office/powerpoint/2010/main" val="29705909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0.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0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7621554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6404630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109309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4717491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709827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4009042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87110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4496620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8622500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392060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6230</TotalTime>
  <Words>533</Words>
  <Application>Microsoft Macintosh PowerPoint</Application>
  <PresentationFormat>On-screen Show (4:3)</PresentationFormat>
  <Paragraphs>175</Paragraphs>
  <Slides>10</Slides>
  <Notes>10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mark@hispeoplejoburg.org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Tittley</dc:creator>
  <cp:lastModifiedBy>Mark Tittley</cp:lastModifiedBy>
  <cp:revision>302</cp:revision>
  <dcterms:created xsi:type="dcterms:W3CDTF">2015-09-10T12:52:54Z</dcterms:created>
  <dcterms:modified xsi:type="dcterms:W3CDTF">2016-02-06T09:05:34Z</dcterms:modified>
</cp:coreProperties>
</file>