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348" r:id="rId2"/>
    <p:sldId id="622" r:id="rId3"/>
    <p:sldId id="623" r:id="rId4"/>
    <p:sldId id="505" r:id="rId5"/>
    <p:sldId id="478" r:id="rId6"/>
    <p:sldId id="535" r:id="rId7"/>
    <p:sldId id="629" r:id="rId8"/>
    <p:sldId id="630" r:id="rId9"/>
    <p:sldId id="627" r:id="rId10"/>
    <p:sldId id="628" r:id="rId11"/>
    <p:sldId id="631" r:id="rId12"/>
    <p:sldId id="667" r:id="rId13"/>
    <p:sldId id="668" r:id="rId14"/>
    <p:sldId id="426" r:id="rId15"/>
    <p:sldId id="538" r:id="rId16"/>
    <p:sldId id="624" r:id="rId17"/>
    <p:sldId id="541" r:id="rId18"/>
    <p:sldId id="552" r:id="rId19"/>
    <p:sldId id="553" r:id="rId20"/>
    <p:sldId id="544" r:id="rId21"/>
    <p:sldId id="542" r:id="rId22"/>
    <p:sldId id="543" r:id="rId23"/>
    <p:sldId id="496" r:id="rId24"/>
    <p:sldId id="625" r:id="rId25"/>
    <p:sldId id="559" r:id="rId26"/>
    <p:sldId id="455" r:id="rId27"/>
    <p:sldId id="555" r:id="rId28"/>
    <p:sldId id="600" r:id="rId29"/>
    <p:sldId id="603" r:id="rId30"/>
    <p:sldId id="521" r:id="rId31"/>
    <p:sldId id="609" r:id="rId32"/>
    <p:sldId id="606" r:id="rId33"/>
    <p:sldId id="428" r:id="rId34"/>
    <p:sldId id="561" r:id="rId35"/>
    <p:sldId id="604" r:id="rId36"/>
    <p:sldId id="509" r:id="rId37"/>
    <p:sldId id="616" r:id="rId38"/>
    <p:sldId id="661" r:id="rId39"/>
    <p:sldId id="658" r:id="rId40"/>
    <p:sldId id="413"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3" autoAdjust="0"/>
    <p:restoredTop sz="79961" autoAdjust="0"/>
  </p:normalViewPr>
  <p:slideViewPr>
    <p:cSldViewPr snapToGrid="0" snapToObjects="1">
      <p:cViewPr varScale="1">
        <p:scale>
          <a:sx n="71" d="100"/>
          <a:sy n="71" d="100"/>
        </p:scale>
        <p:origin x="-1568" y="-120"/>
      </p:cViewPr>
      <p:guideLst>
        <p:guide orient="horz" pos="3037"/>
        <p:guide orient="horz" pos="650"/>
        <p:guide pos="1388"/>
        <p:guide pos="433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16/05/27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are going to talk about </a:t>
            </a:r>
            <a:r>
              <a:rPr lang="en-US" baseline="0" dirty="0" smtClean="0"/>
              <a:t>Fighting </a:t>
            </a:r>
            <a:r>
              <a:rPr lang="en-US" baseline="0" dirty="0" smtClean="0"/>
              <a:t>Anger!</a:t>
            </a:r>
            <a:endParaRPr lang="en-US" dirty="0" smtClean="0"/>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a:t>
            </a:fld>
            <a:endParaRPr lang="en-US"/>
          </a:p>
        </p:txBody>
      </p:sp>
    </p:spTree>
    <p:extLst>
      <p:ext uri="{BB962C8B-B14F-4D97-AF65-F5344CB8AC3E}">
        <p14:creationId xmlns:p14="http://schemas.microsoft.com/office/powerpoint/2010/main" val="4064294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Cartoons love to show anger as steam coming out of ears!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10</a:t>
            </a:fld>
            <a:endParaRPr lang="en-US"/>
          </a:p>
        </p:txBody>
      </p:sp>
    </p:spTree>
    <p:extLst>
      <p:ext uri="{BB962C8B-B14F-4D97-AF65-F5344CB8AC3E}">
        <p14:creationId xmlns:p14="http://schemas.microsoft.com/office/powerpoint/2010/main" val="3700746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your don’t drive yet – but</a:t>
            </a:r>
            <a:r>
              <a:rPr lang="en-US" baseline="0" dirty="0" smtClean="0"/>
              <a:t> you </a:t>
            </a:r>
            <a:r>
              <a:rPr lang="en-US" baseline="0" dirty="0" err="1" smtClean="0"/>
              <a:t>ain’t</a:t>
            </a:r>
            <a:r>
              <a:rPr lang="en-US" baseline="0" dirty="0" smtClean="0"/>
              <a:t> seen nothing like anger until you have seen road rage!</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11</a:t>
            </a:fld>
            <a:endParaRPr lang="en-US"/>
          </a:p>
        </p:txBody>
      </p:sp>
    </p:spTree>
    <p:extLst>
      <p:ext uri="{BB962C8B-B14F-4D97-AF65-F5344CB8AC3E}">
        <p14:creationId xmlns:p14="http://schemas.microsoft.com/office/powerpoint/2010/main" val="2348334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you were watching the world cup – you may have seen the incident when Suarez</a:t>
            </a:r>
            <a:r>
              <a:rPr lang="en-US" baseline="0" dirty="0" smtClean="0"/>
              <a:t> bit </a:t>
            </a:r>
            <a:r>
              <a:rPr lang="en-US" baseline="0" dirty="0" err="1" smtClean="0"/>
              <a:t>Chiellini</a:t>
            </a:r>
            <a:r>
              <a:rPr lang="en-US" baseline="0" dirty="0" smtClean="0"/>
              <a:t>. </a:t>
            </a:r>
            <a:r>
              <a:rPr lang="en-US" dirty="0" smtClean="0"/>
              <a:t>Clearly the guy has anger issues!</a:t>
            </a:r>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12</a:t>
            </a:fld>
            <a:endParaRPr lang="en-US"/>
          </a:p>
        </p:txBody>
      </p:sp>
    </p:spTree>
    <p:extLst>
      <p:ext uri="{BB962C8B-B14F-4D97-AF65-F5344CB8AC3E}">
        <p14:creationId xmlns:p14="http://schemas.microsoft.com/office/powerpoint/2010/main" val="3234370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he was banned for four months. </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13</a:t>
            </a:fld>
            <a:endParaRPr lang="en-US"/>
          </a:p>
        </p:txBody>
      </p:sp>
    </p:spTree>
    <p:extLst>
      <p:ext uri="{BB962C8B-B14F-4D97-AF65-F5344CB8AC3E}">
        <p14:creationId xmlns:p14="http://schemas.microsoft.com/office/powerpoint/2010/main" val="4190506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Makes Us Angry?</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14</a:t>
            </a:fld>
            <a:endParaRPr lang="en-US"/>
          </a:p>
        </p:txBody>
      </p:sp>
    </p:spTree>
    <p:extLst>
      <p:ext uri="{BB962C8B-B14F-4D97-AF65-F5344CB8AC3E}">
        <p14:creationId xmlns:p14="http://schemas.microsoft.com/office/powerpoint/2010/main" val="4064294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Sharing: So</a:t>
            </a:r>
            <a:r>
              <a:rPr lang="en-US" baseline="0" dirty="0" smtClean="0"/>
              <a:t> what makes you angry?</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15</a:t>
            </a:fld>
            <a:endParaRPr lang="en-US"/>
          </a:p>
        </p:txBody>
      </p:sp>
    </p:spTree>
    <p:extLst>
      <p:ext uri="{BB962C8B-B14F-4D97-AF65-F5344CB8AC3E}">
        <p14:creationId xmlns:p14="http://schemas.microsoft.com/office/powerpoint/2010/main" val="741524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Approach Anger?</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16</a:t>
            </a:fld>
            <a:endParaRPr lang="en-US"/>
          </a:p>
        </p:txBody>
      </p:sp>
    </p:spTree>
    <p:extLst>
      <p:ext uri="{BB962C8B-B14F-4D97-AF65-F5344CB8AC3E}">
        <p14:creationId xmlns:p14="http://schemas.microsoft.com/office/powerpoint/2010/main" val="3660809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all know about Angry Birds!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17</a:t>
            </a:fld>
            <a:endParaRPr lang="en-US"/>
          </a:p>
        </p:txBody>
      </p:sp>
    </p:spTree>
    <p:extLst>
      <p:ext uri="{BB962C8B-B14F-4D97-AF65-F5344CB8AC3E}">
        <p14:creationId xmlns:p14="http://schemas.microsoft.com/office/powerpoint/2010/main" val="3064732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get</a:t>
            </a:r>
            <a:r>
              <a:rPr lang="en-US" baseline="0" dirty="0" smtClean="0"/>
              <a:t> really angry</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18</a:t>
            </a:fld>
            <a:endParaRPr lang="en-US"/>
          </a:p>
        </p:txBody>
      </p:sp>
    </p:spTree>
    <p:extLst>
      <p:ext uri="{BB962C8B-B14F-4D97-AF65-F5344CB8AC3E}">
        <p14:creationId xmlns:p14="http://schemas.microsoft.com/office/powerpoint/2010/main" val="2033123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really hate the pigs!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19</a:t>
            </a:fld>
            <a:endParaRPr lang="en-US"/>
          </a:p>
        </p:txBody>
      </p:sp>
    </p:spTree>
    <p:extLst>
      <p:ext uri="{BB962C8B-B14F-4D97-AF65-F5344CB8AC3E}">
        <p14:creationId xmlns:p14="http://schemas.microsoft.com/office/powerpoint/2010/main" val="203312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Bruce Banner is a calm and peaceful guy – a doctor, scientist</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a:t>
            </a:fld>
            <a:endParaRPr lang="en-US"/>
          </a:p>
        </p:txBody>
      </p:sp>
    </p:spTree>
    <p:extLst>
      <p:ext uri="{BB962C8B-B14F-4D97-AF65-F5344CB8AC3E}">
        <p14:creationId xmlns:p14="http://schemas.microsoft.com/office/powerpoint/2010/main" val="327184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One</a:t>
            </a:r>
            <a:r>
              <a:rPr lang="en-US" baseline="0" dirty="0" smtClean="0"/>
              <a:t> of the newest Angry Birds is called Short Fuse</a:t>
            </a:r>
            <a:endParaRPr lang="en-US" dirty="0" smtClean="0"/>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20</a:t>
            </a:fld>
            <a:endParaRPr lang="en-US"/>
          </a:p>
        </p:txBody>
      </p:sp>
    </p:spTree>
    <p:extLst>
      <p:ext uri="{BB962C8B-B14F-4D97-AF65-F5344CB8AC3E}">
        <p14:creationId xmlns:p14="http://schemas.microsoft.com/office/powerpoint/2010/main" val="2342047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on the other hand – is the opposite of Short</a:t>
            </a:r>
            <a:r>
              <a:rPr lang="en-US" baseline="0" dirty="0" smtClean="0"/>
              <a:t> Fuse! He is compassionate and gracious, slow to anger and abounding in Love. (Psalm 103:8)</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21</a:t>
            </a:fld>
            <a:endParaRPr lang="en-US"/>
          </a:p>
        </p:txBody>
      </p:sp>
    </p:spTree>
    <p:extLst>
      <p:ext uri="{BB962C8B-B14F-4D97-AF65-F5344CB8AC3E}">
        <p14:creationId xmlns:p14="http://schemas.microsoft.com/office/powerpoint/2010/main" val="3793335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has a long fuse that</a:t>
            </a:r>
            <a:r>
              <a:rPr lang="en-US" baseline="0" dirty="0" smtClean="0"/>
              <a:t> burns really slowly!</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22</a:t>
            </a:fld>
            <a:endParaRPr lang="en-US"/>
          </a:p>
        </p:txBody>
      </p:sp>
    </p:spTree>
    <p:extLst>
      <p:ext uri="{BB962C8B-B14F-4D97-AF65-F5344CB8AC3E}">
        <p14:creationId xmlns:p14="http://schemas.microsoft.com/office/powerpoint/2010/main" val="3524845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challenged to be slow to anger! It does not say never get angry – but be slow to get angry – just</a:t>
            </a:r>
            <a:r>
              <a:rPr lang="en-US" baseline="0" dirty="0" smtClean="0"/>
              <a:t> like God!</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23</a:t>
            </a:fld>
            <a:endParaRPr lang="en-US"/>
          </a:p>
        </p:txBody>
      </p:sp>
    </p:spTree>
    <p:extLst>
      <p:ext uri="{BB962C8B-B14F-4D97-AF65-F5344CB8AC3E}">
        <p14:creationId xmlns:p14="http://schemas.microsoft.com/office/powerpoint/2010/main" val="51280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Should We Avoid</a:t>
            </a:r>
            <a:r>
              <a:rPr lang="en-US" baseline="0" dirty="0" smtClean="0"/>
              <a:t> Anger?</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24</a:t>
            </a:fld>
            <a:endParaRPr lang="en-US"/>
          </a:p>
        </p:txBody>
      </p:sp>
    </p:spTree>
    <p:extLst>
      <p:ext uri="{BB962C8B-B14F-4D97-AF65-F5344CB8AC3E}">
        <p14:creationId xmlns:p14="http://schemas.microsoft.com/office/powerpoint/2010/main" val="2614771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Anger is like taking poison and waiting for the other person</a:t>
            </a:r>
            <a:r>
              <a:rPr lang="en-US" i="0" baseline="0" dirty="0" smtClean="0"/>
              <a:t> to die.</a:t>
            </a:r>
            <a:endParaRPr lang="en-US" i="0" dirty="0"/>
          </a:p>
        </p:txBody>
      </p:sp>
      <p:sp>
        <p:nvSpPr>
          <p:cNvPr id="4" name="Slide Number Placeholder 3"/>
          <p:cNvSpPr>
            <a:spLocks noGrp="1"/>
          </p:cNvSpPr>
          <p:nvPr>
            <p:ph type="sldNum" sz="quarter" idx="10"/>
          </p:nvPr>
        </p:nvSpPr>
        <p:spPr/>
        <p:txBody>
          <a:bodyPr/>
          <a:lstStyle/>
          <a:p>
            <a:fld id="{1B76B6BF-B88A-A84A-B4EA-7A1DC6EF6D27}" type="slidenum">
              <a:rPr lang="en-US" smtClean="0"/>
              <a:t>25</a:t>
            </a:fld>
            <a:endParaRPr lang="en-US"/>
          </a:p>
        </p:txBody>
      </p:sp>
    </p:spTree>
    <p:extLst>
      <p:ext uri="{BB962C8B-B14F-4D97-AF65-F5344CB8AC3E}">
        <p14:creationId xmlns:p14="http://schemas.microsoft.com/office/powerpoint/2010/main" val="2361507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80000"/>
              </a:lnSpc>
            </a:pPr>
            <a:r>
              <a:rPr lang="en-US" sz="1200" dirty="0" smtClean="0">
                <a:solidFill>
                  <a:schemeClr val="bg1"/>
                </a:solidFill>
                <a:effectLst>
                  <a:glow rad="38100">
                    <a:schemeClr val="tx1"/>
                  </a:glow>
                </a:effectLst>
                <a:latin typeface="Abadi MT Condensed Extra Bold"/>
                <a:cs typeface="Abadi MT Condensed Extra Bold"/>
              </a:rPr>
              <a:t>Holding on to anger is like grasping a hot coal with the intent of throwing it at someone else;</a:t>
            </a:r>
            <a:r>
              <a:rPr lang="en-US" sz="1200" baseline="0" dirty="0" smtClean="0">
                <a:solidFill>
                  <a:schemeClr val="bg1"/>
                </a:solidFill>
                <a:effectLst>
                  <a:glow rad="38100">
                    <a:schemeClr val="tx1"/>
                  </a:glow>
                </a:effectLst>
                <a:latin typeface="Abadi MT Condensed Extra Bold"/>
                <a:cs typeface="Abadi MT Condensed Extra Bold"/>
              </a:rPr>
              <a:t> </a:t>
            </a:r>
            <a:r>
              <a:rPr lang="en-US" sz="1200" dirty="0" smtClean="0">
                <a:solidFill>
                  <a:schemeClr val="bg1"/>
                </a:solidFill>
                <a:effectLst>
                  <a:glow rad="38100">
                    <a:schemeClr val="tx1"/>
                  </a:glow>
                </a:effectLst>
                <a:latin typeface="Abadi MT Condensed Extra Bold"/>
                <a:cs typeface="Abadi MT Condensed Extra Bold"/>
              </a:rPr>
              <a:t>you are the one who gets burned! (Buddha)</a:t>
            </a:r>
          </a:p>
          <a:p>
            <a:pPr algn="l"/>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26</a:t>
            </a:fld>
            <a:endParaRPr lang="en-US"/>
          </a:p>
        </p:txBody>
      </p:sp>
    </p:spTree>
    <p:extLst>
      <p:ext uri="{BB962C8B-B14F-4D97-AF65-F5344CB8AC3E}">
        <p14:creationId xmlns:p14="http://schemas.microsoft.com/office/powerpoint/2010/main" val="2583802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80000"/>
              </a:lnSpc>
            </a:pPr>
            <a:r>
              <a:rPr lang="en-US" sz="1200" dirty="0" smtClean="0">
                <a:solidFill>
                  <a:schemeClr val="bg1"/>
                </a:solidFill>
                <a:effectLst>
                  <a:glow rad="38100">
                    <a:schemeClr val="tx1"/>
                  </a:glow>
                </a:effectLst>
                <a:latin typeface="Abadi MT Condensed Extra Bold"/>
                <a:cs typeface="Abadi MT Condensed Extra Bold"/>
              </a:rPr>
              <a:t>We think that hating is a weapon that attacks the person who harmed us. But hatred is a curved blade. And the harm we do, we do to ourselves. (Mitch </a:t>
            </a:r>
            <a:r>
              <a:rPr lang="en-US" sz="1200" dirty="0" err="1" smtClean="0">
                <a:solidFill>
                  <a:schemeClr val="bg1"/>
                </a:solidFill>
                <a:effectLst>
                  <a:glow rad="38100">
                    <a:schemeClr val="tx1"/>
                  </a:glow>
                </a:effectLst>
                <a:latin typeface="Abadi MT Condensed Extra Bold"/>
                <a:cs typeface="Abadi MT Condensed Extra Bold"/>
              </a:rPr>
              <a:t>Albom</a:t>
            </a:r>
            <a:r>
              <a:rPr lang="en-US" sz="1200" dirty="0" smtClean="0">
                <a:solidFill>
                  <a:schemeClr val="bg1"/>
                </a:solidFill>
                <a:effectLst>
                  <a:glow rad="38100">
                    <a:schemeClr val="tx1"/>
                  </a:glow>
                </a:effectLst>
                <a:latin typeface="Abadi MT Condensed Extra Bold"/>
                <a:cs typeface="Abadi MT Condensed Extra Bold"/>
              </a:rPr>
              <a:t>)</a:t>
            </a:r>
            <a:endParaRPr lang="en-US" sz="1200" dirty="0">
              <a:solidFill>
                <a:schemeClr val="bg1"/>
              </a:solidFill>
              <a:effectLst>
                <a:glow rad="38100">
                  <a:schemeClr val="tx1"/>
                </a:glow>
              </a:effectLst>
              <a:latin typeface="Abadi MT Condensed Extra Bold"/>
              <a:cs typeface="Abadi MT Condensed Extra Bold"/>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27</a:t>
            </a:fld>
            <a:endParaRPr lang="en-US"/>
          </a:p>
        </p:txBody>
      </p:sp>
    </p:spTree>
    <p:extLst>
      <p:ext uri="{BB962C8B-B14F-4D97-AF65-F5344CB8AC3E}">
        <p14:creationId xmlns:p14="http://schemas.microsoft.com/office/powerpoint/2010/main" val="2583802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Fight Anger?</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28</a:t>
            </a:fld>
            <a:endParaRPr lang="en-US"/>
          </a:p>
        </p:txBody>
      </p:sp>
    </p:spTree>
    <p:extLst>
      <p:ext uri="{BB962C8B-B14F-4D97-AF65-F5344CB8AC3E}">
        <p14:creationId xmlns:p14="http://schemas.microsoft.com/office/powerpoint/2010/main" val="3849737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Call a Timeout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29</a:t>
            </a:fld>
            <a:endParaRPr lang="en-US"/>
          </a:p>
        </p:txBody>
      </p:sp>
    </p:spTree>
    <p:extLst>
      <p:ext uri="{BB962C8B-B14F-4D97-AF65-F5344CB8AC3E}">
        <p14:creationId xmlns:p14="http://schemas.microsoft.com/office/powerpoint/2010/main" val="183642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And he becomes the Hulk – smashing and destroying things.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a:t>
            </a:fld>
            <a:endParaRPr lang="en-US"/>
          </a:p>
        </p:txBody>
      </p:sp>
    </p:spTree>
    <p:extLst>
      <p:ext uri="{BB962C8B-B14F-4D97-AF65-F5344CB8AC3E}">
        <p14:creationId xmlns:p14="http://schemas.microsoft.com/office/powerpoint/2010/main" val="728430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tried and true method of taking a step back works best when someone else is not attempting to escalate the argument. If possible, say, “I need a minute,” and step from the room. Count slowly to ten, or thirty, until you are able to control your breathing and regain logical thought.</a:t>
            </a:r>
            <a:r>
              <a:rPr lang="en-ZA" dirty="0" smtClean="0">
                <a:effectLst/>
              </a:rPr>
              <a:t> </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30</a:t>
            </a:fld>
            <a:endParaRPr lang="en-US"/>
          </a:p>
        </p:txBody>
      </p:sp>
    </p:spTree>
    <p:extLst>
      <p:ext uri="{BB962C8B-B14F-4D97-AF65-F5344CB8AC3E}">
        <p14:creationId xmlns:p14="http://schemas.microsoft.com/office/powerpoint/2010/main" val="1137510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effectLst>
                  <a:glow rad="139700">
                    <a:schemeClr val="tx1"/>
                  </a:glow>
                </a:effectLst>
                <a:latin typeface="Abadi MT Condensed Extra Bold"/>
                <a:cs typeface="Abadi MT Condensed Extra Bold"/>
              </a:rPr>
              <a:t>Freeze your words and actions, divert your mind and laugh for a little while! That</a:t>
            </a:r>
            <a:r>
              <a:rPr lang="en-US" sz="1200" baseline="0" dirty="0" smtClean="0">
                <a:solidFill>
                  <a:schemeClr val="bg1"/>
                </a:solidFill>
                <a:effectLst>
                  <a:glow rad="139700">
                    <a:schemeClr val="tx1"/>
                  </a:glow>
                </a:effectLst>
                <a:latin typeface="Abadi MT Condensed Extra Bold"/>
                <a:cs typeface="Abadi MT Condensed Extra Bold"/>
              </a:rPr>
              <a:t> will help </a:t>
            </a:r>
            <a:r>
              <a:rPr lang="en-US" sz="1200" dirty="0" smtClean="0">
                <a:solidFill>
                  <a:schemeClr val="bg1"/>
                </a:solidFill>
                <a:effectLst>
                  <a:glow rad="139700">
                    <a:schemeClr val="tx1"/>
                  </a:glow>
                </a:effectLst>
                <a:latin typeface="Abadi MT Condensed Extra Bold"/>
                <a:cs typeface="Abadi MT Condensed Extra Bold"/>
              </a:rPr>
              <a:t>tame the demon called anger!</a:t>
            </a:r>
            <a:endParaRPr lang="en-ZA" sz="1200" dirty="0" smtClean="0">
              <a:solidFill>
                <a:schemeClr val="bg1"/>
              </a:solidFill>
              <a:effectLst>
                <a:glow rad="139700">
                  <a:schemeClr val="tx1"/>
                </a:glow>
              </a:effectLst>
              <a:latin typeface="Abadi MT Condensed Extra Bold"/>
              <a:cs typeface="Abadi MT Condensed Extra Bold"/>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31</a:t>
            </a:fld>
            <a:endParaRPr lang="en-US"/>
          </a:p>
        </p:txBody>
      </p:sp>
    </p:spTree>
    <p:extLst>
      <p:ext uri="{BB962C8B-B14F-4D97-AF65-F5344CB8AC3E}">
        <p14:creationId xmlns:p14="http://schemas.microsoft.com/office/powerpoint/2010/main" val="2265073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Check the Triggers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32</a:t>
            </a:fld>
            <a:endParaRPr lang="en-US"/>
          </a:p>
        </p:txBody>
      </p:sp>
    </p:spTree>
    <p:extLst>
      <p:ext uri="{BB962C8B-B14F-4D97-AF65-F5344CB8AC3E}">
        <p14:creationId xmlns:p14="http://schemas.microsoft.com/office/powerpoint/2010/main" val="1746610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we are going to deal with anger we must </a:t>
            </a:r>
            <a:r>
              <a:rPr lang="en-US" baseline="0" dirty="0" smtClean="0"/>
              <a:t>find out what </a:t>
            </a:r>
            <a:r>
              <a:rPr lang="en-US" dirty="0" smtClean="0"/>
              <a:t>cause anger (the bomb)– what do you feel when you start to get angry (the match) and what can you do to </a:t>
            </a:r>
            <a:r>
              <a:rPr lang="en-US" dirty="0" err="1" smtClean="0"/>
              <a:t>minimise</a:t>
            </a:r>
            <a:r>
              <a:rPr lang="en-US" baseline="0" dirty="0" smtClean="0"/>
              <a:t> the anger (the bucket of water)?</a:t>
            </a:r>
            <a:endParaRPr lang="en-US" dirty="0" smtClean="0"/>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33</a:t>
            </a:fld>
            <a:endParaRPr lang="en-US"/>
          </a:p>
        </p:txBody>
      </p:sp>
    </p:spTree>
    <p:extLst>
      <p:ext uri="{BB962C8B-B14F-4D97-AF65-F5344CB8AC3E}">
        <p14:creationId xmlns:p14="http://schemas.microsoft.com/office/powerpoint/2010/main" val="718493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Anger management experts have devised a simple but effective method of addressing anger</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The Anger Management Sheet: (1) The Firework represents anger. (2) The Match is something that makes you angry. (3) The Fuse represents the sensations you feel that warn you that you are getting angry. (4) The Firework exploding would be you losing your temper.</a:t>
            </a:r>
            <a:r>
              <a:rPr lang="en-US" sz="1200" kern="1200" baseline="0" dirty="0" smtClean="0">
                <a:solidFill>
                  <a:schemeClr val="tx1"/>
                </a:solidFill>
                <a:effectLst/>
                <a:latin typeface="+mn-lt"/>
                <a:ea typeface="+mn-ea"/>
                <a:cs typeface="+mn-cs"/>
              </a:rPr>
              <a:t> (5) </a:t>
            </a:r>
            <a:r>
              <a:rPr lang="en-US" sz="1200" kern="1200" dirty="0" smtClean="0">
                <a:solidFill>
                  <a:schemeClr val="tx1"/>
                </a:solidFill>
                <a:effectLst/>
                <a:latin typeface="+mn-lt"/>
                <a:ea typeface="+mn-ea"/>
                <a:cs typeface="+mn-cs"/>
              </a:rPr>
              <a:t>The Bucket of water represents things you can do to stop you control your anger.</a:t>
            </a:r>
            <a:r>
              <a:rPr lang="en-ZA" sz="1200" kern="1200" baseline="0" dirty="0" smtClean="0">
                <a:solidFill>
                  <a:schemeClr val="tx1"/>
                </a:solidFill>
                <a:effectLst/>
                <a:latin typeface="+mn-lt"/>
                <a:ea typeface="+mn-ea"/>
                <a:cs typeface="+mn-cs"/>
              </a:rPr>
              <a:t> </a:t>
            </a:r>
            <a:r>
              <a:rPr lang="en-US" dirty="0" smtClean="0"/>
              <a:t>This exercise will help us </a:t>
            </a:r>
            <a:r>
              <a:rPr lang="en-US" sz="1200" kern="1200" dirty="0" smtClean="0">
                <a:solidFill>
                  <a:schemeClr val="tx1"/>
                </a:solidFill>
                <a:effectLst/>
                <a:latin typeface="+mn-lt"/>
                <a:ea typeface="+mn-ea"/>
                <a:cs typeface="+mn-cs"/>
              </a:rPr>
              <a:t>define anger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then deliver it to God. Like pulling back the covers on a lumpy bed to see what’s hiding underneath, ask yourself the simple question: “Why am I really angry?” Most people never ask this question, they just immediately react to the trigger of their anger. Take the time to reflect and define. Having identified your anger, talk to God about your hurt. The real reason for your anger is where God wants to meet you. Tell Him all about it, and ask Him for help.</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34</a:t>
            </a:fld>
            <a:endParaRPr lang="en-US"/>
          </a:p>
        </p:txBody>
      </p:sp>
    </p:spTree>
    <p:extLst>
      <p:ext uri="{BB962C8B-B14F-4D97-AF65-F5344CB8AC3E}">
        <p14:creationId xmlns:p14="http://schemas.microsoft.com/office/powerpoint/2010/main" val="946549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Correct Your Thinking</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35</a:t>
            </a:fld>
            <a:endParaRPr lang="en-US"/>
          </a:p>
        </p:txBody>
      </p:sp>
    </p:spTree>
    <p:extLst>
      <p:ext uri="{BB962C8B-B14F-4D97-AF65-F5344CB8AC3E}">
        <p14:creationId xmlns:p14="http://schemas.microsoft.com/office/powerpoint/2010/main" val="1938109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could </a:t>
            </a:r>
            <a:r>
              <a:rPr lang="en-US" sz="1200" kern="1200" baseline="0" dirty="0" err="1" smtClean="0">
                <a:solidFill>
                  <a:schemeClr val="tx1"/>
                </a:solidFill>
                <a:effectLst/>
                <a:latin typeface="+mn-lt"/>
                <a:ea typeface="+mn-ea"/>
                <a:cs typeface="+mn-cs"/>
              </a:rPr>
              <a:t>p</a:t>
            </a:r>
            <a:r>
              <a:rPr lang="en-US" sz="1200" kern="1200" dirty="0" err="1" smtClean="0">
                <a:solidFill>
                  <a:schemeClr val="tx1"/>
                </a:solidFill>
                <a:effectLst/>
                <a:latin typeface="+mn-lt"/>
                <a:ea typeface="+mn-ea"/>
                <a:cs typeface="+mn-cs"/>
              </a:rPr>
              <a:t>ractise</a:t>
            </a:r>
            <a:r>
              <a:rPr lang="en-US" sz="1200" kern="1200" dirty="0" smtClean="0">
                <a:solidFill>
                  <a:schemeClr val="tx1"/>
                </a:solidFill>
                <a:effectLst/>
                <a:latin typeface="+mn-lt"/>
                <a:ea typeface="+mn-ea"/>
                <a:cs typeface="+mn-cs"/>
              </a:rPr>
              <a:t> Steam Journaling – it is about venting and letting off steam by writing down the angry thoughts that you are experiencing. Then you look back at your thoughts and ask yourself two questions in order to start seeing things from a different perspective: (1) What actions are in my power to reduce the tension of this situation in a positive way? (2) What are my fears about taking one or more positive steps to improve the situation?</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36</a:t>
            </a:fld>
            <a:endParaRPr lang="en-US"/>
          </a:p>
        </p:txBody>
      </p:sp>
    </p:spTree>
    <p:extLst>
      <p:ext uri="{BB962C8B-B14F-4D97-AF65-F5344CB8AC3E}">
        <p14:creationId xmlns:p14="http://schemas.microsoft.com/office/powerpoint/2010/main" val="3199518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Choose Your Response</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37</a:t>
            </a:fld>
            <a:endParaRPr lang="en-US"/>
          </a:p>
        </p:txBody>
      </p:sp>
    </p:spTree>
    <p:extLst>
      <p:ext uri="{BB962C8B-B14F-4D97-AF65-F5344CB8AC3E}">
        <p14:creationId xmlns:p14="http://schemas.microsoft.com/office/powerpoint/2010/main" val="3592077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a:t>
            </a:r>
            <a:r>
              <a:rPr lang="en-US" baseline="0" dirty="0" smtClean="0"/>
              <a:t> key to dealing with anger is to be able to press pause when your emotions rise and choose the most appropriate response for the situation - one that will not harm yourself or other.</a:t>
            </a:r>
            <a:endParaRPr lang="en-US" b="1" dirty="0"/>
          </a:p>
        </p:txBody>
      </p:sp>
      <p:sp>
        <p:nvSpPr>
          <p:cNvPr id="4" name="Slide Number Placeholder 3"/>
          <p:cNvSpPr>
            <a:spLocks noGrp="1"/>
          </p:cNvSpPr>
          <p:nvPr>
            <p:ph type="sldNum" sz="quarter" idx="10"/>
          </p:nvPr>
        </p:nvSpPr>
        <p:spPr/>
        <p:txBody>
          <a:bodyPr/>
          <a:lstStyle/>
          <a:p>
            <a:fld id="{1B76B6BF-B88A-A84A-B4EA-7A1DC6EF6D27}" type="slidenum">
              <a:rPr lang="en-US" smtClean="0"/>
              <a:t>38</a:t>
            </a:fld>
            <a:endParaRPr lang="en-US"/>
          </a:p>
        </p:txBody>
      </p:sp>
    </p:spTree>
    <p:extLst>
      <p:ext uri="{BB962C8B-B14F-4D97-AF65-F5344CB8AC3E}">
        <p14:creationId xmlns:p14="http://schemas.microsoft.com/office/powerpoint/2010/main" val="3592077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To Fight Anger: (1) Call a Timeout. (2) Check the Triggers. (3) Correct your Thinking. (4)</a:t>
            </a:r>
            <a:r>
              <a:rPr lang="en-US" baseline="0" dirty="0" smtClean="0"/>
              <a:t> </a:t>
            </a:r>
            <a:r>
              <a:rPr lang="en-US" dirty="0" smtClean="0"/>
              <a:t>Choose Your Response.</a:t>
            </a:r>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39</a:t>
            </a:fld>
            <a:endParaRPr lang="en-US"/>
          </a:p>
        </p:txBody>
      </p:sp>
    </p:spTree>
    <p:extLst>
      <p:ext uri="{BB962C8B-B14F-4D97-AF65-F5344CB8AC3E}">
        <p14:creationId xmlns:p14="http://schemas.microsoft.com/office/powerpoint/2010/main" val="406429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incredible hulk!</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4</a:t>
            </a:fld>
            <a:endParaRPr lang="en-US"/>
          </a:p>
        </p:txBody>
      </p:sp>
    </p:spTree>
    <p:extLst>
      <p:ext uri="{BB962C8B-B14F-4D97-AF65-F5344CB8AC3E}">
        <p14:creationId xmlns:p14="http://schemas.microsoft.com/office/powerpoint/2010/main" val="3176796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Let’s pray</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A950F7-F288-7C40-AF69-9822114C34B0}" type="slidenum">
              <a:rPr lang="en-US" smtClean="0"/>
              <a:t>40</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a:t>
            </a:r>
            <a:r>
              <a:rPr lang="en-US" baseline="0" dirty="0" smtClean="0"/>
              <a:t> such a nice guy become such a beast?</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5</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met anger?</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6</a:t>
            </a:fld>
            <a:endParaRPr lang="en-US"/>
          </a:p>
        </p:txBody>
      </p:sp>
    </p:spTree>
    <p:extLst>
      <p:ext uri="{BB962C8B-B14F-4D97-AF65-F5344CB8AC3E}">
        <p14:creationId xmlns:p14="http://schemas.microsoft.com/office/powerpoint/2010/main" val="3513756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in the school yard</a:t>
            </a:r>
            <a:r>
              <a:rPr lang="en-US" baseline="0" dirty="0" smtClean="0"/>
              <a:t> bully!</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7</a:t>
            </a:fld>
            <a:endParaRPr lang="en-US"/>
          </a:p>
        </p:txBody>
      </p:sp>
    </p:spTree>
    <p:extLst>
      <p:ext uri="{BB962C8B-B14F-4D97-AF65-F5344CB8AC3E}">
        <p14:creationId xmlns:p14="http://schemas.microsoft.com/office/powerpoint/2010/main" val="1338230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that the kid that just loses it!</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8</a:t>
            </a:fld>
            <a:endParaRPr lang="en-US"/>
          </a:p>
        </p:txBody>
      </p:sp>
    </p:spTree>
    <p:extLst>
      <p:ext uri="{BB962C8B-B14F-4D97-AF65-F5344CB8AC3E}">
        <p14:creationId xmlns:p14="http://schemas.microsoft.com/office/powerpoint/2010/main" val="1596917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not just a guy thing!!!</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9</a:t>
            </a:fld>
            <a:endParaRPr lang="en-US"/>
          </a:p>
        </p:txBody>
      </p:sp>
    </p:spTree>
    <p:extLst>
      <p:ext uri="{BB962C8B-B14F-4D97-AF65-F5344CB8AC3E}">
        <p14:creationId xmlns:p14="http://schemas.microsoft.com/office/powerpoint/2010/main" val="1278098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16/05/27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16/05/27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16/05/27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16/05/27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0752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5480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77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096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7351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622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207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316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7671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1683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934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2339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3947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59011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0520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55097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5882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9655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1033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8663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42811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56260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1069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71425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197998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418333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92128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975895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077907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916958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114113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654367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72381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669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97512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4796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873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4165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8252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8700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3751</TotalTime>
  <Words>915</Words>
  <Application>Microsoft Macintosh PowerPoint</Application>
  <PresentationFormat>On-screen Show (4:3)</PresentationFormat>
  <Paragraphs>81</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246</cp:revision>
  <dcterms:created xsi:type="dcterms:W3CDTF">2014-06-20T13:14:19Z</dcterms:created>
  <dcterms:modified xsi:type="dcterms:W3CDTF">2016-05-27T13:38:34Z</dcterms:modified>
</cp:coreProperties>
</file>