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914" r:id="rId2"/>
    <p:sldId id="915" r:id="rId3"/>
    <p:sldId id="916" r:id="rId4"/>
    <p:sldId id="965" r:id="rId5"/>
    <p:sldId id="800" r:id="rId6"/>
    <p:sldId id="1090" r:id="rId7"/>
    <p:sldId id="958" r:id="rId8"/>
    <p:sldId id="969" r:id="rId9"/>
    <p:sldId id="970" r:id="rId10"/>
    <p:sldId id="1089" r:id="rId11"/>
    <p:sldId id="917" r:id="rId12"/>
    <p:sldId id="1099" r:id="rId13"/>
    <p:sldId id="1029" r:id="rId14"/>
    <p:sldId id="983" r:id="rId15"/>
    <p:sldId id="1003" r:id="rId16"/>
    <p:sldId id="977" r:id="rId17"/>
    <p:sldId id="1061" r:id="rId18"/>
    <p:sldId id="1060" r:id="rId19"/>
    <p:sldId id="1094" r:id="rId20"/>
    <p:sldId id="1062" r:id="rId21"/>
    <p:sldId id="1095" r:id="rId22"/>
    <p:sldId id="1102" r:id="rId23"/>
    <p:sldId id="988" r:id="rId24"/>
    <p:sldId id="1096" r:id="rId25"/>
    <p:sldId id="992" r:id="rId26"/>
    <p:sldId id="1103" r:id="rId27"/>
    <p:sldId id="1076" r:id="rId28"/>
    <p:sldId id="1065" r:id="rId29"/>
    <p:sldId id="603" r:id="rId30"/>
    <p:sldId id="925" r:id="rId31"/>
    <p:sldId id="926" r:id="rId32"/>
    <p:sldId id="953" r:id="rId33"/>
    <p:sldId id="1028" r:id="rId34"/>
    <p:sldId id="1104" r:id="rId35"/>
    <p:sldId id="1077" r:id="rId36"/>
    <p:sldId id="956"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7D81"/>
    <a:srgbClr val="0E3162"/>
    <a:srgbClr val="14468A"/>
    <a:srgbClr val="FF950E"/>
    <a:srgbClr val="FFC01D"/>
    <a:srgbClr val="FFC61D"/>
    <a:srgbClr val="FF6D13"/>
    <a:srgbClr val="4A73AD"/>
    <a:srgbClr val="496FA6"/>
    <a:srgbClr val="39D3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55" autoAdjust="0"/>
    <p:restoredTop sz="85950" autoAdjust="0"/>
  </p:normalViewPr>
  <p:slideViewPr>
    <p:cSldViewPr snapToGrid="0" snapToObjects="1">
      <p:cViewPr varScale="1">
        <p:scale>
          <a:sx n="81" d="100"/>
          <a:sy n="81" d="100"/>
        </p:scale>
        <p:origin x="-1584" y="-104"/>
      </p:cViewPr>
      <p:guideLst>
        <p:guide orient="horz" pos="4134"/>
        <p:guide orient="horz" pos="118"/>
        <p:guide pos="525"/>
        <p:guide pos="5702"/>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0D0A0-EEF8-054E-9AF0-04177F688829}" type="datetimeFigureOut">
              <a:rPr lang="en-US" smtClean="0"/>
              <a:t>16/05/27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6B6BF-B88A-A84A-B4EA-7A1DC6EF6D27}" type="slidenum">
              <a:rPr lang="en-US" smtClean="0"/>
              <a:t>‹#›</a:t>
            </a:fld>
            <a:endParaRPr lang="en-US"/>
          </a:p>
        </p:txBody>
      </p:sp>
    </p:spTree>
    <p:extLst>
      <p:ext uri="{BB962C8B-B14F-4D97-AF65-F5344CB8AC3E}">
        <p14:creationId xmlns:p14="http://schemas.microsoft.com/office/powerpoint/2010/main" val="3255126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week we are going</a:t>
            </a:r>
            <a:r>
              <a:rPr lang="en-US" baseline="0" dirty="0" smtClean="0"/>
              <a:t> to </a:t>
            </a:r>
            <a:r>
              <a:rPr lang="en-US" dirty="0" smtClean="0"/>
              <a:t>learn</a:t>
            </a:r>
            <a:r>
              <a:rPr lang="en-US" baseline="0" dirty="0" smtClean="0"/>
              <a:t> </a:t>
            </a:r>
            <a:r>
              <a:rPr lang="en-US" dirty="0" smtClean="0"/>
              <a:t>how</a:t>
            </a:r>
            <a:r>
              <a:rPr lang="en-US" baseline="0" dirty="0" smtClean="0"/>
              <a:t> to fight anxiety.</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1</a:t>
            </a:fld>
            <a:endParaRPr lang="en-US"/>
          </a:p>
        </p:txBody>
      </p:sp>
    </p:spTree>
    <p:extLst>
      <p:ext uri="{BB962C8B-B14F-4D97-AF65-F5344CB8AC3E}">
        <p14:creationId xmlns:p14="http://schemas.microsoft.com/office/powerpoint/2010/main" val="3181147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baseline="0" dirty="0" smtClean="0">
                <a:solidFill>
                  <a:schemeClr val="tx1"/>
                </a:solidFill>
                <a:effectLst/>
                <a:latin typeface="+mn-lt"/>
                <a:ea typeface="+mn-ea"/>
                <a:cs typeface="+mn-cs"/>
              </a:rPr>
              <a:t>And of course there is Bucky who is The Winter Soldier!</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10</a:t>
            </a:fld>
            <a:endParaRPr lang="en-US"/>
          </a:p>
        </p:txBody>
      </p:sp>
    </p:spTree>
    <p:extLst>
      <p:ext uri="{BB962C8B-B14F-4D97-AF65-F5344CB8AC3E}">
        <p14:creationId xmlns:p14="http://schemas.microsoft.com/office/powerpoint/2010/main" val="3488037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Let’s begin by understanding</a:t>
            </a:r>
            <a:r>
              <a:rPr lang="en-US" baseline="0" dirty="0" smtClean="0"/>
              <a:t> anxiety.</a:t>
            </a:r>
            <a:endParaRPr lang="en-US" dirty="0" smtClean="0"/>
          </a:p>
          <a:p>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11</a:t>
            </a:fld>
            <a:endParaRPr lang="en-US"/>
          </a:p>
        </p:txBody>
      </p:sp>
    </p:spTree>
    <p:extLst>
      <p:ext uri="{BB962C8B-B14F-4D97-AF65-F5344CB8AC3E}">
        <p14:creationId xmlns:p14="http://schemas.microsoft.com/office/powerpoint/2010/main" val="3488037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Anxiety Defined: </a:t>
            </a:r>
            <a:r>
              <a:rPr lang="en-US" sz="1200" b="0" i="0" u="none" strike="noStrike" kern="1200" baseline="0" dirty="0" smtClean="0">
                <a:solidFill>
                  <a:schemeClr val="tx1"/>
                </a:solidFill>
                <a:latin typeface="+mn-lt"/>
                <a:ea typeface="+mn-ea"/>
                <a:cs typeface="+mn-cs"/>
              </a:rPr>
              <a:t>Anxiety is excessive fear about real or imagined circumstances. </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12</a:t>
            </a:fld>
            <a:endParaRPr lang="en-US"/>
          </a:p>
        </p:txBody>
      </p:sp>
    </p:spTree>
    <p:extLst>
      <p:ext uri="{BB962C8B-B14F-4D97-AF65-F5344CB8AC3E}">
        <p14:creationId xmlns:p14="http://schemas.microsoft.com/office/powerpoint/2010/main" val="3488037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We are anxious when we worry about situations with uncertain outcomes and can’t act to solve the problem. </a:t>
            </a:r>
          </a:p>
        </p:txBody>
      </p:sp>
      <p:sp>
        <p:nvSpPr>
          <p:cNvPr id="4" name="Slide Number Placeholder 3"/>
          <p:cNvSpPr>
            <a:spLocks noGrp="1"/>
          </p:cNvSpPr>
          <p:nvPr>
            <p:ph type="sldNum" sz="quarter" idx="10"/>
          </p:nvPr>
        </p:nvSpPr>
        <p:spPr/>
        <p:txBody>
          <a:bodyPr/>
          <a:lstStyle/>
          <a:p>
            <a:fld id="{1B76B6BF-B88A-A84A-B4EA-7A1DC6EF6D27}" type="slidenum">
              <a:rPr lang="en-US" smtClean="0"/>
              <a:t>13</a:t>
            </a:fld>
            <a:endParaRPr lang="en-US"/>
          </a:p>
        </p:txBody>
      </p:sp>
    </p:spTree>
    <p:extLst>
      <p:ext uri="{BB962C8B-B14F-4D97-AF65-F5344CB8AC3E}">
        <p14:creationId xmlns:p14="http://schemas.microsoft.com/office/powerpoint/2010/main" val="3488037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How Does Anxiety</a:t>
            </a:r>
            <a:r>
              <a:rPr lang="en-US" sz="1200" kern="1200" baseline="0" dirty="0" smtClean="0">
                <a:solidFill>
                  <a:schemeClr val="tx1"/>
                </a:solidFill>
                <a:effectLst/>
                <a:latin typeface="+mn-lt"/>
                <a:ea typeface="+mn-ea"/>
                <a:cs typeface="+mn-cs"/>
              </a:rPr>
              <a:t> Work</a:t>
            </a:r>
            <a:r>
              <a:rPr lang="en-US" sz="1200" kern="1200" dirty="0" smtClean="0">
                <a:solidFill>
                  <a:schemeClr val="tx1"/>
                </a:solidFill>
                <a:effectLst/>
                <a:latin typeface="+mn-lt"/>
                <a:ea typeface="+mn-ea"/>
                <a:cs typeface="+mn-cs"/>
              </a:rPr>
              <a:t>? People worry because they think something bad might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happen, so they activate a hyper-vigilant strategy of worry and think that “if I worry I can prevent this bad thing from happening or catch it early,” Put another way: “If you didn't worry, things might get out of hand.” The worrier's credo is that if you can simply imagine something bad happening, it's your responsibility to worry about it.</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14</a:t>
            </a:fld>
            <a:endParaRPr lang="en-US"/>
          </a:p>
        </p:txBody>
      </p:sp>
    </p:spTree>
    <p:extLst>
      <p:ext uri="{BB962C8B-B14F-4D97-AF65-F5344CB8AC3E}">
        <p14:creationId xmlns:p14="http://schemas.microsoft.com/office/powerpoint/2010/main" val="3488037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You Struggle with Anxiety If You:</a:t>
            </a:r>
            <a:r>
              <a:rPr lang="en-ZA" sz="1200" kern="1200" baseline="0" dirty="0" smtClean="0">
                <a:solidFill>
                  <a:schemeClr val="tx1"/>
                </a:solidFill>
                <a:effectLst/>
                <a:latin typeface="+mn-lt"/>
                <a:ea typeface="+mn-ea"/>
                <a:cs typeface="+mn-cs"/>
              </a:rPr>
              <a:t> Worry quickly and often; Feel overwhelmed and can’t cope; Panic about stuff around you; Think worst-case scenario and Isolate yourself.</a:t>
            </a:r>
          </a:p>
          <a:p>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15</a:t>
            </a:fld>
            <a:endParaRPr lang="en-US"/>
          </a:p>
        </p:txBody>
      </p:sp>
    </p:spTree>
    <p:extLst>
      <p:ext uri="{BB962C8B-B14F-4D97-AF65-F5344CB8AC3E}">
        <p14:creationId xmlns:p14="http://schemas.microsoft.com/office/powerpoint/2010/main" val="3488037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Sharing: What are</a:t>
            </a:r>
            <a:r>
              <a:rPr lang="en-US" baseline="0" dirty="0" smtClean="0"/>
              <a:t> you anxious about?</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16</a:t>
            </a:fld>
            <a:endParaRPr lang="en-US"/>
          </a:p>
        </p:txBody>
      </p:sp>
    </p:spTree>
    <p:extLst>
      <p:ext uri="{BB962C8B-B14F-4D97-AF65-F5344CB8AC3E}">
        <p14:creationId xmlns:p14="http://schemas.microsoft.com/office/powerpoint/2010/main" val="3488037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are four</a:t>
            </a:r>
            <a:r>
              <a:rPr lang="en-US" sz="1200" kern="1200" baseline="0" dirty="0" smtClean="0">
                <a:solidFill>
                  <a:schemeClr val="tx1"/>
                </a:solidFill>
                <a:effectLst/>
                <a:latin typeface="+mn-lt"/>
                <a:ea typeface="+mn-ea"/>
                <a:cs typeface="+mn-cs"/>
              </a:rPr>
              <a:t> good r</a:t>
            </a:r>
            <a:r>
              <a:rPr lang="en-US" sz="1200" kern="1200" dirty="0" smtClean="0">
                <a:solidFill>
                  <a:schemeClr val="tx1"/>
                </a:solidFill>
                <a:effectLst/>
                <a:latin typeface="+mn-lt"/>
                <a:ea typeface="+mn-ea"/>
                <a:cs typeface="+mn-cs"/>
              </a:rPr>
              <a:t>easons not to worry: </a:t>
            </a:r>
            <a:endParaRPr lang="en-ZA" sz="1200" kern="1200" dirty="0" smtClean="0">
              <a:solidFill>
                <a:schemeClr val="tx1"/>
              </a:solidFill>
              <a:effectLst/>
              <a:latin typeface="+mn-lt"/>
              <a:ea typeface="+mn-ea"/>
              <a:cs typeface="+mn-cs"/>
            </a:endParaRPr>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17</a:t>
            </a:fld>
            <a:endParaRPr lang="en-US"/>
          </a:p>
        </p:txBody>
      </p:sp>
    </p:spTree>
    <p:extLst>
      <p:ext uri="{BB962C8B-B14F-4D97-AF65-F5344CB8AC3E}">
        <p14:creationId xmlns:p14="http://schemas.microsoft.com/office/powerpoint/2010/main" val="3488037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It Doesn’t Help! Worrying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accomplishes nothing.</a:t>
            </a:r>
            <a:r>
              <a:rPr lang="en-ZA"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Can all your worries add a single moment to your life? And why worry about your clothing? Look at the lilies of the field and how they grow. They don't work or make their clothing, yet Solomon in all his glory was not dressed as beautifully as they are.” (Matthew 6:27-29)</a:t>
            </a:r>
            <a:endParaRPr lang="en-ZA" sz="1200" kern="1200" dirty="0" smtClean="0">
              <a:solidFill>
                <a:schemeClr val="tx1"/>
              </a:solidFill>
              <a:effectLst/>
              <a:latin typeface="+mn-lt"/>
              <a:ea typeface="+mn-ea"/>
              <a:cs typeface="+mn-cs"/>
            </a:endParaRPr>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18</a:t>
            </a:fld>
            <a:endParaRPr lang="en-US"/>
          </a:p>
        </p:txBody>
      </p:sp>
    </p:spTree>
    <p:extLst>
      <p:ext uri="{BB962C8B-B14F-4D97-AF65-F5344CB8AC3E}">
        <p14:creationId xmlns:p14="http://schemas.microsoft.com/office/powerpoint/2010/main" val="3488037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Worrying is like a rocking chair, it gives you something to do, but it doesn't get you anywhere.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19</a:t>
            </a:fld>
            <a:endParaRPr lang="en-US"/>
          </a:p>
        </p:txBody>
      </p:sp>
    </p:spTree>
    <p:extLst>
      <p:ext uri="{BB962C8B-B14F-4D97-AF65-F5344CB8AC3E}">
        <p14:creationId xmlns:p14="http://schemas.microsoft.com/office/powerpoint/2010/main" val="3488037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a:t>
            </a:r>
            <a:r>
              <a:rPr lang="en-US" baseline="0" dirty="0" smtClean="0"/>
              <a:t> you guess who our superhero is this week?</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2</a:t>
            </a:fld>
            <a:endParaRPr lang="en-US"/>
          </a:p>
        </p:txBody>
      </p:sp>
    </p:spTree>
    <p:extLst>
      <p:ext uri="{BB962C8B-B14F-4D97-AF65-F5344CB8AC3E}">
        <p14:creationId xmlns:p14="http://schemas.microsoft.com/office/powerpoint/2010/main" val="3488037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2. It Harms You!</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Worrying is Not Good for You. “Worry weighs a person down; an encouraging word cheers a person up.” (Proverbs 12:25)</a:t>
            </a:r>
            <a:endParaRPr lang="en-ZA" sz="1200" kern="1200" dirty="0" smtClean="0">
              <a:solidFill>
                <a:schemeClr val="tx1"/>
              </a:solidFill>
              <a:effectLst/>
              <a:latin typeface="+mn-lt"/>
              <a:ea typeface="+mn-ea"/>
              <a:cs typeface="+mn-cs"/>
            </a:endParaRPr>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20</a:t>
            </a:fld>
            <a:endParaRPr lang="en-US"/>
          </a:p>
        </p:txBody>
      </p:sp>
    </p:spTree>
    <p:extLst>
      <p:ext uri="{BB962C8B-B14F-4D97-AF65-F5344CB8AC3E}">
        <p14:creationId xmlns:p14="http://schemas.microsoft.com/office/powerpoint/2010/main" val="3488037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Worry is the darkroom in which</a:t>
            </a:r>
            <a:r>
              <a:rPr lang="en-US" sz="1200" kern="1200" baseline="0" dirty="0" smtClean="0">
                <a:solidFill>
                  <a:schemeClr val="tx1"/>
                </a:solidFill>
                <a:effectLst/>
                <a:latin typeface="+mn-lt"/>
                <a:ea typeface="+mn-ea"/>
                <a:cs typeface="+mn-cs"/>
              </a:rPr>
              <a:t> negatives are developed.</a:t>
            </a:r>
            <a:endParaRPr lang="en-ZA" sz="1200" kern="1200" dirty="0" smtClean="0">
              <a:solidFill>
                <a:schemeClr val="tx1"/>
              </a:solidFill>
              <a:effectLst/>
              <a:latin typeface="+mn-lt"/>
              <a:ea typeface="+mn-ea"/>
              <a:cs typeface="+mn-cs"/>
            </a:endParaRPr>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21</a:t>
            </a:fld>
            <a:endParaRPr lang="en-US"/>
          </a:p>
        </p:txBody>
      </p:sp>
    </p:spTree>
    <p:extLst>
      <p:ext uri="{BB962C8B-B14F-4D97-AF65-F5344CB8AC3E}">
        <p14:creationId xmlns:p14="http://schemas.microsoft.com/office/powerpoint/2010/main" val="3488037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Worry</a:t>
            </a:r>
            <a:r>
              <a:rPr lang="en-ZA" sz="1200" kern="1200" baseline="0" dirty="0" smtClean="0">
                <a:solidFill>
                  <a:schemeClr val="tx1"/>
                </a:solidFill>
                <a:effectLst/>
                <a:latin typeface="+mn-lt"/>
                <a:ea typeface="+mn-ea"/>
                <a:cs typeface="+mn-cs"/>
              </a:rPr>
              <a:t> is today’s mice nibbling on tomorrow’s cheese.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22</a:t>
            </a:fld>
            <a:endParaRPr lang="en-US"/>
          </a:p>
        </p:txBody>
      </p:sp>
    </p:spTree>
    <p:extLst>
      <p:ext uri="{BB962C8B-B14F-4D97-AF65-F5344CB8AC3E}">
        <p14:creationId xmlns:p14="http://schemas.microsoft.com/office/powerpoint/2010/main" val="34880374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3. It Doubts God! Worrying is Not Trusting God. “And if God cares so wonderfully for wildflowers that are here today and thrown into the fire tomorrow, he will certainly care for you. Why do you have so little faith?” (Matthew 6:30)</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23</a:t>
            </a:fld>
            <a:endParaRPr lang="en-US"/>
          </a:p>
        </p:txBody>
      </p:sp>
    </p:spTree>
    <p:extLst>
      <p:ext uri="{BB962C8B-B14F-4D97-AF65-F5344CB8AC3E}">
        <p14:creationId xmlns:p14="http://schemas.microsoft.com/office/powerpoint/2010/main" val="3488037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You can worry or you can trust GOD. You can't do both. Trust in the Lord with all your heart.</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24</a:t>
            </a:fld>
            <a:endParaRPr lang="en-US"/>
          </a:p>
        </p:txBody>
      </p:sp>
    </p:spTree>
    <p:extLst>
      <p:ext uri="{BB962C8B-B14F-4D97-AF65-F5344CB8AC3E}">
        <p14:creationId xmlns:p14="http://schemas.microsoft.com/office/powerpoint/2010/main" val="3488037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4. It Looks Down! Worrying Puts Your Focus in the Wrong Direction. When we keep our eyes focused on God, we remember his love for us and we realize we truly have nothing to worry about. God has a wonderful plan for our lives, and part of that plan includes taking care of us. Even in the difficult times, when it seems like God doesn't care, we can put our trust in the Lord and focus on his kingdom. God will take care of our every need.</a:t>
            </a:r>
            <a:r>
              <a:rPr lang="en-ZA"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 is why I tell you not to worry about everyday life - whether you have enough food and drink, or enough clothes to wear. Isn't life more than food, and your body more than clothing? (Matthew 6:25). “So don't worry about these things, saying, 'What will we eat? What will we drink? What will we wear?' These things dominate the thoughts of unbelievers, but your heavenly Father already knows all your needs. Seek the Kingdom of God above all else, and live righteously, and he will give you everything you need.” (Matthew 6:31-33)</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25</a:t>
            </a:fld>
            <a:endParaRPr lang="en-US"/>
          </a:p>
        </p:txBody>
      </p:sp>
    </p:spTree>
    <p:extLst>
      <p:ext uri="{BB962C8B-B14F-4D97-AF65-F5344CB8AC3E}">
        <p14:creationId xmlns:p14="http://schemas.microsoft.com/office/powerpoint/2010/main" val="34880374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Worry is the devils weapon to get us to take our eyes off God.</a:t>
            </a:r>
          </a:p>
        </p:txBody>
      </p:sp>
      <p:sp>
        <p:nvSpPr>
          <p:cNvPr id="4" name="Slide Number Placeholder 3"/>
          <p:cNvSpPr>
            <a:spLocks noGrp="1"/>
          </p:cNvSpPr>
          <p:nvPr>
            <p:ph type="sldNum" sz="quarter" idx="10"/>
          </p:nvPr>
        </p:nvSpPr>
        <p:spPr/>
        <p:txBody>
          <a:bodyPr/>
          <a:lstStyle/>
          <a:p>
            <a:fld id="{1B76B6BF-B88A-A84A-B4EA-7A1DC6EF6D27}" type="slidenum">
              <a:rPr lang="en-US" smtClean="0"/>
              <a:t>26</a:t>
            </a:fld>
            <a:endParaRPr lang="en-US"/>
          </a:p>
        </p:txBody>
      </p:sp>
    </p:spTree>
    <p:extLst>
      <p:ext uri="{BB962C8B-B14F-4D97-AF65-F5344CB8AC3E}">
        <p14:creationId xmlns:p14="http://schemas.microsoft.com/office/powerpoint/2010/main" val="34880374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We Fight Anxiety?</a:t>
            </a:r>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27</a:t>
            </a:fld>
            <a:endParaRPr lang="en-US"/>
          </a:p>
        </p:txBody>
      </p:sp>
    </p:spTree>
    <p:extLst>
      <p:ext uri="{BB962C8B-B14F-4D97-AF65-F5344CB8AC3E}">
        <p14:creationId xmlns:p14="http://schemas.microsoft.com/office/powerpoint/2010/main" val="38497370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God's Cure for Anxiety is found in Philippians 4:5-9.</a:t>
            </a:r>
            <a:r>
              <a:rPr lang="en-US" baseline="0" dirty="0" smtClean="0"/>
              <a:t> “</a:t>
            </a:r>
            <a:r>
              <a:rPr lang="en-US" dirty="0" smtClean="0"/>
              <a:t>The Lord is near. Do not be anxious about anything, but in every situation, by prayer and petition, with thanksgiving, present your requests to God. And the peace of God, which transcends all understanding, will guard your hearts and your minds in Christ Jesus. Whatever is true, noble, right, pure, lovely, admirable - if anything is excellent or praiseworthy - think about such things. Whatever you have learned, received or heard from me, or seen in me – put into practice. And the God of peace will be with you.” (Philippians 4:6-9)</a:t>
            </a:r>
          </a:p>
        </p:txBody>
      </p:sp>
      <p:sp>
        <p:nvSpPr>
          <p:cNvPr id="4" name="Slide Number Placeholder 3"/>
          <p:cNvSpPr>
            <a:spLocks noGrp="1"/>
          </p:cNvSpPr>
          <p:nvPr>
            <p:ph type="sldNum" sz="quarter" idx="10"/>
          </p:nvPr>
        </p:nvSpPr>
        <p:spPr/>
        <p:txBody>
          <a:bodyPr/>
          <a:lstStyle/>
          <a:p>
            <a:fld id="{1B76B6BF-B88A-A84A-B4EA-7A1DC6EF6D27}" type="slidenum">
              <a:rPr lang="en-US" smtClean="0"/>
              <a:t>28</a:t>
            </a:fld>
            <a:endParaRPr lang="en-US"/>
          </a:p>
        </p:txBody>
      </p:sp>
    </p:spTree>
    <p:extLst>
      <p:ext uri="{BB962C8B-B14F-4D97-AF65-F5344CB8AC3E}">
        <p14:creationId xmlns:p14="http://schemas.microsoft.com/office/powerpoint/2010/main" val="34880374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90000"/>
              </a:lnSpc>
              <a:spcBef>
                <a:spcPts val="0"/>
              </a:spcBef>
              <a:spcAft>
                <a:spcPts val="0"/>
              </a:spcAft>
              <a:buClrTx/>
              <a:buSzTx/>
              <a:buFontTx/>
              <a:buNone/>
              <a:tabLst/>
              <a:defRPr/>
            </a:pPr>
            <a:r>
              <a:rPr lang="en-US" sz="1200" b="1" dirty="0" smtClean="0">
                <a:solidFill>
                  <a:srgbClr val="0E3162"/>
                </a:solidFill>
                <a:effectLst>
                  <a:glow rad="38100">
                    <a:schemeClr val="bg1"/>
                  </a:glow>
                  <a:outerShdw blurRad="50800" dist="38100" dir="2700000" algn="tl" rotWithShape="0">
                    <a:srgbClr val="000000"/>
                  </a:outerShdw>
                </a:effectLst>
                <a:latin typeface="Futura Bold BT"/>
                <a:cs typeface="Futura Bold BT"/>
              </a:rPr>
              <a:t>1. Remember</a:t>
            </a:r>
            <a:r>
              <a:rPr lang="en-US" sz="1200" b="1" baseline="0" dirty="0" smtClean="0">
                <a:solidFill>
                  <a:srgbClr val="0E3162"/>
                </a:solidFill>
                <a:effectLst>
                  <a:glow rad="38100">
                    <a:schemeClr val="bg1"/>
                  </a:glow>
                  <a:outerShdw blurRad="50800" dist="38100" dir="2700000" algn="tl" rotWithShape="0">
                    <a:srgbClr val="000000"/>
                  </a:outerShdw>
                </a:effectLst>
                <a:latin typeface="Futura Bold BT"/>
                <a:cs typeface="Futura Bold BT"/>
              </a:rPr>
              <a:t> </a:t>
            </a:r>
            <a:r>
              <a:rPr lang="en-US" sz="1200" b="1" dirty="0" smtClean="0">
                <a:solidFill>
                  <a:srgbClr val="0E3162"/>
                </a:solidFill>
                <a:effectLst>
                  <a:glow rad="38100">
                    <a:schemeClr val="bg1"/>
                  </a:glow>
                  <a:outerShdw blurRad="50800" dist="38100" dir="2700000" algn="tl" rotWithShape="0">
                    <a:srgbClr val="000000"/>
                  </a:outerShdw>
                </a:effectLst>
                <a:latin typeface="Futura Bold BT"/>
                <a:cs typeface="Futura Bold BT"/>
              </a:rPr>
              <a:t>God’s Presence.</a:t>
            </a:r>
            <a:r>
              <a:rPr lang="en-US" sz="1200" b="0" dirty="0" smtClean="0">
                <a:solidFill>
                  <a:srgbClr val="0E3162"/>
                </a:solidFill>
                <a:effectLst>
                  <a:glow rad="38100">
                    <a:schemeClr val="bg1"/>
                  </a:glow>
                  <a:outerShdw blurRad="50800" dist="38100" dir="2700000" algn="tl" rotWithShape="0">
                    <a:srgbClr val="000000"/>
                  </a:outerShdw>
                </a:effectLst>
                <a:latin typeface="Futura Bold BT"/>
                <a:cs typeface="Futura Bold BT"/>
              </a:rPr>
              <a:t> “</a:t>
            </a:r>
            <a:r>
              <a:rPr lang="en-US" dirty="0" smtClean="0"/>
              <a:t>The Lord is near. Do not be anxious about anything” (Philippians 4:5-6). You are not alone. You don’t have to handle the anxious circumstances by yourself because God is with you. The first thing to do when you worry is come to His presence</a:t>
            </a:r>
            <a:r>
              <a:rPr lang="en-US" baseline="0" dirty="0" smtClean="0"/>
              <a:t> where we don’t have to be </a:t>
            </a:r>
            <a:r>
              <a:rPr lang="en-US" dirty="0" smtClean="0"/>
              <a:t>anxious abut anything. When we read this phrase in the Greek we see that it is a command not a suggestion. The Lord who is with us commands us not to worry, not to be anxious about anything in our lives.</a:t>
            </a:r>
            <a:r>
              <a:rPr lang="en-US" baseline="0" dirty="0" smtClean="0"/>
              <a:t> </a:t>
            </a:r>
            <a:r>
              <a:rPr lang="en-US" dirty="0" smtClean="0"/>
              <a:t>Nothing means not one thing is to make you anxious. </a:t>
            </a:r>
          </a:p>
        </p:txBody>
      </p:sp>
      <p:sp>
        <p:nvSpPr>
          <p:cNvPr id="4" name="Slide Number Placeholder 3"/>
          <p:cNvSpPr>
            <a:spLocks noGrp="1"/>
          </p:cNvSpPr>
          <p:nvPr>
            <p:ph type="sldNum" sz="quarter" idx="10"/>
          </p:nvPr>
        </p:nvSpPr>
        <p:spPr/>
        <p:txBody>
          <a:bodyPr/>
          <a:lstStyle/>
          <a:p>
            <a:fld id="{1B76B6BF-B88A-A84A-B4EA-7A1DC6EF6D27}" type="slidenum">
              <a:rPr lang="en-US" smtClean="0"/>
              <a:t>29</a:t>
            </a:fld>
            <a:endParaRPr lang="en-US"/>
          </a:p>
        </p:txBody>
      </p:sp>
    </p:spTree>
    <p:extLst>
      <p:ext uri="{BB962C8B-B14F-4D97-AF65-F5344CB8AC3E}">
        <p14:creationId xmlns:p14="http://schemas.microsoft.com/office/powerpoint/2010/main" val="1836425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Yep, it is Captain America. Here is a poster from a previous movie: The First Avenger</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3</a:t>
            </a:fld>
            <a:endParaRPr lang="en-US"/>
          </a:p>
        </p:txBody>
      </p:sp>
    </p:spTree>
    <p:extLst>
      <p:ext uri="{BB962C8B-B14F-4D97-AF65-F5344CB8AC3E}">
        <p14:creationId xmlns:p14="http://schemas.microsoft.com/office/powerpoint/2010/main" val="3488037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0E3162"/>
                </a:solidFill>
                <a:effectLst>
                  <a:glow rad="38100">
                    <a:schemeClr val="bg1"/>
                  </a:glow>
                  <a:outerShdw blurRad="50800" dist="38100" dir="2700000" algn="tl" rotWithShape="0">
                    <a:srgbClr val="000000"/>
                  </a:outerShdw>
                </a:effectLst>
                <a:latin typeface="Futura Bold BT"/>
                <a:cs typeface="Futura Bold BT"/>
              </a:rPr>
              <a:t>2. Request God’s Help</a:t>
            </a:r>
            <a:r>
              <a:rPr lang="en-US" sz="1200" b="0" baseline="0" dirty="0" smtClean="0">
                <a:solidFill>
                  <a:srgbClr val="0E3162"/>
                </a:solidFill>
                <a:effectLst>
                  <a:glow rad="38100">
                    <a:schemeClr val="bg1"/>
                  </a:glow>
                  <a:outerShdw blurRad="50800" dist="38100" dir="2700000" algn="tl" rotWithShape="0">
                    <a:srgbClr val="000000"/>
                  </a:outerShdw>
                </a:effectLst>
                <a:latin typeface="Futura Bold BT"/>
                <a:cs typeface="Futura Bold BT"/>
              </a:rPr>
              <a:t>. </a:t>
            </a:r>
            <a:r>
              <a:rPr lang="en-US" dirty="0" smtClean="0"/>
              <a:t>"By prayer and petition with thanksgiving</a:t>
            </a:r>
            <a:r>
              <a:rPr lang="en-US" baseline="0" dirty="0" smtClean="0"/>
              <a:t> present your </a:t>
            </a:r>
            <a:r>
              <a:rPr lang="en-US" dirty="0" smtClean="0"/>
              <a:t>requests to God." (Philippians 4:6). Prayer most of us understand as talking with God, but petition is to make an appeal, a plea, or request. So now, we are commanded to not worry but to talk with the Lord who is near and ask Him for what we want.</a:t>
            </a:r>
            <a:r>
              <a:rPr lang="en-US" baseline="0" dirty="0" smtClean="0"/>
              <a:t> </a:t>
            </a:r>
            <a:r>
              <a:rPr lang="en-US" dirty="0" smtClean="0"/>
              <a:t>Go to God and make your appeal for a change in your situations. We</a:t>
            </a:r>
            <a:r>
              <a:rPr lang="en-US" baseline="0" dirty="0" smtClean="0"/>
              <a:t> do it </a:t>
            </a:r>
            <a:r>
              <a:rPr lang="en-US" dirty="0" smtClean="0"/>
              <a:t>with thanksgiving</a:t>
            </a:r>
            <a:r>
              <a:rPr lang="en-US" baseline="0" dirty="0" smtClean="0"/>
              <a:t> because we </a:t>
            </a:r>
            <a:r>
              <a:rPr lang="en-US" dirty="0" smtClean="0"/>
              <a:t>are thankful that He hears our prayers, is involved in our lives</a:t>
            </a:r>
            <a:r>
              <a:rPr lang="en-US" baseline="0" dirty="0" smtClean="0"/>
              <a:t> and</a:t>
            </a:r>
            <a:r>
              <a:rPr lang="en-US" dirty="0" smtClean="0"/>
              <a:t> loves us greatly. </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30</a:t>
            </a:fld>
            <a:endParaRPr lang="en-US"/>
          </a:p>
        </p:txBody>
      </p:sp>
    </p:spTree>
    <p:extLst>
      <p:ext uri="{BB962C8B-B14F-4D97-AF65-F5344CB8AC3E}">
        <p14:creationId xmlns:p14="http://schemas.microsoft.com/office/powerpoint/2010/main" val="18364252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rgbClr val="0E3162"/>
                </a:solidFill>
                <a:effectLst>
                  <a:glow rad="38100">
                    <a:schemeClr val="bg1"/>
                  </a:glow>
                  <a:outerShdw blurRad="50800" dist="38100" dir="2700000" algn="tl" rotWithShape="0">
                    <a:srgbClr val="000000"/>
                  </a:outerShdw>
                </a:effectLst>
                <a:latin typeface="Futura Bold BT"/>
                <a:cs typeface="Futura Bold BT"/>
              </a:rPr>
              <a:t>3. Receive God’s Peace.</a:t>
            </a:r>
            <a:r>
              <a:rPr lang="en-US" sz="1200" b="0" dirty="0" smtClean="0">
                <a:solidFill>
                  <a:srgbClr val="0E3162"/>
                </a:solidFill>
                <a:effectLst>
                  <a:glow rad="38100">
                    <a:schemeClr val="bg1"/>
                  </a:glow>
                  <a:outerShdw blurRad="50800" dist="38100" dir="2700000" algn="tl" rotWithShape="0">
                    <a:srgbClr val="000000"/>
                  </a:outerShdw>
                </a:effectLst>
                <a:latin typeface="Futura Bold BT"/>
                <a:cs typeface="Futura Bold BT"/>
              </a:rPr>
              <a:t> </a:t>
            </a:r>
            <a:r>
              <a:rPr lang="en-US" dirty="0" smtClean="0"/>
              <a:t>“And the peace of God, which transcends all understanding, will guard your hearts and your minds in Christ Jesus.” (Philippians 4:7).The peace of God comes after we go to God. We acknowledge that God is almighty, sovereign, good, righteous, powerful, loving, kind, and wise beyond measure. Knowing that God</a:t>
            </a:r>
            <a:r>
              <a:rPr lang="en-US" baseline="0" dirty="0" smtClean="0"/>
              <a:t> </a:t>
            </a:r>
            <a:r>
              <a:rPr lang="en-US" dirty="0" smtClean="0"/>
              <a:t>is near to us, is listening to our requests, that He loves us deeply and unconditionally and that He is all-powerful AND all - wise to know what to do about our worries bring us the peace of God Himself because we no longer have to be in control.</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31</a:t>
            </a:fld>
            <a:endParaRPr lang="en-US"/>
          </a:p>
        </p:txBody>
      </p:sp>
    </p:spTree>
    <p:extLst>
      <p:ext uri="{BB962C8B-B14F-4D97-AF65-F5344CB8AC3E}">
        <p14:creationId xmlns:p14="http://schemas.microsoft.com/office/powerpoint/2010/main" val="18364252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rgbClr val="0E3162"/>
                </a:solidFill>
                <a:effectLst>
                  <a:glow rad="38100">
                    <a:schemeClr val="bg1"/>
                  </a:glow>
                  <a:outerShdw blurRad="50800" dist="38100" dir="2700000" algn="tl" rotWithShape="0">
                    <a:srgbClr val="000000"/>
                  </a:outerShdw>
                </a:effectLst>
                <a:latin typeface="Futura Bold BT"/>
                <a:cs typeface="Futura Bold BT"/>
              </a:rPr>
              <a:t>4. Think Godly</a:t>
            </a:r>
            <a:r>
              <a:rPr lang="en-US" sz="1200" b="1" baseline="0" dirty="0" smtClean="0">
                <a:solidFill>
                  <a:srgbClr val="0E3162"/>
                </a:solidFill>
                <a:effectLst>
                  <a:glow rad="38100">
                    <a:schemeClr val="bg1"/>
                  </a:glow>
                  <a:outerShdw blurRad="50800" dist="38100" dir="2700000" algn="tl" rotWithShape="0">
                    <a:srgbClr val="000000"/>
                  </a:outerShdw>
                </a:effectLst>
                <a:latin typeface="Futura Bold BT"/>
                <a:cs typeface="Futura Bold BT"/>
              </a:rPr>
              <a:t> </a:t>
            </a:r>
            <a:r>
              <a:rPr lang="en-US" sz="1200" b="1" dirty="0" smtClean="0">
                <a:solidFill>
                  <a:srgbClr val="0E3162"/>
                </a:solidFill>
                <a:effectLst>
                  <a:glow rad="38100">
                    <a:schemeClr val="bg1"/>
                  </a:glow>
                  <a:outerShdw blurRad="50800" dist="38100" dir="2700000" algn="tl" rotWithShape="0">
                    <a:srgbClr val="000000"/>
                  </a:outerShdw>
                </a:effectLst>
                <a:latin typeface="Futura Bold BT"/>
                <a:cs typeface="Futura Bold BT"/>
              </a:rPr>
              <a:t>Thoughts.</a:t>
            </a:r>
            <a:r>
              <a:rPr lang="en-US" sz="1200" b="1" baseline="0" dirty="0" smtClean="0">
                <a:solidFill>
                  <a:srgbClr val="0E3162"/>
                </a:solidFill>
                <a:effectLst>
                  <a:glow rad="38100">
                    <a:schemeClr val="bg1"/>
                  </a:glow>
                  <a:outerShdw blurRad="50800" dist="38100" dir="2700000" algn="tl" rotWithShape="0">
                    <a:srgbClr val="000000"/>
                  </a:outerShdw>
                </a:effectLst>
                <a:latin typeface="Futura Bold BT"/>
                <a:cs typeface="Futura Bold BT"/>
              </a:rPr>
              <a:t> </a:t>
            </a:r>
            <a:r>
              <a:rPr lang="en-US" sz="1200" b="0" baseline="0" dirty="0" smtClean="0">
                <a:solidFill>
                  <a:srgbClr val="0E3162"/>
                </a:solidFill>
                <a:effectLst>
                  <a:glow rad="38100">
                    <a:schemeClr val="bg1"/>
                  </a:glow>
                  <a:outerShdw blurRad="50800" dist="38100" dir="2700000" algn="tl" rotWithShape="0">
                    <a:srgbClr val="000000"/>
                  </a:outerShdw>
                </a:effectLst>
                <a:latin typeface="Futura Bold BT"/>
                <a:cs typeface="Futura Bold BT"/>
              </a:rPr>
              <a:t>“Whatever is true, noble, right, pure, lovely, admirable, excellent or praiseworthy - think about such things. Whatever you have learned, received or heard from me, or seen in me – put into practice.” (Philippians 4:8).</a:t>
            </a:r>
            <a:r>
              <a:rPr lang="en-US" sz="1200" b="1" baseline="0" dirty="0" smtClean="0">
                <a:solidFill>
                  <a:srgbClr val="0E3162"/>
                </a:solidFill>
                <a:effectLst>
                  <a:glow rad="38100">
                    <a:schemeClr val="bg1"/>
                  </a:glow>
                  <a:outerShdw blurRad="50800" dist="38100" dir="2700000" algn="tl" rotWithShape="0">
                    <a:srgbClr val="000000"/>
                  </a:outerShdw>
                </a:effectLst>
                <a:latin typeface="Futura Bold BT"/>
                <a:cs typeface="Futura Bold BT"/>
              </a:rPr>
              <a:t> </a:t>
            </a:r>
            <a:r>
              <a:rPr lang="en-US" dirty="0" smtClean="0"/>
              <a:t>Now that you have found peace about your circumstances what are you to do with the anxiety filled thoughts that will come and try to take that peace away? </a:t>
            </a:r>
            <a:r>
              <a:rPr lang="en-US" sz="1200" b="0" baseline="0" dirty="0" smtClean="0">
                <a:solidFill>
                  <a:srgbClr val="0E3162"/>
                </a:solidFill>
                <a:effectLst>
                  <a:glow rad="38100">
                    <a:schemeClr val="bg1"/>
                  </a:glow>
                  <a:outerShdw blurRad="50800" dist="38100" dir="2700000" algn="tl" rotWithShape="0">
                    <a:srgbClr val="000000"/>
                  </a:outerShdw>
                </a:effectLst>
                <a:latin typeface="Futura Bold BT"/>
                <a:cs typeface="Futura Bold BT"/>
              </a:rPr>
              <a:t>Now it is time to t</a:t>
            </a:r>
            <a:r>
              <a:rPr lang="en-US" sz="1200" b="0" dirty="0" smtClean="0">
                <a:solidFill>
                  <a:srgbClr val="0E3162"/>
                </a:solidFill>
                <a:effectLst>
                  <a:glow rad="38100">
                    <a:schemeClr val="bg1"/>
                  </a:glow>
                  <a:outerShdw blurRad="50800" dist="38100" dir="2700000" algn="tl" rotWithShape="0">
                    <a:srgbClr val="000000"/>
                  </a:outerShdw>
                </a:effectLst>
                <a:latin typeface="Futura Bold BT"/>
                <a:cs typeface="Futura Bold BT"/>
              </a:rPr>
              <a:t>rade your anxious thoughts for new ones: You</a:t>
            </a:r>
            <a:r>
              <a:rPr lang="en-US" sz="1200" b="0" baseline="0" dirty="0" smtClean="0">
                <a:solidFill>
                  <a:srgbClr val="0E3162"/>
                </a:solidFill>
                <a:effectLst>
                  <a:glow rad="38100">
                    <a:schemeClr val="bg1"/>
                  </a:glow>
                  <a:outerShdw blurRad="50800" dist="38100" dir="2700000" algn="tl" rotWithShape="0">
                    <a:srgbClr val="000000"/>
                  </a:outerShdw>
                </a:effectLst>
                <a:latin typeface="Futura Bold BT"/>
                <a:cs typeface="Futura Bold BT"/>
              </a:rPr>
              <a:t> have to replace one truth with another truth. For example: </a:t>
            </a:r>
            <a:r>
              <a:rPr lang="en-US" sz="1200" b="0" dirty="0" smtClean="0">
                <a:solidFill>
                  <a:srgbClr val="0E3162"/>
                </a:solidFill>
                <a:effectLst>
                  <a:glow rad="38100">
                    <a:schemeClr val="bg1"/>
                  </a:glow>
                  <a:outerShdw blurRad="50800" dist="38100" dir="2700000" algn="tl" rotWithShape="0">
                    <a:srgbClr val="000000"/>
                  </a:outerShdw>
                </a:effectLst>
                <a:latin typeface="Futura Bold BT"/>
                <a:cs typeface="Futura Bold BT"/>
              </a:rPr>
              <a:t>This is a hard circumstance (truth) but God is all powerful and good (truth). Here is another example: “I am scared (truth) but God is all-wise and has a plan for my life (truth).” </a:t>
            </a:r>
            <a:r>
              <a:rPr lang="en-US" dirty="0" smtClean="0"/>
              <a:t>Instead of anxiety filled thoughts discipline your mind to think of what is true, what has dignity, things that are right according to the Lord, things that are pleasing, what is of good standing.</a:t>
            </a:r>
            <a:r>
              <a:rPr lang="en-US" baseline="0" dirty="0" smtClean="0"/>
              <a:t> </a:t>
            </a:r>
            <a:r>
              <a:rPr lang="en-US" dirty="0" smtClean="0"/>
              <a:t>Think on what is excellent and worthy of praise. Consider these things in your mind rather than allowing anxiety in your mind. </a:t>
            </a:r>
            <a:r>
              <a:rPr lang="en-US" baseline="0" dirty="0" smtClean="0"/>
              <a:t> </a:t>
            </a:r>
            <a:r>
              <a:rPr lang="en-US" dirty="0" smtClean="0"/>
              <a:t>We cannot think two things simultaneously. When we think of what is true about God we are not thinking about the scary things that could happen.</a:t>
            </a:r>
            <a:endParaRPr lang="en-US" sz="1200" b="0" dirty="0" smtClean="0">
              <a:solidFill>
                <a:srgbClr val="0E3162"/>
              </a:solidFill>
              <a:effectLst>
                <a:glow rad="38100">
                  <a:schemeClr val="bg1"/>
                </a:glow>
                <a:outerShdw blurRad="50800" dist="38100" dir="2700000" algn="tl" rotWithShape="0">
                  <a:srgbClr val="000000"/>
                </a:outerShdw>
              </a:effectLst>
              <a:latin typeface="Futura Bold BT"/>
              <a:cs typeface="Futura Bold BT"/>
            </a:endParaRPr>
          </a:p>
          <a:p>
            <a:endParaRPr lang="en-US" dirty="0" smtClean="0"/>
          </a:p>
        </p:txBody>
      </p:sp>
      <p:sp>
        <p:nvSpPr>
          <p:cNvPr id="4" name="Slide Number Placeholder 3"/>
          <p:cNvSpPr>
            <a:spLocks noGrp="1"/>
          </p:cNvSpPr>
          <p:nvPr>
            <p:ph type="sldNum" sz="quarter" idx="10"/>
          </p:nvPr>
        </p:nvSpPr>
        <p:spPr/>
        <p:txBody>
          <a:bodyPr/>
          <a:lstStyle/>
          <a:p>
            <a:fld id="{1B76B6BF-B88A-A84A-B4EA-7A1DC6EF6D27}" type="slidenum">
              <a:rPr lang="en-US" smtClean="0"/>
              <a:t>32</a:t>
            </a:fld>
            <a:endParaRPr lang="en-US"/>
          </a:p>
        </p:txBody>
      </p:sp>
    </p:spTree>
    <p:extLst>
      <p:ext uri="{BB962C8B-B14F-4D97-AF65-F5344CB8AC3E}">
        <p14:creationId xmlns:p14="http://schemas.microsoft.com/office/powerpoint/2010/main" val="18364252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1200" b="1" dirty="0" smtClean="0">
                <a:solidFill>
                  <a:srgbClr val="0E3162"/>
                </a:solidFill>
                <a:effectLst>
                  <a:glow rad="38100">
                    <a:schemeClr val="bg1"/>
                  </a:glow>
                  <a:outerShdw blurRad="50800" dist="38100" dir="2700000" algn="tl" rotWithShape="0">
                    <a:srgbClr val="000000"/>
                  </a:outerShdw>
                </a:effectLst>
                <a:latin typeface="Futura Bold BT"/>
                <a:cs typeface="Futura Bold BT"/>
              </a:rPr>
              <a:t>5. Take Godly Action.</a:t>
            </a:r>
            <a:r>
              <a:rPr lang="en-US" sz="1200" b="1" baseline="0" dirty="0" smtClean="0">
                <a:solidFill>
                  <a:srgbClr val="0E3162"/>
                </a:solidFill>
                <a:effectLst>
                  <a:glow rad="38100">
                    <a:schemeClr val="bg1"/>
                  </a:glow>
                  <a:outerShdw blurRad="50800" dist="38100" dir="2700000" algn="tl" rotWithShape="0">
                    <a:srgbClr val="000000"/>
                  </a:outerShdw>
                </a:effectLst>
                <a:latin typeface="Futura Bold BT"/>
                <a:cs typeface="Futura Bold BT"/>
              </a:rPr>
              <a:t> </a:t>
            </a:r>
            <a:r>
              <a:rPr lang="en-US" dirty="0" smtClean="0"/>
              <a:t>“Put into practice</a:t>
            </a:r>
            <a:r>
              <a:rPr lang="en-US" baseline="0" dirty="0" smtClean="0"/>
              <a:t> whatever you have learned from me</a:t>
            </a:r>
            <a:r>
              <a:rPr lang="en-US" dirty="0" smtClean="0"/>
              <a:t>. and the God of peace shall be with you.”</a:t>
            </a:r>
            <a:r>
              <a:rPr lang="en-US" baseline="0" dirty="0" smtClean="0"/>
              <a:t> (Philippians 4:9). </a:t>
            </a:r>
            <a:r>
              <a:rPr lang="en-US" sz="1200" b="0" baseline="0" dirty="0" smtClean="0">
                <a:solidFill>
                  <a:srgbClr val="0E3162"/>
                </a:solidFill>
                <a:effectLst>
                  <a:glow rad="38100">
                    <a:schemeClr val="bg1"/>
                  </a:glow>
                  <a:outerShdw blurRad="50800" dist="38100" dir="2700000" algn="tl" rotWithShape="0">
                    <a:srgbClr val="000000"/>
                  </a:outerShdw>
                </a:effectLst>
                <a:latin typeface="Futura Bold BT"/>
                <a:cs typeface="Futura Bold BT"/>
              </a:rPr>
              <a:t>The last step is to </a:t>
            </a:r>
            <a:r>
              <a:rPr lang="en-US" dirty="0" smtClean="0"/>
              <a:t>take action. What have you learned and seen and received since you became a Christ follower? What would a more mature Christ follower do in</a:t>
            </a:r>
            <a:r>
              <a:rPr lang="en-US" baseline="0" dirty="0" smtClean="0"/>
              <a:t> situations like this? Do that!</a:t>
            </a:r>
            <a:endParaRPr lang="en-US" dirty="0" smtClean="0"/>
          </a:p>
        </p:txBody>
      </p:sp>
      <p:sp>
        <p:nvSpPr>
          <p:cNvPr id="4" name="Slide Number Placeholder 3"/>
          <p:cNvSpPr>
            <a:spLocks noGrp="1"/>
          </p:cNvSpPr>
          <p:nvPr>
            <p:ph type="sldNum" sz="quarter" idx="10"/>
          </p:nvPr>
        </p:nvSpPr>
        <p:spPr/>
        <p:txBody>
          <a:bodyPr/>
          <a:lstStyle/>
          <a:p>
            <a:fld id="{1B76B6BF-B88A-A84A-B4EA-7A1DC6EF6D27}" type="slidenum">
              <a:rPr lang="en-US" smtClean="0"/>
              <a:t>33</a:t>
            </a:fld>
            <a:endParaRPr lang="en-US"/>
          </a:p>
        </p:txBody>
      </p:sp>
    </p:spTree>
    <p:extLst>
      <p:ext uri="{BB962C8B-B14F-4D97-AF65-F5344CB8AC3E}">
        <p14:creationId xmlns:p14="http://schemas.microsoft.com/office/powerpoint/2010/main" val="18364252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1200" b="1" dirty="0" smtClean="0">
                <a:solidFill>
                  <a:srgbClr val="0E3162"/>
                </a:solidFill>
                <a:effectLst>
                  <a:glow rad="38100">
                    <a:schemeClr val="bg1"/>
                  </a:glow>
                  <a:outerShdw blurRad="50800" dist="38100" dir="2700000" algn="tl" rotWithShape="0">
                    <a:srgbClr val="000000"/>
                  </a:outerShdw>
                </a:effectLst>
                <a:latin typeface="Futura Bold BT"/>
                <a:cs typeface="Futura Bold BT"/>
              </a:rPr>
              <a:t>6. Seek Godly Counsel.</a:t>
            </a:r>
            <a:r>
              <a:rPr lang="en-US" sz="1200" b="1" baseline="0" dirty="0" smtClean="0">
                <a:solidFill>
                  <a:srgbClr val="0E3162"/>
                </a:solidFill>
                <a:effectLst>
                  <a:glow rad="38100">
                    <a:schemeClr val="bg1"/>
                  </a:glow>
                  <a:outerShdw blurRad="50800" dist="38100" dir="2700000" algn="tl" rotWithShape="0">
                    <a:srgbClr val="000000"/>
                  </a:outerShdw>
                </a:effectLst>
                <a:latin typeface="Futura Bold BT"/>
                <a:cs typeface="Futura Bold BT"/>
              </a:rPr>
              <a:t> </a:t>
            </a:r>
            <a:r>
              <a:rPr lang="en-US" dirty="0" smtClean="0"/>
              <a:t>If things are still hectic do</a:t>
            </a:r>
            <a:r>
              <a:rPr lang="en-US" baseline="0" dirty="0" smtClean="0"/>
              <a:t> not be afraid to get professional help from a Christian </a:t>
            </a:r>
            <a:r>
              <a:rPr lang="en-US" baseline="0" dirty="0" err="1" smtClean="0"/>
              <a:t>Counsellor</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1B76B6BF-B88A-A84A-B4EA-7A1DC6EF6D27}" type="slidenum">
              <a:rPr lang="en-US" smtClean="0"/>
              <a:t>34</a:t>
            </a:fld>
            <a:endParaRPr lang="en-US"/>
          </a:p>
        </p:txBody>
      </p:sp>
    </p:spTree>
    <p:extLst>
      <p:ext uri="{BB962C8B-B14F-4D97-AF65-F5344CB8AC3E}">
        <p14:creationId xmlns:p14="http://schemas.microsoft.com/office/powerpoint/2010/main" val="18364252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Here is a summary of the six steps to fighting anxiety: (1) Remember </a:t>
            </a:r>
            <a:r>
              <a:rPr lang="en-ZA" sz="1200" kern="1200" baseline="0" dirty="0" smtClean="0">
                <a:solidFill>
                  <a:schemeClr val="tx1"/>
                </a:solidFill>
                <a:effectLst/>
                <a:latin typeface="+mn-lt"/>
                <a:ea typeface="+mn-ea"/>
                <a:cs typeface="+mn-cs"/>
              </a:rPr>
              <a:t>God’s Presence. </a:t>
            </a:r>
            <a:r>
              <a:rPr lang="en-ZA" sz="1200" kern="1200" dirty="0" smtClean="0">
                <a:solidFill>
                  <a:schemeClr val="tx1"/>
                </a:solidFill>
                <a:effectLst/>
                <a:latin typeface="+mn-lt"/>
                <a:ea typeface="+mn-ea"/>
                <a:cs typeface="+mn-cs"/>
              </a:rPr>
              <a:t>(2) Request</a:t>
            </a:r>
            <a:r>
              <a:rPr lang="en-ZA" sz="1200" kern="1200" baseline="0" dirty="0" smtClean="0">
                <a:solidFill>
                  <a:schemeClr val="tx1"/>
                </a:solidFill>
                <a:effectLst/>
                <a:latin typeface="+mn-lt"/>
                <a:ea typeface="+mn-ea"/>
                <a:cs typeface="+mn-cs"/>
              </a:rPr>
              <a:t> God’s </a:t>
            </a:r>
            <a:r>
              <a:rPr lang="en-ZA" sz="1200" kern="1200" dirty="0" smtClean="0">
                <a:solidFill>
                  <a:schemeClr val="tx1"/>
                </a:solidFill>
                <a:effectLst/>
                <a:latin typeface="+mn-lt"/>
                <a:ea typeface="+mn-ea"/>
                <a:cs typeface="+mn-cs"/>
              </a:rPr>
              <a:t>Help. (3) Receive God’s Peace. (4)</a:t>
            </a:r>
            <a:r>
              <a:rPr lang="en-ZA" sz="1200" kern="1200" baseline="0" dirty="0" smtClean="0">
                <a:solidFill>
                  <a:schemeClr val="tx1"/>
                </a:solidFill>
                <a:effectLst/>
                <a:latin typeface="+mn-lt"/>
                <a:ea typeface="+mn-ea"/>
                <a:cs typeface="+mn-cs"/>
              </a:rPr>
              <a:t> Think Godly Thoughts. </a:t>
            </a:r>
            <a:r>
              <a:rPr lang="en-ZA" sz="1200" kern="1200" dirty="0" smtClean="0">
                <a:solidFill>
                  <a:schemeClr val="tx1"/>
                </a:solidFill>
                <a:effectLst/>
                <a:latin typeface="+mn-lt"/>
                <a:ea typeface="+mn-ea"/>
                <a:cs typeface="+mn-cs"/>
              </a:rPr>
              <a:t>(5)</a:t>
            </a:r>
            <a:r>
              <a:rPr lang="en-ZA" sz="1200" kern="1200" baseline="0" dirty="0" smtClean="0">
                <a:solidFill>
                  <a:schemeClr val="tx1"/>
                </a:solidFill>
                <a:effectLst/>
                <a:latin typeface="+mn-lt"/>
                <a:ea typeface="+mn-ea"/>
                <a:cs typeface="+mn-cs"/>
              </a:rPr>
              <a:t> Take Godly Action. (6) Seek Godly Counsel.</a:t>
            </a:r>
            <a:endParaRPr lang="en-ZA" sz="1200" kern="1200" dirty="0" smtClean="0">
              <a:solidFill>
                <a:schemeClr val="tx1"/>
              </a:solidFill>
              <a:effectLst/>
              <a:latin typeface="+mn-lt"/>
              <a:ea typeface="+mn-ea"/>
              <a:cs typeface="+mn-cs"/>
            </a:endParaRPr>
          </a:p>
          <a:p>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35</a:t>
            </a:fld>
            <a:endParaRPr lang="en-US"/>
          </a:p>
        </p:txBody>
      </p:sp>
    </p:spTree>
    <p:extLst>
      <p:ext uri="{BB962C8B-B14F-4D97-AF65-F5344CB8AC3E}">
        <p14:creationId xmlns:p14="http://schemas.microsoft.com/office/powerpoint/2010/main" val="18364252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Let’s Pray</a:t>
            </a:r>
          </a:p>
        </p:txBody>
      </p:sp>
      <p:sp>
        <p:nvSpPr>
          <p:cNvPr id="4" name="Slide Number Placeholder 3"/>
          <p:cNvSpPr>
            <a:spLocks noGrp="1"/>
          </p:cNvSpPr>
          <p:nvPr>
            <p:ph type="sldNum" sz="quarter" idx="10"/>
          </p:nvPr>
        </p:nvSpPr>
        <p:spPr/>
        <p:txBody>
          <a:bodyPr/>
          <a:lstStyle/>
          <a:p>
            <a:fld id="{1B76B6BF-B88A-A84A-B4EA-7A1DC6EF6D27}" type="slidenum">
              <a:rPr lang="en-US" smtClean="0"/>
              <a:t>36</a:t>
            </a:fld>
            <a:endParaRPr lang="en-US"/>
          </a:p>
        </p:txBody>
      </p:sp>
    </p:spTree>
    <p:extLst>
      <p:ext uri="{BB962C8B-B14F-4D97-AF65-F5344CB8AC3E}">
        <p14:creationId xmlns:p14="http://schemas.microsoft.com/office/powerpoint/2010/main" val="1836425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And this is the poster from the new movie: The Winter Soldier.</a:t>
            </a:r>
          </a:p>
          <a:p>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4</a:t>
            </a:fld>
            <a:endParaRPr lang="en-US"/>
          </a:p>
        </p:txBody>
      </p:sp>
    </p:spTree>
    <p:extLst>
      <p:ext uri="{BB962C8B-B14F-4D97-AF65-F5344CB8AC3E}">
        <p14:creationId xmlns:p14="http://schemas.microsoft.com/office/powerpoint/2010/main" val="3488037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Superheroes and Anxiety. I am quite sure that is the first time anyone has but those words together in a hurry. Surely Superheroes don’t get affected by anxiety.</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5</a:t>
            </a:fld>
            <a:endParaRPr lang="en-US"/>
          </a:p>
        </p:txBody>
      </p:sp>
    </p:spTree>
    <p:extLst>
      <p:ext uri="{BB962C8B-B14F-4D97-AF65-F5344CB8AC3E}">
        <p14:creationId xmlns:p14="http://schemas.microsoft.com/office/powerpoint/2010/main" val="3488037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Chris Evans</a:t>
            </a:r>
            <a:r>
              <a:rPr lang="en-ZA" sz="1200" kern="1200" baseline="0" dirty="0" smtClean="0">
                <a:solidFill>
                  <a:schemeClr val="tx1"/>
                </a:solidFill>
                <a:effectLst/>
                <a:latin typeface="+mn-lt"/>
                <a:ea typeface="+mn-ea"/>
                <a:cs typeface="+mn-cs"/>
              </a:rPr>
              <a:t> (the actor who plays </a:t>
            </a:r>
            <a:r>
              <a:rPr lang="en-ZA" sz="1200" kern="1200" dirty="0" smtClean="0">
                <a:solidFill>
                  <a:schemeClr val="tx1"/>
                </a:solidFill>
                <a:effectLst/>
                <a:latin typeface="+mn-lt"/>
                <a:ea typeface="+mn-ea"/>
                <a:cs typeface="+mn-cs"/>
              </a:rPr>
              <a:t>Captain</a:t>
            </a:r>
            <a:r>
              <a:rPr lang="en-ZA" sz="1200" kern="1200" baseline="0" dirty="0" smtClean="0">
                <a:solidFill>
                  <a:schemeClr val="tx1"/>
                </a:solidFill>
                <a:effectLst/>
                <a:latin typeface="+mn-lt"/>
                <a:ea typeface="+mn-ea"/>
                <a:cs typeface="+mn-cs"/>
              </a:rPr>
              <a:t> America in the movies) has serious anxiety issues!</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6</a:t>
            </a:fld>
            <a:endParaRPr lang="en-US"/>
          </a:p>
        </p:txBody>
      </p:sp>
    </p:spTree>
    <p:extLst>
      <p:ext uri="{BB962C8B-B14F-4D97-AF65-F5344CB8AC3E}">
        <p14:creationId xmlns:p14="http://schemas.microsoft.com/office/powerpoint/2010/main" val="3488037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Captain America Chris Evans: I struggle with anxiety. Chris Evans has said that he suffers from anxiety when promoting his movies. The actor confirmed to </a:t>
            </a:r>
            <a:r>
              <a:rPr lang="en-US" sz="1200" kern="1200" dirty="0" err="1" smtClean="0">
                <a:solidFill>
                  <a:schemeClr val="tx1"/>
                </a:solidFill>
                <a:effectLst/>
                <a:latin typeface="+mn-lt"/>
                <a:ea typeface="+mn-ea"/>
                <a:cs typeface="+mn-cs"/>
              </a:rPr>
              <a:t>ShortList</a:t>
            </a:r>
            <a:r>
              <a:rPr lang="en-US" sz="1200" kern="1200" dirty="0" smtClean="0">
                <a:solidFill>
                  <a:schemeClr val="tx1"/>
                </a:solidFill>
                <a:effectLst/>
                <a:latin typeface="+mn-lt"/>
                <a:ea typeface="+mn-ea"/>
                <a:cs typeface="+mn-cs"/>
              </a:rPr>
              <a:t> that he went into therapy before shooting new superhero film Captain America: The First Avenger. Evans said: "I… struggle with anxiety sometimes, especially when promoting films like this. Just the life of doing what I do, being in the public eye, it's a stressful environment.</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7</a:t>
            </a:fld>
            <a:endParaRPr lang="en-US"/>
          </a:p>
        </p:txBody>
      </p:sp>
    </p:spTree>
    <p:extLst>
      <p:ext uri="{BB962C8B-B14F-4D97-AF65-F5344CB8AC3E}">
        <p14:creationId xmlns:p14="http://schemas.microsoft.com/office/powerpoint/2010/main" val="3488037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Captain</a:t>
            </a:r>
            <a:r>
              <a:rPr lang="en-ZA" sz="1200" kern="1200" baseline="0" dirty="0" smtClean="0">
                <a:solidFill>
                  <a:schemeClr val="tx1"/>
                </a:solidFill>
                <a:effectLst/>
                <a:latin typeface="+mn-lt"/>
                <a:ea typeface="+mn-ea"/>
                <a:cs typeface="+mn-cs"/>
              </a:rPr>
              <a:t> America has enemies that are enough to make anyone to experience anxiety! </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8</a:t>
            </a:fld>
            <a:endParaRPr lang="en-US"/>
          </a:p>
        </p:txBody>
      </p:sp>
    </p:spTree>
    <p:extLst>
      <p:ext uri="{BB962C8B-B14F-4D97-AF65-F5344CB8AC3E}">
        <p14:creationId xmlns:p14="http://schemas.microsoft.com/office/powerpoint/2010/main" val="3488037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 Skull – who makes Hitler,</a:t>
            </a:r>
            <a:r>
              <a:rPr lang="en-US" baseline="0" dirty="0" smtClean="0"/>
              <a:t> </a:t>
            </a:r>
            <a:r>
              <a:rPr lang="en-US" dirty="0" err="1" smtClean="0"/>
              <a:t>Sadam</a:t>
            </a:r>
            <a:r>
              <a:rPr lang="en-US" dirty="0" smtClean="0"/>
              <a:t> Hussein and Bin Laden look like the Three Stooges.</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9</a:t>
            </a:fld>
            <a:endParaRPr lang="en-US"/>
          </a:p>
        </p:txBody>
      </p:sp>
    </p:spTree>
    <p:extLst>
      <p:ext uri="{BB962C8B-B14F-4D97-AF65-F5344CB8AC3E}">
        <p14:creationId xmlns:p14="http://schemas.microsoft.com/office/powerpoint/2010/main" val="3488037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16/05/27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893068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16/05/27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4147455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16/05/27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769081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16/05/27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791872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4CD9AF-E096-DF41-AD66-9514F0DD165C}" type="datetimeFigureOut">
              <a:rPr lang="en-US" smtClean="0"/>
              <a:t>16/05/27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295364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4CD9AF-E096-DF41-AD66-9514F0DD165C}" type="datetimeFigureOut">
              <a:rPr lang="en-US" smtClean="0"/>
              <a:t>16/05/27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985663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4CD9AF-E096-DF41-AD66-9514F0DD165C}" type="datetimeFigureOut">
              <a:rPr lang="en-US" smtClean="0"/>
              <a:t>16/05/27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97788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4CD9AF-E096-DF41-AD66-9514F0DD165C}" type="datetimeFigureOut">
              <a:rPr lang="en-US" smtClean="0"/>
              <a:t>16/05/27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637153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CD9AF-E096-DF41-AD66-9514F0DD165C}" type="datetimeFigureOut">
              <a:rPr lang="en-US" smtClean="0"/>
              <a:t>16/05/27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1018604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CD9AF-E096-DF41-AD66-9514F0DD165C}" type="datetimeFigureOut">
              <a:rPr lang="en-US" smtClean="0"/>
              <a:t>16/05/27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5357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CD9AF-E096-DF41-AD66-9514F0DD165C}" type="datetimeFigureOut">
              <a:rPr lang="en-US" smtClean="0"/>
              <a:t>16/05/27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871996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CD9AF-E096-DF41-AD66-9514F0DD165C}" type="datetimeFigureOut">
              <a:rPr lang="en-US" smtClean="0"/>
              <a:t>16/05/27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3841EE-E259-BA4F-BAAA-2D6456E299C7}" type="slidenum">
              <a:rPr lang="en-US" smtClean="0"/>
              <a:t>‹#›</a:t>
            </a:fld>
            <a:endParaRPr lang="en-US"/>
          </a:p>
        </p:txBody>
      </p:sp>
    </p:spTree>
    <p:extLst>
      <p:ext uri="{BB962C8B-B14F-4D97-AF65-F5344CB8AC3E}">
        <p14:creationId xmlns:p14="http://schemas.microsoft.com/office/powerpoint/2010/main" val="240264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08152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06991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29276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32611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7653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95735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22684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82415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22554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70907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89259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69540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31286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35783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51901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42378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11618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07593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43963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56817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67088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75626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43467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72849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12827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64618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lide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92482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22737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85390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37693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39622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63783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68845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05540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80437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50755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6850</TotalTime>
  <Words>1821</Words>
  <Application>Microsoft Macintosh PowerPoint</Application>
  <PresentationFormat>On-screen Show (4:3)</PresentationFormat>
  <Paragraphs>72</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events?</dc:title>
  <dc:creator>Mark Tittley</dc:creator>
  <cp:lastModifiedBy>Mark Tittley</cp:lastModifiedBy>
  <cp:revision>479</cp:revision>
  <dcterms:created xsi:type="dcterms:W3CDTF">2014-06-20T13:14:19Z</dcterms:created>
  <dcterms:modified xsi:type="dcterms:W3CDTF">2016-05-27T13:42:29Z</dcterms:modified>
</cp:coreProperties>
</file>