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353" r:id="rId2"/>
    <p:sldId id="1558" r:id="rId3"/>
    <p:sldId id="1540" r:id="rId4"/>
    <p:sldId id="1408" r:id="rId5"/>
    <p:sldId id="1543" r:id="rId6"/>
    <p:sldId id="1565" r:id="rId7"/>
    <p:sldId id="1636" r:id="rId8"/>
    <p:sldId id="1562" r:id="rId9"/>
    <p:sldId id="1544" r:id="rId10"/>
    <p:sldId id="1569" r:id="rId11"/>
    <p:sldId id="1573" r:id="rId12"/>
    <p:sldId id="1575" r:id="rId13"/>
    <p:sldId id="1622" r:id="rId14"/>
    <p:sldId id="1650" r:id="rId15"/>
    <p:sldId id="1623" r:id="rId16"/>
    <p:sldId id="1624" r:id="rId17"/>
    <p:sldId id="1547" r:id="rId18"/>
    <p:sldId id="1639" r:id="rId19"/>
    <p:sldId id="1633" r:id="rId20"/>
    <p:sldId id="1634" r:id="rId21"/>
    <p:sldId id="1548" r:id="rId22"/>
    <p:sldId id="1645" r:id="rId23"/>
    <p:sldId id="1646" r:id="rId24"/>
    <p:sldId id="1647" r:id="rId25"/>
    <p:sldId id="1644" r:id="rId26"/>
    <p:sldId id="1649" r:id="rId27"/>
    <p:sldId id="1642" r:id="rId28"/>
    <p:sldId id="1643" r:id="rId29"/>
    <p:sldId id="1551" r:id="rId30"/>
    <p:sldId id="1552" r:id="rId31"/>
    <p:sldId id="1653" r:id="rId32"/>
    <p:sldId id="1655" r:id="rId33"/>
    <p:sldId id="1656" r:id="rId34"/>
    <p:sldId id="1658" r:id="rId35"/>
    <p:sldId id="1659" r:id="rId36"/>
    <p:sldId id="1595" r:id="rId37"/>
    <p:sldId id="1630" r:id="rId38"/>
    <p:sldId id="1626" r:id="rId39"/>
    <p:sldId id="1625" r:id="rId40"/>
    <p:sldId id="1627" r:id="rId41"/>
    <p:sldId id="1628" r:id="rId42"/>
    <p:sldId id="1629" r:id="rId43"/>
    <p:sldId id="1554" r:id="rId44"/>
    <p:sldId id="1588" r:id="rId45"/>
    <p:sldId id="1662" r:id="rId46"/>
    <p:sldId id="1591" r:id="rId47"/>
    <p:sldId id="1631" r:id="rId48"/>
    <p:sldId id="1555" r:id="rId49"/>
    <p:sldId id="1652" r:id="rId50"/>
    <p:sldId id="1596" r:id="rId51"/>
    <p:sldId id="1538" r:id="rId52"/>
    <p:sldId id="1597" r:id="rId53"/>
    <p:sldId id="1599" r:id="rId54"/>
    <p:sldId id="1598" r:id="rId55"/>
    <p:sldId id="1600" r:id="rId56"/>
    <p:sldId id="1601" r:id="rId57"/>
    <p:sldId id="1612" r:id="rId58"/>
    <p:sldId id="1613" r:id="rId59"/>
    <p:sldId id="1603" r:id="rId60"/>
    <p:sldId id="1614" r:id="rId61"/>
    <p:sldId id="1616" r:id="rId62"/>
    <p:sldId id="1640" r:id="rId63"/>
    <p:sldId id="1621" r:id="rId64"/>
    <p:sldId id="1619" r:id="rId65"/>
    <p:sldId id="1620" r:id="rId66"/>
    <p:sldId id="1663" r:id="rId67"/>
    <p:sldId id="1605"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444C"/>
    <a:srgbClr val="B9E3FF"/>
    <a:srgbClr val="A69A80"/>
    <a:srgbClr val="A6A294"/>
    <a:srgbClr val="997A1E"/>
    <a:srgbClr val="AA8821"/>
    <a:srgbClr val="BF9925"/>
    <a:srgbClr val="D3A4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9" d="100"/>
          <a:sy n="19" d="100"/>
        </p:scale>
        <p:origin x="-104" y="-1520"/>
      </p:cViewPr>
      <p:guideLst>
        <p:guide orient="horz" pos="4319"/>
        <p:guide pos="5033"/>
        <p:guide pos="3343"/>
        <p:guide pos="7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A50B6EE-EF65-9E46-A14B-A8448509BE96}" type="datetimeFigureOut">
              <a:rPr lang="en-US"/>
              <a:pPr>
                <a:defRPr/>
              </a:pPr>
              <a:t>16/05/27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59B66CB-A78C-804B-B2C6-B81931300A40}" type="slidenum">
              <a:rPr lang="en-US"/>
              <a:pPr>
                <a:defRPr/>
              </a:pPr>
              <a:t>‹#›</a:t>
            </a:fld>
            <a:endParaRPr lang="en-US"/>
          </a:p>
        </p:txBody>
      </p:sp>
    </p:spTree>
    <p:extLst>
      <p:ext uri="{BB962C8B-B14F-4D97-AF65-F5344CB8AC3E}">
        <p14:creationId xmlns:p14="http://schemas.microsoft.com/office/powerpoint/2010/main" val="34770556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week we are going to learn how to fight drugs.</a:t>
            </a:r>
            <a:endParaRPr lang="en-ZA">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D572B0C-CDC6-8342-8695-ACCDC08D632E}"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He’s a drunk! As a result, he is routinely jeered at the crime scenes. Hancock also ignores court subpoenas from the city of Los Angeles to address the property damage he has caused.</a:t>
            </a:r>
            <a:endParaRPr lang="en-ZA">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F472ACE-768B-5E49-937A-E63E48651046}" type="slidenum">
              <a:rPr lang="en-US" sz="1200"/>
              <a:pPr eaLnBrk="1" fontAlgn="base" hangingPunct="1">
                <a:spcBef>
                  <a:spcPct val="0"/>
                </a:spcBef>
                <a:spcAft>
                  <a:spcPct val="0"/>
                </a:spcAft>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At one of these crime scenes Hancock meets PR specialist Ray who offers to improve Hancock’s public image and Hancock agrees.</a:t>
            </a:r>
            <a:endParaRPr lang="en-ZA">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232D6DD-71F7-9746-B85C-A67EB740F417}" type="slidenum">
              <a:rPr lang="en-US" sz="1200"/>
              <a:pPr eaLnBrk="1" fontAlgn="base" hangingPunct="1">
                <a:spcBef>
                  <a:spcPct val="0"/>
                </a:spcBef>
                <a:spcAft>
                  <a:spcPct val="0"/>
                </a:spcAft>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partnership later leads to a complete transformation, elevating him to a reformed superhero status where everyone loves him.</a:t>
            </a:r>
            <a:endParaRPr lang="en-ZA">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B0054A9-2A14-A046-8BEB-8A8A3543BCDB}" type="slidenum">
              <a:rPr lang="en-US" sz="1200"/>
              <a:pPr eaLnBrk="1" fontAlgn="base" hangingPunct="1">
                <a:spcBef>
                  <a:spcPct val="0"/>
                </a:spcBef>
                <a:spcAft>
                  <a:spcPct val="0"/>
                </a:spcAft>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Before we understand why Hancock was addicted lets define who an addict is. The dictionary definition is: “..a person who is addicted to an activity, habit, or substance: a drug addict.”</a:t>
            </a:r>
          </a:p>
          <a:p>
            <a:pPr eaLnBrk="1" hangingPunct="1">
              <a:spcBef>
                <a:spcPct val="0"/>
              </a:spcBef>
            </a:pPr>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D33BD30-9C17-814D-A253-74CA9CC6758C}" type="slidenum">
              <a:rPr lang="en-US" sz="1200"/>
              <a:pPr eaLnBrk="1" fontAlgn="base" hangingPunct="1">
                <a:spcBef>
                  <a:spcPct val="0"/>
                </a:spcBef>
                <a:spcAft>
                  <a:spcPct val="0"/>
                </a:spcAft>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One the other hand, the ‘actual’ habit of addiction is defined as: Becoming physiologically or psychologically dependent on an addictive substance such as alcohol or a narcotic.</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46A21B7-C4BF-F945-AC84-858563E33E01}" type="slidenum">
              <a:rPr lang="en-US" sz="1200"/>
              <a:pPr eaLnBrk="1" fontAlgn="base" hangingPunct="1">
                <a:spcBef>
                  <a:spcPct val="0"/>
                </a:spcBef>
                <a:spcAft>
                  <a:spcPct val="0"/>
                </a:spcAft>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Hancock’s drug of choice was his alcohol. Hancock becomes so dependent on his alcohol that it hinders his ability to help people. The true purpose for which he was created.</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07FFFE8-515A-0245-A5BA-F7E0F55DF338}" type="slidenum">
              <a:rPr lang="en-US" sz="1200"/>
              <a:pPr eaLnBrk="1" fontAlgn="base" hangingPunct="1">
                <a:spcBef>
                  <a:spcPct val="0"/>
                </a:spcBef>
                <a:spcAft>
                  <a:spcPct val="0"/>
                </a:spcAft>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According to the South African National Council on Alcoholism and Drug Dependence, 1 in 10 South Africans have an addiction problem and their top drugs of choice are dagga and alcohol.</a:t>
            </a:r>
          </a:p>
          <a:p>
            <a:pPr eaLnBrk="1" hangingPunct="1">
              <a:spcBef>
                <a:spcPct val="0"/>
              </a:spcBef>
            </a:pPr>
            <a:endParaRPr lang="en-US">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4B5535C-7C95-4841-B909-C4309F46E6C5}" type="slidenum">
              <a:rPr lang="en-US" sz="1200"/>
              <a:pPr eaLnBrk="1" fontAlgn="base" hangingPunct="1">
                <a:spcBef>
                  <a:spcPct val="0"/>
                </a:spcBef>
                <a:spcAft>
                  <a:spcPct val="0"/>
                </a:spcAft>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Drug and alcohol addiction does not discriminate. Take a look at how many famous people have battled with drug and alcohol addiction - Here are just some of the guys in Hollywood who have been addicted to drugs. Robert Downey, Ben Affleck, Charlie Sheen, Michael Jackson, Philip Seymour Hoffman</a:t>
            </a:r>
            <a:r>
              <a:rPr lang="en-ZA">
                <a:latin typeface="Calibri" charset="0"/>
              </a:rPr>
              <a:t>, </a:t>
            </a:r>
            <a:r>
              <a:rPr lang="en-US">
                <a:latin typeface="Calibri" charset="0"/>
              </a:rPr>
              <a:t>Gerald Butler.</a:t>
            </a:r>
            <a:endParaRPr lang="en-ZA">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17655AA-35DF-C349-A987-C014AB62D075}" type="slidenum">
              <a:rPr lang="en-US" sz="1200"/>
              <a:pPr eaLnBrk="1" fontAlgn="base" hangingPunct="1">
                <a:spcBef>
                  <a:spcPct val="0"/>
                </a:spcBef>
                <a:spcAft>
                  <a:spcPct val="0"/>
                </a:spcAft>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Here are some of the ladies who have also been addicted: Lindsay Lohan, Whitney Houston, Amy Winehouse, Kisten Dunst, Mark Kate Olson.</a:t>
            </a:r>
            <a:endParaRPr lang="en-ZA">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CBB7CE1-7655-DA45-AEB0-BE08203927F2}" type="slidenum">
              <a:rPr lang="en-US" sz="1200"/>
              <a:pPr eaLnBrk="1" fontAlgn="base" hangingPunct="1">
                <a:spcBef>
                  <a:spcPct val="0"/>
                </a:spcBef>
                <a:spcAft>
                  <a:spcPct val="0"/>
                </a:spcAft>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Sharing: Have you or someone close to you, taken drugs?</a:t>
            </a:r>
          </a:p>
          <a:p>
            <a:pPr eaLnBrk="1" hangingPunct="1">
              <a:spcBef>
                <a:spcPct val="0"/>
              </a:spcBef>
            </a:pPr>
            <a:endParaRPr lang="en-US">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BE6ECDE-CF03-104B-B90C-59377C613A78}" type="slidenum">
              <a:rPr lang="en-US" sz="1200"/>
              <a:pPr eaLnBrk="1" fontAlgn="base" hangingPunct="1">
                <a:spcBef>
                  <a:spcPct val="0"/>
                </a:spcBef>
                <a:spcAft>
                  <a:spcPct val="0"/>
                </a:spcAft>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we’ve been dealing with a couple of superheroes in the past couple of weeks. If there’s anything all of them have in common – it’s that they’ve all got a weakness. Anybody want to guess who our Superhero for this week is?</a:t>
            </a:r>
            <a:endParaRPr lang="en-ZA">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C799F4C-3034-0C49-861E-2BFB05097961}" type="slidenum">
              <a:rPr lang="en-US" sz="1200"/>
              <a:pPr eaLnBrk="1" fontAlgn="base" hangingPunct="1">
                <a:spcBef>
                  <a:spcPct val="0"/>
                </a:spcBef>
                <a:spcAft>
                  <a:spcPct val="0"/>
                </a:spcAft>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begin by understanding drugs.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F3DC0E4-C8F4-2E4D-AA51-FAB45B4AB3F2}" type="slidenum">
              <a:rPr lang="en-US" sz="1200"/>
              <a:pPr eaLnBrk="1" fontAlgn="base" hangingPunct="1">
                <a:spcBef>
                  <a:spcPct val="0"/>
                </a:spcBef>
                <a:spcAft>
                  <a:spcPct val="0"/>
                </a:spcAft>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Why do people abuse drugs?</a:t>
            </a:r>
            <a:endParaRPr lang="en-ZA">
              <a:latin typeface="Calibri"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5FCEF31-603E-5E41-A495-E4CDBBF2BD24}" type="slidenum">
              <a:rPr lang="en-US" sz="1200"/>
              <a:pPr eaLnBrk="1" fontAlgn="base" hangingPunct="1">
                <a:spcBef>
                  <a:spcPct val="0"/>
                </a:spcBef>
                <a:spcAft>
                  <a:spcPct val="0"/>
                </a:spcAft>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Many people use drugs as a coping mechanism to deal with life - to ease stress, anxiety, or depression. </a:t>
            </a:r>
            <a:endParaRPr lang="en-ZA">
              <a:latin typeface="Calibri" charset="0"/>
            </a:endParaRPr>
          </a:p>
          <a:p>
            <a:pPr eaLnBrk="1" hangingPunct="1">
              <a:spcBef>
                <a:spcPct val="0"/>
              </a:spcBef>
            </a:pPr>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9E4D389-3EEE-EE41-9066-E2F591D120CD}" type="slidenum">
              <a:rPr lang="en-US" sz="1200"/>
              <a:pPr eaLnBrk="1" fontAlgn="base" hangingPunct="1">
                <a:spcBef>
                  <a:spcPct val="0"/>
                </a:spcBef>
                <a:spcAft>
                  <a:spcPct val="0"/>
                </a:spcAft>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Some first try drugs out of curiosity, </a:t>
            </a:r>
            <a:endParaRPr lang="en-ZA">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6216EA4-63EA-7B45-9193-FEEFBE506E7B}" type="slidenum">
              <a:rPr lang="en-US" sz="1200"/>
              <a:pPr eaLnBrk="1" fontAlgn="base" hangingPunct="1">
                <a:spcBef>
                  <a:spcPct val="0"/>
                </a:spcBef>
                <a:spcAft>
                  <a:spcPct val="0"/>
                </a:spcAft>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Some first try drugs to have a good time</a:t>
            </a:r>
            <a:endParaRPr lang="en-ZA">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CF73A7C-F1CC-2E41-AE67-EFFD02653587}" type="slidenum">
              <a:rPr lang="en-US" sz="1200"/>
              <a:pPr eaLnBrk="1" fontAlgn="base" hangingPunct="1">
                <a:spcBef>
                  <a:spcPct val="0"/>
                </a:spcBef>
                <a:spcAft>
                  <a:spcPct val="0"/>
                </a:spcAft>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Or because friends are doing it,  </a:t>
            </a:r>
            <a:r>
              <a:rPr lang="en-ZA">
                <a:latin typeface="Calibri" charset="0"/>
              </a:rPr>
              <a:t> </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D100BF0-284C-7C47-88FB-87ED80C3E2FF}" type="slidenum">
              <a:rPr lang="en-US" sz="1200"/>
              <a:pPr eaLnBrk="1" fontAlgn="base" hangingPunct="1">
                <a:spcBef>
                  <a:spcPct val="0"/>
                </a:spcBef>
                <a:spcAft>
                  <a:spcPct val="0"/>
                </a:spcAft>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also because society makes it look cool  </a:t>
            </a:r>
          </a:p>
          <a:p>
            <a:pPr eaLnBrk="1" hangingPunct="1">
              <a:spcBef>
                <a:spcPct val="0"/>
              </a:spcBef>
            </a:pPr>
            <a:r>
              <a:rPr lang="en-US">
                <a:latin typeface="Calibri" charset="0"/>
              </a:rPr>
              <a:t> </a:t>
            </a:r>
          </a:p>
          <a:p>
            <a:pPr eaLnBrk="1" hangingPunct="1">
              <a:spcBef>
                <a:spcPct val="0"/>
              </a:spcBef>
            </a:pPr>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62001E2-46AC-5442-8249-03C4E79852C2}" type="slidenum">
              <a:rPr lang="en-US" sz="1200"/>
              <a:pPr eaLnBrk="1" fontAlgn="base" hangingPunct="1">
                <a:spcBef>
                  <a:spcPct val="0"/>
                </a:spcBef>
                <a:spcAft>
                  <a:spcPct val="0"/>
                </a:spcAft>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You have Weeds – the TV series.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F9212DA-C627-D147-BD3B-EA357E4F2492}" type="slidenum">
              <a:rPr lang="en-US" sz="1200"/>
              <a:pPr eaLnBrk="1" fontAlgn="base" hangingPunct="1">
                <a:spcBef>
                  <a:spcPct val="0"/>
                </a:spcBef>
                <a:spcAft>
                  <a:spcPct val="0"/>
                </a:spcAft>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Breaking Bad which is the award winning series about a Chemistry teacher who recruits his former student to cook meth with him. </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CB4B90E-29B4-804D-9D97-3B207AC4CBA8}" type="slidenum">
              <a:rPr lang="en-US" sz="1200"/>
              <a:pPr eaLnBrk="1" fontAlgn="base" hangingPunct="1">
                <a:spcBef>
                  <a:spcPct val="0"/>
                </a:spcBef>
                <a:spcAft>
                  <a:spcPct val="0"/>
                </a:spcAft>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Are You A Potential Drug Addict? There are many risk factors that increase your vulnerability to drug addiction: (1) Family history of addiction. (2) Abuse, neglect, or other traumatic experiences in childhood. (3) Mental disorders such as depression and anxiety. (4) Early use of drugs.</a:t>
            </a:r>
            <a:endParaRPr lang="en-ZA">
              <a:latin typeface="Calibri" charset="0"/>
            </a:endParaRPr>
          </a:p>
          <a:p>
            <a:pPr eaLnBrk="1" hangingPunct="1">
              <a:spcBef>
                <a:spcPct val="0"/>
              </a:spcBef>
            </a:pPr>
            <a:endParaRPr lang="en-ZA">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A808A9D-E66F-2844-8665-BAAC573D81BD}" type="slidenum">
              <a:rPr lang="en-US" sz="1200"/>
              <a:pPr eaLnBrk="1" fontAlgn="base" hangingPunct="1">
                <a:spcBef>
                  <a:spcPct val="0"/>
                </a:spcBef>
                <a:spcAft>
                  <a:spcPct val="0"/>
                </a:spcAft>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Here is a clue… But a tough one!!!</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04F0F75-16DD-7041-9D83-EFE157AB50E7}" type="slidenum">
              <a:rPr lang="en-US" sz="1200"/>
              <a:pPr eaLnBrk="1" fontAlgn="base" hangingPunct="1">
                <a:spcBef>
                  <a:spcPct val="0"/>
                </a:spcBef>
                <a:spcAft>
                  <a:spcPct val="0"/>
                </a:spcAft>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How do drugs affect you physically?</a:t>
            </a:r>
            <a:endParaRPr lang="en-ZA">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52FDC64-8F90-244A-992A-255D0DFA31DE}" type="slidenum">
              <a:rPr lang="en-US" sz="1200"/>
              <a:pPr eaLnBrk="1" fontAlgn="base" hangingPunct="1">
                <a:spcBef>
                  <a:spcPct val="0"/>
                </a:spcBef>
                <a:spcAft>
                  <a:spcPct val="0"/>
                </a:spcAft>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You neglect your responsibilities at school, at home or at work. Skipping class. Failing your exams continually because of your drug use</a:t>
            </a:r>
            <a:endParaRPr lang="en-ZA">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655287B-4F4D-FB4B-B022-2332A8D370D1}" type="slidenum">
              <a:rPr lang="en-US" sz="1200"/>
              <a:pPr eaLnBrk="1" fontAlgn="base" hangingPunct="1">
                <a:spcBef>
                  <a:spcPct val="0"/>
                </a:spcBef>
                <a:spcAft>
                  <a:spcPct val="0"/>
                </a:spcAft>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Acting uncharacteristically isolated, withdrawn, angry, or depressed</a:t>
            </a:r>
            <a:endParaRPr lang="en-ZA">
              <a:latin typeface="Calibri"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64393DB-7A12-F444-94BD-BEDCC392B103}" type="slidenum">
              <a:rPr lang="en-US" sz="1200"/>
              <a:pPr eaLnBrk="1" fontAlgn="base" hangingPunct="1">
                <a:spcBef>
                  <a:spcPct val="0"/>
                </a:spcBef>
                <a:spcAft>
                  <a:spcPct val="0"/>
                </a:spcAft>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Misusing money, valuables or prescriptions. Unexplained need for money. </a:t>
            </a:r>
            <a:endParaRPr lang="en-ZA">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17CD8E3-94DE-5B4A-8922-E1268FE5C04B}" type="slidenum">
              <a:rPr lang="en-US" sz="1200"/>
              <a:pPr eaLnBrk="1" fontAlgn="base" hangingPunct="1">
                <a:spcBef>
                  <a:spcPct val="0"/>
                </a:spcBef>
                <a:spcAft>
                  <a:spcPct val="0"/>
                </a:spcAft>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Engaging in secretive or suspicious behavior. Demanding more privacy; locking doors; avoiding eye contact; sneaking around</a:t>
            </a:r>
            <a:endParaRPr lang="en-ZA">
              <a:latin typeface="Calibri"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46408D9-1D8F-0C4B-B420-98A5FC5F9869}" type="slidenum">
              <a:rPr lang="en-US" sz="1200"/>
              <a:pPr eaLnBrk="1" fontAlgn="base" hangingPunct="1">
                <a:spcBef>
                  <a:spcPct val="0"/>
                </a:spcBef>
                <a:spcAft>
                  <a:spcPct val="0"/>
                </a:spcAft>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Your drug use starts to cause problems in your relationships – fights with friends and family, loss of friends. </a:t>
            </a:r>
            <a:endParaRPr lang="en-ZA">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504044C-5870-524F-B87A-9671BD6D709A}" type="slidenum">
              <a:rPr lang="en-US" sz="1200"/>
              <a:pPr eaLnBrk="1" fontAlgn="base" hangingPunct="1">
                <a:spcBef>
                  <a:spcPct val="0"/>
                </a:spcBef>
                <a:spcAft>
                  <a:spcPct val="0"/>
                </a:spcAft>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How do drugs affect you spiritually?</a:t>
            </a:r>
            <a:endParaRPr lang="en-ZA">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DEAD5AC-CDFA-C549-9FC2-6996EF19E2F7}" type="slidenum">
              <a:rPr lang="en-US" sz="1200"/>
              <a:pPr eaLnBrk="1" fontAlgn="base" hangingPunct="1">
                <a:spcBef>
                  <a:spcPct val="0"/>
                </a:spcBef>
                <a:spcAft>
                  <a:spcPct val="0"/>
                </a:spcAft>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bible says that YOUR BODY IS THE TEMPLE OF THE HOLY SPIRIT. </a:t>
            </a:r>
            <a:r>
              <a:rPr lang="en-US" i="1" baseline="30000">
                <a:latin typeface="Calibri" charset="0"/>
              </a:rPr>
              <a:t> </a:t>
            </a:r>
            <a:r>
              <a:rPr lang="en-US" i="1">
                <a:latin typeface="Calibri" charset="0"/>
              </a:rPr>
              <a:t>Do you not know that your body is a temple of the Holy Spirit, who is in you, whom you received from God? You are not your own; you were bought at a price. Honor God with your bodies.</a:t>
            </a:r>
            <a:r>
              <a:rPr lang="en-US">
                <a:latin typeface="Calibri" charset="0"/>
              </a:rPr>
              <a:t> (1 Corinthians 1:16-20).</a:t>
            </a:r>
            <a:endParaRPr lang="en-ZA">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B06B355-71C3-514E-BCD3-94B60019216B}" type="slidenum">
              <a:rPr lang="en-US" sz="1200"/>
              <a:pPr eaLnBrk="1" fontAlgn="base" hangingPunct="1">
                <a:spcBef>
                  <a:spcPct val="0"/>
                </a:spcBef>
                <a:spcAft>
                  <a:spcPct val="0"/>
                </a:spcAft>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indeed the presence of God dwells in us, we must clean house. We must ensure that God’s living room is clean and tidy enough for him to come in and chill with us. When we abuse drugs or alcohol we defile our own bodies created to be God’s temple. </a:t>
            </a:r>
            <a:endParaRPr lang="en-ZA">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546324F-B4ED-874C-95E8-9DE0ACD150DD}" type="slidenum">
              <a:rPr lang="en-US" sz="1200"/>
              <a:pPr eaLnBrk="1" fontAlgn="base" hangingPunct="1">
                <a:spcBef>
                  <a:spcPct val="0"/>
                </a:spcBef>
                <a:spcAft>
                  <a:spcPct val="0"/>
                </a:spcAft>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Addiction is an Idol. As an addict all you attention is focused on your next fix. Satisfying this deep desire to cope in life by filling that empty space. Thus turning your addiction into this Idol craving your attention. Taking your focus away from God.</a:t>
            </a:r>
            <a:endParaRPr lang="en-ZA">
              <a:latin typeface="Calibri" charset="0"/>
            </a:endParaRPr>
          </a:p>
          <a:p>
            <a:pPr eaLnBrk="1" hangingPunct="1">
              <a:spcBef>
                <a:spcPct val="0"/>
              </a:spcBef>
            </a:pPr>
            <a:r>
              <a:rPr lang="en-US" i="1">
                <a:latin typeface="Calibri" charset="0"/>
              </a:rPr>
              <a:t>“Put to death, therefore, whatever belongs to your earthly nature: Sexual immorality, impurity, lust, evil desires and greed, which is idolatry.” (Colossians 3:5)</a:t>
            </a:r>
            <a:endParaRPr lang="en-ZA">
              <a:latin typeface="Calibri" charset="0"/>
            </a:endParaRPr>
          </a:p>
          <a:p>
            <a:pPr eaLnBrk="1" hangingPunct="1">
              <a:spcBef>
                <a:spcPct val="0"/>
              </a:spcBef>
            </a:pPr>
            <a:r>
              <a:rPr lang="en-US">
                <a:latin typeface="Calibri" charset="0"/>
              </a:rPr>
              <a:t>Anything that we use to take the place of God in our lives to bring us comfort or relief, to fulfill or define us other than God himself – that thing is an idol.</a:t>
            </a:r>
            <a:endParaRPr lang="en-ZA">
              <a:latin typeface="Calibri" charset="0"/>
            </a:endParaRPr>
          </a:p>
          <a:p>
            <a:pPr eaLnBrk="1" hangingPunct="1">
              <a:spcBef>
                <a:spcPct val="0"/>
              </a:spcBef>
            </a:pPr>
            <a:r>
              <a:rPr lang="en-US">
                <a:latin typeface="Calibri" charset="0"/>
              </a:rPr>
              <a:t>Not all idols are addictions but all addictions are idols.</a:t>
            </a:r>
            <a:endParaRPr lang="en-ZA">
              <a:latin typeface="Calibri"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6B7DACD-DE8B-6E4D-AE31-14900EE2F9E2}" type="slidenum">
              <a:rPr lang="en-US" sz="1200"/>
              <a:pPr eaLnBrk="1" fontAlgn="base" hangingPunct="1">
                <a:spcBef>
                  <a:spcPct val="0"/>
                </a:spcBef>
                <a:spcAft>
                  <a:spcPct val="0"/>
                </a:spcAft>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It is Hancock!</a:t>
            </a:r>
            <a:endParaRPr lang="en-ZA">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066FC48-4538-4947-9F36-0B13757858A5}" type="slidenum">
              <a:rPr lang="en-US" sz="1200"/>
              <a:pPr eaLnBrk="1" fontAlgn="base" hangingPunct="1">
                <a:spcBef>
                  <a:spcPct val="0"/>
                </a:spcBef>
                <a:spcAft>
                  <a:spcPct val="0"/>
                </a:spcAft>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You become a Slave to sin. “For if we have been united with him in a death like his, we will certainly also be united with him in a resurrection like his. For we know that our old self was crucified with him so that the body ruled by sin might be done away with, that we should no longer be slaves to sin - because anyone who has died has been set free from sin.” (Romans 6: 5-7)</a:t>
            </a:r>
          </a:p>
          <a:p>
            <a:pPr eaLnBrk="1" hangingPunct="1">
              <a:spcBef>
                <a:spcPct val="0"/>
              </a:spcBef>
            </a:pPr>
            <a:endParaRPr lang="en-ZA">
              <a:latin typeface="Calibri"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80BB6D7-A44A-B14F-B8B8-90D41A057B48}" type="slidenum">
              <a:rPr lang="en-US" sz="1200"/>
              <a:pPr eaLnBrk="1" fontAlgn="base" hangingPunct="1">
                <a:spcBef>
                  <a:spcPct val="0"/>
                </a:spcBef>
                <a:spcAft>
                  <a:spcPct val="0"/>
                </a:spcAft>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You start to surround yourself with other addicts. </a:t>
            </a:r>
            <a:r>
              <a:rPr lang="en-US" i="1">
                <a:latin typeface="Calibri" charset="0"/>
              </a:rPr>
              <a:t>Do not be misled: “Bad company corrupts good character.” </a:t>
            </a:r>
            <a:r>
              <a:rPr lang="en-US">
                <a:latin typeface="Calibri" charset="0"/>
              </a:rPr>
              <a:t>(1 Corinthians 15:33)</a:t>
            </a:r>
            <a:endParaRPr lang="en-ZA">
              <a:latin typeface="Calibri"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0C4EB6D-A886-514C-9D19-0A5DA21C250F}" type="slidenum">
              <a:rPr lang="en-US" sz="1200"/>
              <a:pPr eaLnBrk="1" fontAlgn="base" hangingPunct="1">
                <a:spcBef>
                  <a:spcPct val="0"/>
                </a:spcBef>
                <a:spcAft>
                  <a:spcPct val="0"/>
                </a:spcAft>
              </a:pPr>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unfortunate truth about addiction, is that addiction leads to server consequences in life. For Hancock, it landed him in jail. Even if he went willingly, it forced him to reconsider his behavior and how he treated the people of LA.</a:t>
            </a:r>
            <a:endParaRPr lang="en-ZA">
              <a:latin typeface="Calibri"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583972A-9980-124F-A6B1-5BC11EB5ECEB}" type="slidenum">
              <a:rPr lang="en-US" sz="1200"/>
              <a:pPr eaLnBrk="1" fontAlgn="base" hangingPunct="1">
                <a:spcBef>
                  <a:spcPct val="0"/>
                </a:spcBef>
                <a:spcAft>
                  <a:spcPct val="0"/>
                </a:spcAft>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Lance Armstrong was know as the world’s greatest cyclist - he had won the Tour De France – 7 times. </a:t>
            </a:r>
            <a:endParaRPr lang="en-ZA">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58F1351-A358-8344-BFEC-933E7608396D}" type="slidenum">
              <a:rPr lang="en-US" sz="1200"/>
              <a:pPr eaLnBrk="1" fontAlgn="base" hangingPunct="1">
                <a:spcBef>
                  <a:spcPct val="0"/>
                </a:spcBef>
                <a:spcAft>
                  <a:spcPct val="0"/>
                </a:spcAft>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then his drug problem was revealed. Imagine if he hadn’t taken the drugs? </a:t>
            </a:r>
            <a:endParaRPr lang="en-ZA">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656EB22-9F2B-CC44-9996-80E16143D15B}" type="slidenum">
              <a:rPr lang="en-US" sz="1200"/>
              <a:pPr eaLnBrk="1" fontAlgn="base" hangingPunct="1">
                <a:spcBef>
                  <a:spcPct val="0"/>
                </a:spcBef>
                <a:spcAft>
                  <a:spcPct val="0"/>
                </a:spcAft>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Addiction is not something that just affects you – it affects the lives of those around you! Imagine how it affected Lance, his wife (who left him) and his children.</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5E28113-A64E-8A4F-B27B-790EFB64B804}" type="slidenum">
              <a:rPr lang="en-US" sz="1200"/>
              <a:pPr eaLnBrk="1" fontAlgn="base" hangingPunct="1">
                <a:spcBef>
                  <a:spcPct val="0"/>
                </a:spcBef>
                <a:spcAft>
                  <a:spcPct val="0"/>
                </a:spcAft>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Does a</a:t>
            </a:r>
            <a:r>
              <a:rPr lang="en-US">
                <a:latin typeface="Calibri" charset="0"/>
              </a:rPr>
              <a:t>nyone remember Marion Jones? The Gold Winning Olympian. After pleading guilty to doping charges, Marion found herself in Jail.</a:t>
            </a:r>
            <a:endParaRPr lang="en-ZA">
              <a:latin typeface="Calibri" charset="0"/>
            </a:endParaRPr>
          </a:p>
          <a:p>
            <a:pPr eaLnBrk="1" hangingPunct="1">
              <a:spcBef>
                <a:spcPct val="0"/>
              </a:spcBef>
            </a:pPr>
            <a:endParaRPr lang="en-ZA">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2264A18-0171-C944-88AD-AF52AEC058EB}" type="slidenum">
              <a:rPr lang="en-US" sz="1200"/>
              <a:pPr eaLnBrk="1" fontAlgn="base" hangingPunct="1">
                <a:spcBef>
                  <a:spcPct val="0"/>
                </a:spcBef>
                <a:spcAft>
                  <a:spcPct val="0"/>
                </a:spcAft>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Hancock was created for a specific purpose. He had a destiny. His addiction kept him from his destiny. </a:t>
            </a:r>
            <a:endParaRPr lang="en-ZA">
              <a:latin typeface="Calibri" charset="0"/>
            </a:endParaRP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9321FE8-BE39-6E44-962C-98BA64D49475}" type="slidenum">
              <a:rPr lang="en-US" sz="1200"/>
              <a:pPr eaLnBrk="1" fontAlgn="base" hangingPunct="1">
                <a:spcBef>
                  <a:spcPct val="0"/>
                </a:spcBef>
                <a:spcAft>
                  <a:spcPct val="0"/>
                </a:spcAft>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cs typeface="+mn-cs"/>
              </a:rPr>
              <a:t>Addiction takes the focus off our journey, the true purpose for which God called each and every one of us for.</a:t>
            </a:r>
            <a:r>
              <a:rPr lang="en-ZA" dirty="0" smtClean="0">
                <a:ea typeface="+mn-ea"/>
                <a:cs typeface="+mn-cs"/>
              </a:rPr>
              <a:t> </a:t>
            </a:r>
            <a:r>
              <a:rPr lang="en-US" dirty="0" smtClean="0">
                <a:ea typeface="+mn-ea"/>
                <a:cs typeface="+mn-cs"/>
              </a:rPr>
              <a:t>Addiction affects not just us, but the reason for which we were created.</a:t>
            </a:r>
            <a:r>
              <a:rPr lang="en-ZA" dirty="0" smtClean="0">
                <a:ea typeface="+mn-ea"/>
                <a:cs typeface="+mn-cs"/>
              </a:rPr>
              <a:t> “</a:t>
            </a:r>
            <a:r>
              <a:rPr lang="en-US" dirty="0" smtClean="0">
                <a:solidFill>
                  <a:srgbClr val="FFFFFF"/>
                </a:solidFill>
                <a:effectLst>
                  <a:glow rad="114300">
                    <a:schemeClr val="tx1">
                      <a:alpha val="85000"/>
                    </a:schemeClr>
                  </a:glow>
                </a:effectLst>
                <a:latin typeface="Abadi MT Condensed Extra Bold"/>
                <a:ea typeface="+mn-ea"/>
                <a:cs typeface="Abadi MT Condensed Extra Bold"/>
              </a:rPr>
              <a:t>In him we were chosen, having been predestined according to the plan of him who works out everything in conformity to his will , so that we who were the first to put our hope in Christ, might be for the praise of his glory</a:t>
            </a:r>
            <a:r>
              <a:rPr lang="en-US" i="1" dirty="0" smtClean="0">
                <a:ea typeface="+mn-ea"/>
                <a:cs typeface="+mn-cs"/>
              </a:rPr>
              <a:t>.” (Ephesians 1:11</a:t>
            </a:r>
            <a:r>
              <a:rPr lang="en-ZA" dirty="0" smtClean="0">
                <a:ea typeface="+mn-ea"/>
                <a:cs typeface="+mn-cs"/>
              </a:rPr>
              <a:t>-12). </a:t>
            </a:r>
            <a:endParaRPr lang="en-US" dirty="0" smtClean="0">
              <a:ea typeface="+mn-ea"/>
              <a:cs typeface="+mn-cs"/>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7D089B6-4425-8C46-9D50-6B333FDDE52D}" type="slidenum">
              <a:rPr lang="en-US" sz="1200"/>
              <a:pPr eaLnBrk="1" fontAlgn="base" hangingPunct="1">
                <a:spcBef>
                  <a:spcPct val="0"/>
                </a:spcBef>
                <a:spcAft>
                  <a:spcPct val="0"/>
                </a:spcAft>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all have a Purpose. A Destiny. A Divine Calling.</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940AE2D-C0D5-6640-98F2-3B20CEA382B3}" type="slidenum">
              <a:rPr lang="en-US" sz="1200"/>
              <a:pPr eaLnBrk="1" fontAlgn="base" hangingPunct="1">
                <a:spcBef>
                  <a:spcPct val="0"/>
                </a:spcBef>
                <a:spcAft>
                  <a:spcPct val="0"/>
                </a:spcAft>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John Hancock is an alcoholic </a:t>
            </a:r>
            <a:endParaRPr lang="en-ZA">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64D5C07-1163-D940-AFC0-5DDD9B1CA608}" type="slidenum">
              <a:rPr lang="en-US" sz="1200"/>
              <a:pPr eaLnBrk="1" fontAlgn="base" hangingPunct="1">
                <a:spcBef>
                  <a:spcPct val="0"/>
                </a:spcBef>
                <a:spcAft>
                  <a:spcPct val="0"/>
                </a:spcAft>
              </a:pPr>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There is hope. None of your stories have to be like the stories I’ve told today.</a:t>
            </a:r>
            <a:endParaRPr lang="en-ZA">
              <a:latin typeface="Calibri" charset="0"/>
            </a:endParaRP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5A46A82-E263-0446-907A-8498FFEF8427}" type="slidenum">
              <a:rPr lang="en-US" sz="1200"/>
              <a:pPr eaLnBrk="1" fontAlgn="base" hangingPunct="1">
                <a:spcBef>
                  <a:spcPct val="0"/>
                </a:spcBef>
                <a:spcAft>
                  <a:spcPct val="0"/>
                </a:spcAft>
              </a:pPr>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how do we go about fighting drugs?</a:t>
            </a: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15AC74B-43ED-0A49-A306-E25889A3E967}" type="slidenum">
              <a:rPr lang="en-US" sz="1200"/>
              <a:pPr eaLnBrk="1" fontAlgn="base" hangingPunct="1">
                <a:spcBef>
                  <a:spcPct val="0"/>
                </a:spcBef>
                <a:spcAft>
                  <a:spcPct val="0"/>
                </a:spcAft>
              </a:pPr>
              <a:t>51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Decide to Abstain. JUST SAY NO! Don’t start doing drugs! </a:t>
            </a:r>
            <a:endParaRPr lang="en-ZA">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5581D9D-83D3-544A-AE38-9F37C72E155F}" type="slidenum">
              <a:rPr lang="en-US" sz="1200"/>
              <a:pPr eaLnBrk="1" fontAlgn="base" hangingPunct="1">
                <a:spcBef>
                  <a:spcPct val="0"/>
                </a:spcBef>
                <a:spcAft>
                  <a:spcPct val="0"/>
                </a:spcAft>
              </a:pPr>
              <a:t>52</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 has saved us and called us to a holy life—not because of anything we have done but because of his own purpose and grace.” (2 Timothy 1:9)</a:t>
            </a:r>
            <a:endParaRPr lang="en-ZA">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491CCC9-7D52-E142-BF12-AA1571DBFB8F}" type="slidenum">
              <a:rPr lang="en-US" sz="1200"/>
              <a:pPr eaLnBrk="1" fontAlgn="base" hangingPunct="1">
                <a:spcBef>
                  <a:spcPct val="0"/>
                </a:spcBef>
                <a:spcAft>
                  <a:spcPct val="0"/>
                </a:spcAft>
              </a:pPr>
              <a:t>53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Manage Free Time.</a:t>
            </a:r>
            <a:r>
              <a:rPr lang="en-ZA">
                <a:latin typeface="Calibri" charset="0"/>
              </a:rPr>
              <a:t> </a:t>
            </a:r>
            <a:r>
              <a:rPr lang="en-US">
                <a:latin typeface="Calibri" charset="0"/>
              </a:rPr>
              <a:t>Focus on the good things in your life and spend time doing them. Spend time with family and friends, read a book, watch a movie, spend sometime outdoors – I promise. It’s good for you</a:t>
            </a:r>
            <a:endParaRPr lang="en-ZA">
              <a:latin typeface="Calibri" charset="0"/>
            </a:endParaRPr>
          </a:p>
          <a:p>
            <a:pPr eaLnBrk="1" hangingPunct="1">
              <a:spcBef>
                <a:spcPct val="0"/>
              </a:spcBef>
            </a:pPr>
            <a:endParaRPr lang="en-US">
              <a:latin typeface="Calibri"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370A95A-15AD-ED46-B919-13909482ECDD}" type="slidenum">
              <a:rPr lang="en-US" sz="1200"/>
              <a:pPr eaLnBrk="1" fontAlgn="base" hangingPunct="1">
                <a:spcBef>
                  <a:spcPct val="0"/>
                </a:spcBef>
                <a:spcAft>
                  <a:spcPct val="0"/>
                </a:spcAft>
              </a:pPr>
              <a:t>54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“Idle hands are the devil’s workshop; idle lips are his mouthpiece.” (Proverbs 16:27)</a:t>
            </a:r>
            <a:endParaRPr lang="en-ZA">
              <a:latin typeface="Calibri" charset="0"/>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1B7800A-2BD1-9746-969C-C6D2AC509530}" type="slidenum">
              <a:rPr lang="en-US" sz="1200"/>
              <a:pPr eaLnBrk="1" fontAlgn="base" hangingPunct="1">
                <a:spcBef>
                  <a:spcPct val="0"/>
                </a:spcBef>
                <a:spcAft>
                  <a:spcPct val="0"/>
                </a:spcAft>
              </a:pPr>
              <a:t>55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Deal With Stress. Take a break from technology!!! – Seriously! Take up exercise. Listen to calming music. Enjoy the beauty of your environment – walk in the garden or the park – enjoy a beautiful view or landscape. If you’re stressed talk to someone. We often become overwhelmed by issues in life. Some of these issue’s we talked about in the last few weeks: Angers, Anxiety, Depression, Suicide. If you’re feeling overwhelmed talk to someone who’s willing to listen. </a:t>
            </a:r>
            <a:endParaRPr lang="en-ZA">
              <a:latin typeface="Calibri" charset="0"/>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3520CD7-E23D-9646-BC90-14C17DA75817}" type="slidenum">
              <a:rPr lang="en-US" sz="1200"/>
              <a:pPr eaLnBrk="1" fontAlgn="base" hangingPunct="1">
                <a:spcBef>
                  <a:spcPct val="0"/>
                </a:spcBef>
                <a:spcAft>
                  <a:spcPct val="0"/>
                </a:spcAft>
              </a:pPr>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“Carry each other’s burdens, and in this way you will fulfill the law of Christ.” (Galatians 6:2)</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389D07B-9848-D349-B17D-78B64B70B680}" type="slidenum">
              <a:rPr lang="en-US" sz="1200"/>
              <a:pPr eaLnBrk="1" fontAlgn="base" hangingPunct="1">
                <a:spcBef>
                  <a:spcPct val="0"/>
                </a:spcBef>
                <a:spcAft>
                  <a:spcPct val="0"/>
                </a:spcAft>
              </a:pP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remember that Jesus will ultimately carry all your burdens: “Come to me, all you who are weary and burdened, and I will give you rest.” (Matthew 11:28)</a:t>
            </a:r>
            <a:endParaRPr lang="en-ZA">
              <a:latin typeface="Calibri" charset="0"/>
            </a:endParaRPr>
          </a:p>
          <a:p>
            <a:pPr eaLnBrk="1" hangingPunct="1">
              <a:spcBef>
                <a:spcPct val="0"/>
              </a:spcBef>
            </a:pPr>
            <a:endParaRPr lang="en-US">
              <a:latin typeface="Calibri"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EF6E63A-FE3F-C24A-9EE2-EE1876CD28DE}" type="slidenum">
              <a:rPr lang="en-US" sz="1200"/>
              <a:pPr eaLnBrk="1" fontAlgn="base" hangingPunct="1">
                <a:spcBef>
                  <a:spcPct val="0"/>
                </a:spcBef>
                <a:spcAft>
                  <a:spcPct val="0"/>
                </a:spcAft>
              </a:pPr>
              <a:t>58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Recovering from addiction is a long process, one that requires time, commitment, motivation, and support. If you (or someone you are discipling) are using drugs, the next four steps will be really helpful for you to follow:</a:t>
            </a:r>
            <a:endParaRPr lang="en-ZA">
              <a:latin typeface="Calibri" charset="0"/>
            </a:endParaRPr>
          </a:p>
          <a:p>
            <a:pPr eaLnBrk="1" hangingPunct="1">
              <a:spcBef>
                <a:spcPct val="0"/>
              </a:spcBef>
            </a:pPr>
            <a:endParaRPr lang="en-US">
              <a:latin typeface="Calibri" charset="0"/>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5BB17F6-17B2-334D-BD6E-0F6D44704E24}" type="slidenum">
              <a:rPr lang="en-US" sz="1200"/>
              <a:pPr eaLnBrk="1" fontAlgn="base" hangingPunct="1">
                <a:spcBef>
                  <a:spcPct val="0"/>
                </a:spcBef>
                <a:spcAft>
                  <a:spcPct val="0"/>
                </a:spcAft>
              </a:pPr>
              <a:t>59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With superhero powers…including flight</a:t>
            </a:r>
            <a:endParaRPr lang="en-ZA">
              <a:latin typeface="Calibri" charset="0"/>
            </a:endParaRPr>
          </a:p>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17BA74D-6AA3-804C-975C-C318215EBDB9}" type="slidenum">
              <a:rPr lang="en-US" sz="1200"/>
              <a:pPr eaLnBrk="1" fontAlgn="base" hangingPunct="1">
                <a:spcBef>
                  <a:spcPct val="0"/>
                </a:spcBef>
                <a:spcAft>
                  <a:spcPct val="0"/>
                </a:spcAft>
              </a:pPr>
              <a:t>6</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4. Admit the Problem </a:t>
            </a:r>
            <a:r>
              <a:rPr lang="en-ZA">
                <a:latin typeface="Calibri" charset="0"/>
              </a:rPr>
              <a:t>– in the Alcoholics Anonymous program one of the most important stages in the recovery process is getting to the point when you admit in front of the whole group that you are an alcoholic! </a:t>
            </a:r>
          </a:p>
          <a:p>
            <a:r>
              <a:rPr lang="en-ZA">
                <a:latin typeface="Calibri" charset="0"/>
              </a:rPr>
              <a:t> </a:t>
            </a: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0D10696-994B-B24C-93D7-D10E66B22D76}" type="slidenum">
              <a:rPr lang="en-US" sz="1200"/>
              <a:pPr eaLnBrk="1" fontAlgn="base" hangingPunct="1">
                <a:spcBef>
                  <a:spcPct val="0"/>
                </a:spcBef>
                <a:spcAft>
                  <a:spcPct val="0"/>
                </a:spcAft>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5. Identify the Triggers. Figure out what triggers your abuse: Certain places, people or situations may give you a strong urge to abuse. You need to avoid them. Minimize your triggers as much as possible.</a:t>
            </a:r>
            <a:endParaRPr lang="en-ZA">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3F9DE47-BEBD-2F43-8FC5-C703F557117B}" type="slidenum">
              <a:rPr lang="en-US" sz="1200"/>
              <a:pPr eaLnBrk="1" fontAlgn="base" hangingPunct="1">
                <a:spcBef>
                  <a:spcPct val="0"/>
                </a:spcBef>
                <a:spcAft>
                  <a:spcPct val="0"/>
                </a:spcAft>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6. Look for Support (Family, Friends or a Support Group). Seek support from Family and Friends. It is extraordinarily difficult to quit all by yourself. Don’t rely on someone else to quit with you. Avoid people and friends that use or talk about drugs in front of you. </a:t>
            </a:r>
            <a:endParaRPr lang="en-ZA">
              <a:latin typeface="Calibri"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4E6C5C4-C0CC-3843-961F-14AACE0E8ACC}" type="slidenum">
              <a:rPr lang="en-US" sz="1200"/>
              <a:pPr eaLnBrk="1" fontAlgn="base" hangingPunct="1">
                <a:spcBef>
                  <a:spcPct val="0"/>
                </a:spcBef>
                <a:spcAft>
                  <a:spcPct val="0"/>
                </a:spcAft>
              </a:pPr>
              <a:t>62</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necessary, join a support group. You are not alone. Other recovering addicts will encourage you to share your story and talk to people who have been through your struggle too.</a:t>
            </a:r>
            <a:endParaRPr lang="en-ZA">
              <a:latin typeface="Calibri"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31ACC84-0C1F-4844-AE15-847B6A66D3AD}" type="slidenum">
              <a:rPr lang="en-US" sz="1200"/>
              <a:pPr eaLnBrk="1" fontAlgn="base" hangingPunct="1">
                <a:spcBef>
                  <a:spcPct val="0"/>
                </a:spcBef>
                <a:spcAft>
                  <a:spcPct val="0"/>
                </a:spcAft>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In South Africa an excellent resource is Narcotics Anonymous: http://www.na.org.za/</a:t>
            </a:r>
            <a:endParaRPr lang="en-ZA">
              <a:latin typeface="Calibri" charset="0"/>
            </a:endParaRPr>
          </a:p>
          <a:p>
            <a:pPr eaLnBrk="1" hangingPunct="1">
              <a:spcBef>
                <a:spcPct val="0"/>
              </a:spcBef>
            </a:pPr>
            <a:endParaRPr lang="en-ZA">
              <a:latin typeface="Calibri"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9A4CBE1-B869-D54A-95EC-308734E8DB3B}" type="slidenum">
              <a:rPr lang="en-US" sz="1200"/>
              <a:pPr eaLnBrk="1" fontAlgn="base" hangingPunct="1">
                <a:spcBef>
                  <a:spcPct val="0"/>
                </a:spcBef>
                <a:spcAft>
                  <a:spcPct val="0"/>
                </a:spcAft>
              </a:pPr>
              <a:t>64</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7. Go for Counseling. Find a Therapist or a Counselor. Look for someone who specializes in helping people overcome addictions, and who has plenty of experience and a good track record.</a:t>
            </a:r>
            <a:endParaRPr lang="en-ZA">
              <a:latin typeface="Calibri" charset="0"/>
            </a:endParaRPr>
          </a:p>
          <a:p>
            <a:pPr eaLnBrk="1" hangingPunct="1">
              <a:spcBef>
                <a:spcPct val="0"/>
              </a:spcBef>
            </a:pPr>
            <a:r>
              <a:rPr lang="en-US">
                <a:latin typeface="Calibri" charset="0"/>
              </a:rPr>
              <a:t>Being able to work one-on-one with someone you trust is an especially good option if you're not as interested in sharing your experience in a group setting.</a:t>
            </a:r>
            <a:endParaRPr lang="en-ZA">
              <a:latin typeface="Calibri" charset="0"/>
            </a:endParaRPr>
          </a:p>
          <a:p>
            <a:pPr eaLnBrk="1" hangingPunct="1">
              <a:spcBef>
                <a:spcPct val="0"/>
              </a:spcBef>
            </a:pPr>
            <a:endParaRPr lang="en-ZA">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CFC9223-D175-9C4E-9503-5DA1F430FB67}" type="slidenum">
              <a:rPr lang="en-US" sz="1200"/>
              <a:pPr eaLnBrk="1" fontAlgn="base" hangingPunct="1">
                <a:spcBef>
                  <a:spcPct val="0"/>
                </a:spcBef>
                <a:spcAft>
                  <a:spcPct val="0"/>
                </a:spcAft>
              </a:pPr>
              <a:t>65</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lnSpc>
                <a:spcPct val="70000"/>
              </a:lnSpc>
              <a:spcBef>
                <a:spcPts val="0"/>
              </a:spcBef>
              <a:spcAft>
                <a:spcPts val="0"/>
              </a:spcAft>
              <a:defRPr/>
            </a:pPr>
            <a:r>
              <a:rPr lang="en-US" dirty="0" smtClean="0">
                <a:ea typeface="+mn-ea"/>
                <a:cs typeface="+mn-cs"/>
              </a:rPr>
              <a:t>Here is a summary of the steps we </a:t>
            </a:r>
            <a:r>
              <a:rPr lang="en-US" smtClean="0">
                <a:ea typeface="+mn-ea"/>
                <a:cs typeface="+mn-cs"/>
              </a:rPr>
              <a:t>have explored </a:t>
            </a:r>
            <a:r>
              <a:rPr lang="en-US" dirty="0" smtClean="0">
                <a:ea typeface="+mn-ea"/>
                <a:cs typeface="+mn-cs"/>
              </a:rPr>
              <a:t>to fight drugs: </a:t>
            </a:r>
            <a:r>
              <a:rPr lang="en-US" i="1" kern="1100" dirty="0" smtClean="0">
                <a:solidFill>
                  <a:schemeClr val="bg1"/>
                </a:solidFill>
                <a:effectLst>
                  <a:glow rad="203200">
                    <a:schemeClr val="tx1">
                      <a:alpha val="54000"/>
                    </a:schemeClr>
                  </a:glow>
                  <a:outerShdw blurRad="38100" dist="50800" dir="1500000" sx="101000" sy="101000" algn="tr" rotWithShape="0">
                    <a:prstClr val="black">
                      <a:alpha val="91000"/>
                    </a:prstClr>
                  </a:outerShdw>
                </a:effectLst>
                <a:latin typeface="BankGothic Lt BT Light"/>
                <a:ea typeface="+mn-ea"/>
                <a:cs typeface="BankGothic Lt BT Light"/>
              </a:rPr>
              <a:t>Decide to Abstain; Manage Free Time; Deal With Stress; Admit the Problem; Identify the Triggers; Look for Support and Go for Counseling.</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D162210-3685-374D-8B04-7935ADD07FAE}" type="slidenum">
              <a:rPr lang="en-US" sz="1200"/>
              <a:pPr eaLnBrk="1" fontAlgn="base" hangingPunct="1">
                <a:spcBef>
                  <a:spcPct val="0"/>
                </a:spcBef>
                <a:spcAft>
                  <a:spcPct val="0"/>
                </a:spcAft>
              </a:pPr>
              <a:t>66</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Pray</a:t>
            </a: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E86E742-2259-BD42-9C92-C2F8AC85277A}" type="slidenum">
              <a:rPr lang="en-US" sz="1200"/>
              <a:pPr eaLnBrk="1" fontAlgn="base" hangingPunct="1">
                <a:spcBef>
                  <a:spcPct val="0"/>
                </a:spcBef>
                <a:spcAft>
                  <a:spcPct val="0"/>
                </a:spcAft>
              </a:pPr>
              <a:t>67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invincibility</a:t>
            </a:r>
            <a:endParaRPr lang="en-ZA">
              <a:latin typeface="Calibri" charset="0"/>
            </a:endParaRPr>
          </a:p>
          <a:p>
            <a:pPr eaLnBrk="1" hangingPunct="1">
              <a:spcBef>
                <a:spcPct val="0"/>
              </a:spcBef>
            </a:pPr>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80D79B7-CCDA-294E-82B2-C2F4D75B59B7}" type="slidenum">
              <a:rPr lang="en-US" sz="1200"/>
              <a:pPr eaLnBrk="1" fontAlgn="base" hangingPunct="1">
                <a:spcBef>
                  <a:spcPct val="0"/>
                </a:spcBef>
                <a:spcAft>
                  <a:spcPct val="0"/>
                </a:spcAft>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super-strength. </a:t>
            </a:r>
            <a:endParaRPr lang="en-ZA">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8D4FA6F-4EEA-7847-A801-90BE3C6A7D29}" type="slidenum">
              <a:rPr lang="en-US" sz="1200"/>
              <a:pPr eaLnBrk="1" fontAlgn="base" hangingPunct="1">
                <a:spcBef>
                  <a:spcPct val="0"/>
                </a:spcBef>
                <a:spcAft>
                  <a:spcPct val="0"/>
                </a:spcAft>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Though he uses his powers to stop criminals in his current residence of Los Angeles - his activity inadvertently causes millions of dollars in property damage due to his constant intoxication. </a:t>
            </a:r>
            <a:endParaRPr lang="en-ZA">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2E3EC1C-5222-D74E-9B10-9673BDD0C8C5}" type="slidenum">
              <a:rPr lang="en-US" sz="1200"/>
              <a:pPr eaLnBrk="1" fontAlgn="base" hangingPunct="1">
                <a:spcBef>
                  <a:spcPct val="0"/>
                </a:spcBef>
                <a:spcAft>
                  <a:spcPct val="0"/>
                </a:spcAft>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145D07-D1ED-6349-8A00-E67607F55C94}"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5C4684-2504-824E-8A91-AFEA35A51DEE}" type="slidenum">
              <a:rPr lang="en-US"/>
              <a:pPr>
                <a:defRPr/>
              </a:pPr>
              <a:t>‹#›</a:t>
            </a:fld>
            <a:endParaRPr lang="en-US"/>
          </a:p>
        </p:txBody>
      </p:sp>
    </p:spTree>
    <p:extLst>
      <p:ext uri="{BB962C8B-B14F-4D97-AF65-F5344CB8AC3E}">
        <p14:creationId xmlns:p14="http://schemas.microsoft.com/office/powerpoint/2010/main" val="3079489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9896E1-4AFE-0548-88A5-A28E0DBF61E0}"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69CF1C-109B-1B49-8669-CA0127658AF1}" type="slidenum">
              <a:rPr lang="en-US"/>
              <a:pPr>
                <a:defRPr/>
              </a:pPr>
              <a:t>‹#›</a:t>
            </a:fld>
            <a:endParaRPr lang="en-US"/>
          </a:p>
        </p:txBody>
      </p:sp>
    </p:spTree>
    <p:extLst>
      <p:ext uri="{BB962C8B-B14F-4D97-AF65-F5344CB8AC3E}">
        <p14:creationId xmlns:p14="http://schemas.microsoft.com/office/powerpoint/2010/main" val="187821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A8334A-C396-2543-BAE2-DF2B480FD5A8}"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45BF63-4D71-8349-A744-8BCDF52FB46C}" type="slidenum">
              <a:rPr lang="en-US"/>
              <a:pPr>
                <a:defRPr/>
              </a:pPr>
              <a:t>‹#›</a:t>
            </a:fld>
            <a:endParaRPr lang="en-US"/>
          </a:p>
        </p:txBody>
      </p:sp>
    </p:spTree>
    <p:extLst>
      <p:ext uri="{BB962C8B-B14F-4D97-AF65-F5344CB8AC3E}">
        <p14:creationId xmlns:p14="http://schemas.microsoft.com/office/powerpoint/2010/main" val="25776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10962-64F4-2749-93A5-9E78EF656E44}"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87D9A9-A0EB-7E47-9A9F-C0BC6811134E}" type="slidenum">
              <a:rPr lang="en-US"/>
              <a:pPr>
                <a:defRPr/>
              </a:pPr>
              <a:t>‹#›</a:t>
            </a:fld>
            <a:endParaRPr lang="en-US"/>
          </a:p>
        </p:txBody>
      </p:sp>
    </p:spTree>
    <p:extLst>
      <p:ext uri="{BB962C8B-B14F-4D97-AF65-F5344CB8AC3E}">
        <p14:creationId xmlns:p14="http://schemas.microsoft.com/office/powerpoint/2010/main" val="407664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024BBF-066E-9447-BFDC-B989BDB16B66}"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4199DA-92A9-714F-94D2-C8BA8B14DBED}" type="slidenum">
              <a:rPr lang="en-US"/>
              <a:pPr>
                <a:defRPr/>
              </a:pPr>
              <a:t>‹#›</a:t>
            </a:fld>
            <a:endParaRPr lang="en-US"/>
          </a:p>
        </p:txBody>
      </p:sp>
    </p:spTree>
    <p:extLst>
      <p:ext uri="{BB962C8B-B14F-4D97-AF65-F5344CB8AC3E}">
        <p14:creationId xmlns:p14="http://schemas.microsoft.com/office/powerpoint/2010/main" val="247257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DC6BB7D-5319-0C47-A2E1-C5D237D4977B}"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ABB6AC-38A6-3440-8C07-B5768C238098}" type="slidenum">
              <a:rPr lang="en-US"/>
              <a:pPr>
                <a:defRPr/>
              </a:pPr>
              <a:t>‹#›</a:t>
            </a:fld>
            <a:endParaRPr lang="en-US"/>
          </a:p>
        </p:txBody>
      </p:sp>
    </p:spTree>
    <p:extLst>
      <p:ext uri="{BB962C8B-B14F-4D97-AF65-F5344CB8AC3E}">
        <p14:creationId xmlns:p14="http://schemas.microsoft.com/office/powerpoint/2010/main" val="118619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CCCD77F-7C5E-C64C-AA28-FCE70558A300}"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055020-861A-8C46-941C-BCDEB93CA816}" type="slidenum">
              <a:rPr lang="en-US"/>
              <a:pPr>
                <a:defRPr/>
              </a:pPr>
              <a:t>‹#›</a:t>
            </a:fld>
            <a:endParaRPr lang="en-US"/>
          </a:p>
        </p:txBody>
      </p:sp>
    </p:spTree>
    <p:extLst>
      <p:ext uri="{BB962C8B-B14F-4D97-AF65-F5344CB8AC3E}">
        <p14:creationId xmlns:p14="http://schemas.microsoft.com/office/powerpoint/2010/main" val="367891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50789C-A9C5-FD4B-9F4C-1BCB52F74EEA}"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597293-02FC-EF45-971F-35041E7E7958}" type="slidenum">
              <a:rPr lang="en-US"/>
              <a:pPr>
                <a:defRPr/>
              </a:pPr>
              <a:t>‹#›</a:t>
            </a:fld>
            <a:endParaRPr lang="en-US"/>
          </a:p>
        </p:txBody>
      </p:sp>
    </p:spTree>
    <p:extLst>
      <p:ext uri="{BB962C8B-B14F-4D97-AF65-F5344CB8AC3E}">
        <p14:creationId xmlns:p14="http://schemas.microsoft.com/office/powerpoint/2010/main" val="288643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351672-D89B-1F4B-A470-CC42809D7944}"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C15F59-F896-BE45-87DA-53287696E042}" type="slidenum">
              <a:rPr lang="en-US"/>
              <a:pPr>
                <a:defRPr/>
              </a:pPr>
              <a:t>‹#›</a:t>
            </a:fld>
            <a:endParaRPr lang="en-US"/>
          </a:p>
        </p:txBody>
      </p:sp>
    </p:spTree>
    <p:extLst>
      <p:ext uri="{BB962C8B-B14F-4D97-AF65-F5344CB8AC3E}">
        <p14:creationId xmlns:p14="http://schemas.microsoft.com/office/powerpoint/2010/main" val="114218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D02F55-467B-2A47-85CE-CC7DEA5CC2B3}"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CD6617-3BBF-5D4B-82E8-14618FB76035}" type="slidenum">
              <a:rPr lang="en-US"/>
              <a:pPr>
                <a:defRPr/>
              </a:pPr>
              <a:t>‹#›</a:t>
            </a:fld>
            <a:endParaRPr lang="en-US"/>
          </a:p>
        </p:txBody>
      </p:sp>
    </p:spTree>
    <p:extLst>
      <p:ext uri="{BB962C8B-B14F-4D97-AF65-F5344CB8AC3E}">
        <p14:creationId xmlns:p14="http://schemas.microsoft.com/office/powerpoint/2010/main" val="360757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2026F8-F60D-4F4E-A72F-B3C7844CA2F1}"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EC7CCC-859E-0141-939C-E265A56C61FE}" type="slidenum">
              <a:rPr lang="en-US"/>
              <a:pPr>
                <a:defRPr/>
              </a:pPr>
              <a:t>‹#›</a:t>
            </a:fld>
            <a:endParaRPr lang="en-US"/>
          </a:p>
        </p:txBody>
      </p:sp>
    </p:spTree>
    <p:extLst>
      <p:ext uri="{BB962C8B-B14F-4D97-AF65-F5344CB8AC3E}">
        <p14:creationId xmlns:p14="http://schemas.microsoft.com/office/powerpoint/2010/main" val="230195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C40DE6A-8F92-AB4F-AEED-4671B5EF35F9}"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CA7988C-F325-664E-AAE5-B9E6E61C1B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9.jpe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7.jpe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Slide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Slide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lide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Slid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Slid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Slide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Slid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6" descr="Slide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lid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1" descr="Slide2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Slide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Slide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Slide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Slid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Slide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Slide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Slide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Slide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Slide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Slide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Slide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lide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Slide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Slide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descr="Slide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Slide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Slide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Slide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Slide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3" descr="Slide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Slide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Slide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Slide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Slide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Slide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lide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Slide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Slide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4"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Slide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Slide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Slide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Slide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descr="Slide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lide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Slide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Slide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Slide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Slide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Slide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Slide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descr="Slide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Slide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Slide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Slide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Slide7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descr="Slide7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Slide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3" descr="Slide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Slide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Slide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Slide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10124</TotalTime>
  <Words>1849</Words>
  <Application>Microsoft Macintosh PowerPoint</Application>
  <PresentationFormat>On-screen Show (4:3)</PresentationFormat>
  <Paragraphs>140</Paragraphs>
  <Slides>67</Slides>
  <Notes>67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747</cp:revision>
  <dcterms:created xsi:type="dcterms:W3CDTF">2014-06-20T13:14:19Z</dcterms:created>
  <dcterms:modified xsi:type="dcterms:W3CDTF">2016-05-27T14:22:07Z</dcterms:modified>
</cp:coreProperties>
</file>