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676" r:id="rId2"/>
    <p:sldId id="789" r:id="rId3"/>
    <p:sldId id="678" r:id="rId4"/>
    <p:sldId id="699" r:id="rId5"/>
    <p:sldId id="739" r:id="rId6"/>
    <p:sldId id="788" r:id="rId7"/>
    <p:sldId id="769" r:id="rId8"/>
    <p:sldId id="772" r:id="rId9"/>
    <p:sldId id="774" r:id="rId10"/>
    <p:sldId id="771" r:id="rId11"/>
    <p:sldId id="770" r:id="rId12"/>
    <p:sldId id="777" r:id="rId13"/>
    <p:sldId id="781" r:id="rId14"/>
    <p:sldId id="786" r:id="rId15"/>
    <p:sldId id="606" r:id="rId16"/>
    <p:sldId id="727" r:id="rId17"/>
    <p:sldId id="731" r:id="rId18"/>
    <p:sldId id="721" r:id="rId19"/>
    <p:sldId id="737" r:id="rId20"/>
    <p:sldId id="603" r:id="rId21"/>
    <p:sldId id="759" r:id="rId22"/>
    <p:sldId id="760" r:id="rId23"/>
    <p:sldId id="761" r:id="rId24"/>
    <p:sldId id="762" r:id="rId25"/>
    <p:sldId id="763" r:id="rId26"/>
    <p:sldId id="764" r:id="rId27"/>
    <p:sldId id="787" r:id="rId28"/>
    <p:sldId id="765"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8F92"/>
    <a:srgbClr val="A5C2C5"/>
    <a:srgbClr val="C0E2E4"/>
    <a:srgbClr val="804000"/>
    <a:srgbClr val="996633"/>
    <a:srgbClr val="50361B"/>
    <a:srgbClr val="654422"/>
    <a:srgbClr val="FF63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464" y="-104"/>
      </p:cViewPr>
      <p:guideLst>
        <p:guide orient="horz" pos="1147"/>
        <p:guide orient="horz" pos="650"/>
        <p:guide pos="525"/>
        <p:guide pos="5584"/>
      </p:guideLst>
    </p:cSldViewPr>
  </p:slideViewPr>
  <p:notesTextViewPr>
    <p:cViewPr>
      <p:scale>
        <a:sx n="100" d="100"/>
        <a:sy n="100" d="100"/>
      </p:scale>
      <p:origin x="0" y="0"/>
    </p:cViewPr>
  </p:notesTextViewPr>
  <p:sorterViewPr>
    <p:cViewPr>
      <p:scale>
        <a:sx n="66" d="100"/>
        <a:sy n="66" d="100"/>
      </p:scale>
      <p:origin x="0" y="28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01E1412-E99D-F843-8E7C-E0BBD98592D0}" type="datetimeFigureOut">
              <a:rPr lang="en-US"/>
              <a:pPr>
                <a:defRPr/>
              </a:pPr>
              <a:t>16/05/27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04D93F-BC3D-D94A-A5ED-F003F82D5BF5}" type="slidenum">
              <a:rPr lang="en-US"/>
              <a:pPr>
                <a:defRPr/>
              </a:pPr>
              <a:t>‹#›</a:t>
            </a:fld>
            <a:endParaRPr lang="en-US"/>
          </a:p>
        </p:txBody>
      </p:sp>
    </p:spTree>
    <p:extLst>
      <p:ext uri="{BB962C8B-B14F-4D97-AF65-F5344CB8AC3E}">
        <p14:creationId xmlns:p14="http://schemas.microsoft.com/office/powerpoint/2010/main" val="39967258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week we are talking about fighting pressure.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828EE1A9-867B-714A-83E0-4FCED0CD9B26}"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Good peer pressure is when your friends encourage you to keep doing something when you doubt you can do it on your own.</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B43A7D3B-34D0-4A4B-ACC3-4C64C61358BC}" type="slidenum">
              <a:rPr lang="en-US" sz="1200"/>
              <a:pPr eaLnBrk="1" fontAlgn="base" hangingPunct="1">
                <a:spcBef>
                  <a:spcPct val="0"/>
                </a:spcBef>
                <a:spcAft>
                  <a:spcPct val="0"/>
                </a:spcAft>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Let’s think about bad peer pressure.</a:t>
            </a:r>
            <a:endParaRPr lang="en-ZA">
              <a:latin typeface="Calibri" charset="0"/>
            </a:endParaRPr>
          </a:p>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955F9CFE-E5FB-9842-ABFD-16A5ACDB0313}" type="slidenum">
              <a:rPr lang="en-US" sz="1200"/>
              <a:pPr eaLnBrk="1" fontAlgn="base" hangingPunct="1">
                <a:spcBef>
                  <a:spcPct val="0"/>
                </a:spcBef>
                <a:spcAft>
                  <a:spcPct val="0"/>
                </a:spcAft>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Bad peer pressure is when our identity is attacked.</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7E9C9EEC-D780-254B-9EB0-D06381BADD00}" type="slidenum">
              <a:rPr lang="en-US" sz="1200"/>
              <a:pPr eaLnBrk="1" fontAlgn="base" hangingPunct="1">
                <a:spcBef>
                  <a:spcPct val="0"/>
                </a:spcBef>
                <a:spcAft>
                  <a:spcPct val="0"/>
                </a:spcAft>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Bad peer pressure is being encouraged to fit in and be part of the crowd.</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2467781E-0E79-084B-AB05-5BB76DD06B2D}" type="slidenum">
              <a:rPr lang="en-US" sz="1200"/>
              <a:pPr eaLnBrk="1" fontAlgn="base" hangingPunct="1">
                <a:spcBef>
                  <a:spcPct val="0"/>
                </a:spcBef>
                <a:spcAft>
                  <a:spcPct val="0"/>
                </a:spcAft>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“Do not conform to the pattern of this world, but be transformed by the renewing of your mind.” (Romans 12:2)</a:t>
            </a:r>
            <a:endParaRPr lang="en-ZA">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89F9E459-72EB-B149-8599-E9185E4D7948}" type="slidenum">
              <a:rPr lang="en-US" sz="1200"/>
              <a:pPr eaLnBrk="1" fontAlgn="base" hangingPunct="1">
                <a:spcBef>
                  <a:spcPct val="0"/>
                </a:spcBef>
                <a:spcAft>
                  <a:spcPct val="0"/>
                </a:spcAft>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What is Peer Pressure? Peer pressure is influence from our peers to think or act like them. It comes from the desire to please others and fit in as part of the crowd. We all have a longing to be loved and accepted and to belong. This desire is not inherently bad, but the problems start when we lose our God-given identity in the midst of this world.</a:t>
            </a:r>
            <a:endParaRPr lang="en-ZA">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31F30392-0F0D-4547-85F5-631777D7FDCD}" type="slidenum">
              <a:rPr lang="en-US" sz="1200"/>
              <a:pPr eaLnBrk="1" fontAlgn="base" hangingPunct="1">
                <a:spcBef>
                  <a:spcPct val="0"/>
                </a:spcBef>
                <a:spcAft>
                  <a:spcPct val="0"/>
                </a:spcAft>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Let’s take a look at examples of good and bad pressure in the Bible.</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F574D401-DBE5-BA48-9EF2-0EA01FD65F5D}" type="slidenum">
              <a:rPr lang="en-US" sz="1200"/>
              <a:pPr eaLnBrk="1" fontAlgn="base" hangingPunct="1">
                <a:spcBef>
                  <a:spcPct val="0"/>
                </a:spcBef>
                <a:spcAft>
                  <a:spcPct val="0"/>
                </a:spcAft>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Adam and Eve: “Now the serpent was more crafty than any other beast of the field that the Lord God had made. He said to the woman, “Did God actually say, ‘You shall not eat of any tree in the garden’?” (Gen 3:1)</a:t>
            </a:r>
          </a:p>
          <a:p>
            <a:pPr eaLnBrk="1" hangingPunct="1">
              <a:spcBef>
                <a:spcPct val="0"/>
              </a:spcBef>
            </a:pPr>
            <a:endParaRPr lang="en-ZA">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C5743344-63F5-E041-A6E1-2902314DEEC5}" type="slidenum">
              <a:rPr lang="en-US" sz="1200"/>
              <a:pPr eaLnBrk="1" fontAlgn="base" hangingPunct="1">
                <a:spcBef>
                  <a:spcPct val="0"/>
                </a:spcBef>
                <a:spcAft>
                  <a:spcPct val="0"/>
                </a:spcAft>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Joseph and Potiphar’s Wife. The second example we are going to look at is when Joseph came up against peer pressure.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67B0D1A2-E84F-7E4C-A205-CD2EC544F9FB}" type="slidenum">
              <a:rPr lang="en-US" sz="1200"/>
              <a:pPr eaLnBrk="1" fontAlgn="base" hangingPunct="1">
                <a:spcBef>
                  <a:spcPct val="0"/>
                </a:spcBef>
                <a:spcAft>
                  <a:spcPct val="0"/>
                </a:spcAft>
              </a:pP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How Do We Fight PRESSURE?</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CD45E395-81F7-9441-B1B3-8A4B7C06C01C}" type="slidenum">
              <a:rPr lang="en-US" sz="1200"/>
              <a:pPr eaLnBrk="1" fontAlgn="base" hangingPunct="1">
                <a:spcBef>
                  <a:spcPct val="0"/>
                </a:spcBef>
                <a:spcAft>
                  <a:spcPct val="0"/>
                </a:spcAft>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 am sure there are not many people here today who have not watched an X-Men movie. Here is the trailer from X-Men: The Last Stand. Look out for the way in which two guys (Magneto and Xavier) exert pressure on  the mutants to decide who they will stand with.</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752644E8-9BBB-324A-873E-61A31DED42AF}" type="slidenum">
              <a:rPr lang="en-US" sz="1200"/>
              <a:pPr eaLnBrk="1" fontAlgn="base" hangingPunct="1">
                <a:spcBef>
                  <a:spcPct val="0"/>
                </a:spcBef>
                <a:spcAft>
                  <a:spcPct val="0"/>
                </a:spcAft>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1. Identify the Pressure. Know the "Uh-Oh" Feeling. That's the feeling that you feel when someone (or something) wants you to do something you do not feel comfortable doing. </a:t>
            </a:r>
            <a:endParaRPr lang="en-ZA">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6905883F-128B-4E4E-B365-9E08901DC434}" type="slidenum">
              <a:rPr lang="en-US" sz="1200"/>
              <a:pPr eaLnBrk="1" fontAlgn="base" hangingPunct="1">
                <a:spcBef>
                  <a:spcPct val="0"/>
                </a:spcBef>
                <a:spcAft>
                  <a:spcPct val="0"/>
                </a:spcAft>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2. Spot the Behavior. What is it you are not comfortable with? Peer pressure is not always towards doing something dangerous, but often is. The question is: does this behavior potentially hurt yourself or others physically, mentally or emotionally?</a:t>
            </a:r>
            <a:endParaRPr lang="en-ZA">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B1DC6747-BD12-2641-B074-372585D92150}" type="slidenum">
              <a:rPr lang="en-US" sz="1200"/>
              <a:pPr eaLnBrk="1" fontAlgn="base" hangingPunct="1">
                <a:spcBef>
                  <a:spcPct val="0"/>
                </a:spcBef>
                <a:spcAft>
                  <a:spcPct val="0"/>
                </a:spcAft>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3. Check the Consequences. Will I Be Proud of This Tomorrow? This is a good rule to follow when in doubt. Will you be proud of yourself when the situation is over?</a:t>
            </a:r>
            <a:endParaRPr lang="en-ZA">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6D68E6FA-DA85-6C4E-98B3-F6081F7524FA}" type="slidenum">
              <a:rPr lang="en-US" sz="1200"/>
              <a:pPr eaLnBrk="1" fontAlgn="base" hangingPunct="1">
                <a:spcBef>
                  <a:spcPct val="0"/>
                </a:spcBef>
                <a:spcAft>
                  <a:spcPct val="0"/>
                </a:spcAft>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4. Remember your Identity. Find your identity in Christ and be confident in who you are. Say” No” When you find yourself in bad peer-pressure situation. </a:t>
            </a:r>
            <a:endParaRPr lang="en-ZA">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919B1F9D-B8DC-A447-8DBD-EAC4C5918839}" type="slidenum">
              <a:rPr lang="en-US" sz="1200"/>
              <a:pPr eaLnBrk="1" fontAlgn="base" hangingPunct="1">
                <a:spcBef>
                  <a:spcPct val="0"/>
                </a:spcBef>
                <a:spcAft>
                  <a:spcPct val="0"/>
                </a:spcAft>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5. Find some Allies. You should get like-minded people to stand with you against the peer pressure by fighting the bad pressure with good pressure.</a:t>
            </a:r>
            <a:endParaRPr lang="en-ZA">
              <a:latin typeface="Calibri"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17696547-1772-8C40-920B-6852D90CC4D0}" type="slidenum">
              <a:rPr lang="en-US" sz="1200"/>
              <a:pPr eaLnBrk="1" fontAlgn="base" hangingPunct="1">
                <a:spcBef>
                  <a:spcPct val="0"/>
                </a:spcBef>
                <a:spcAft>
                  <a:spcPct val="0"/>
                </a:spcAft>
              </a:pP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6. Pray for Help. When in doubt or feeling pressured ask God for wisdom and strength to do the right thing.</a:t>
            </a:r>
            <a:endParaRPr lang="en-ZA">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139DE333-BD20-0046-9B10-135363590BEE}" type="slidenum">
              <a:rPr lang="en-US" sz="1200"/>
              <a:pPr eaLnBrk="1" fontAlgn="base" hangingPunct="1">
                <a:spcBef>
                  <a:spcPct val="0"/>
                </a:spcBef>
                <a:spcAft>
                  <a:spcPct val="0"/>
                </a:spcAft>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Summary: How Do We Fight PRESSURE? (1) Identify the Pressure. (2) Spot the Behaviour. (3) Check the Consequences. (4) Remember your Identity. (5) Find some Allies. (6) Pray for Help.</a:t>
            </a:r>
          </a:p>
          <a:p>
            <a:pPr eaLnBrk="1" hangingPunct="1">
              <a:spcBef>
                <a:spcPct val="0"/>
              </a:spcBef>
            </a:pPr>
            <a:endParaRPr lang="en-ZA">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16C959A1-100E-374C-8142-3E2D17B3DED5}" type="slidenum">
              <a:rPr lang="en-US" sz="1200"/>
              <a:pPr eaLnBrk="1" fontAlgn="base" hangingPunct="1">
                <a:spcBef>
                  <a:spcPct val="0"/>
                </a:spcBef>
                <a:spcAft>
                  <a:spcPct val="0"/>
                </a:spcAft>
              </a:pPr>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Will you be influenced more by good or bad pressure?</a:t>
            </a:r>
            <a:endParaRPr lang="en-ZA">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C542833A-963D-1D49-A227-5A5CCF51A86B}" type="slidenum">
              <a:rPr lang="en-US" sz="1200"/>
              <a:pPr eaLnBrk="1" fontAlgn="base" hangingPunct="1">
                <a:spcBef>
                  <a:spcPct val="0"/>
                </a:spcBef>
                <a:spcAft>
                  <a:spcPct val="0"/>
                </a:spcAft>
              </a:pP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Let’s Pray</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6E7BDA71-D82A-8448-920A-98E55B13ACE8}" type="slidenum">
              <a:rPr lang="en-US" sz="1200"/>
              <a:pPr eaLnBrk="1" fontAlgn="base" hangingPunct="1">
                <a:spcBef>
                  <a:spcPct val="0"/>
                </a:spcBef>
                <a:spcAft>
                  <a:spcPct val="0"/>
                </a:spcAft>
              </a:pPr>
              <a:t>28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Xavier and Magneto both exerted pressure on to the mutants.</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BA5CEEB1-C607-874F-B5C0-D152606C940B}" type="slidenum">
              <a:rPr lang="en-US" sz="1200"/>
              <a:pPr eaLnBrk="1" fontAlgn="base" hangingPunct="1">
                <a:spcBef>
                  <a:spcPct val="0"/>
                </a:spcBef>
                <a:spcAft>
                  <a:spcPct val="0"/>
                </a:spcAft>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Magneto influences his group called “The Brotherhood of Mutants”. They were effectively a terrorist organisation that did not hesitate to kill humans.</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69D6730A-D335-734A-A32A-4D4A4C9F4F3E}" type="slidenum">
              <a:rPr lang="en-US" sz="1200"/>
              <a:pPr eaLnBrk="1" fontAlgn="base" hangingPunct="1">
                <a:spcBef>
                  <a:spcPct val="0"/>
                </a:spcBef>
                <a:spcAft>
                  <a:spcPct val="0"/>
                </a:spcAft>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Xavier influences his group called “The Gifted Youngsters” – even creating a school in which they were helped to deal with their mutation.</a:t>
            </a:r>
          </a:p>
          <a:p>
            <a:pPr eaLnBrk="1" hangingPunct="1">
              <a:spcBef>
                <a:spcPct val="0"/>
              </a:spcBef>
            </a:pPr>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AACA56B5-2C53-4748-8588-4E6B863C14C7}" type="slidenum">
              <a:rPr lang="en-US" sz="1200"/>
              <a:pPr eaLnBrk="1" fontAlgn="base" hangingPunct="1">
                <a:spcBef>
                  <a:spcPct val="0"/>
                </a:spcBef>
                <a:spcAft>
                  <a:spcPct val="0"/>
                </a:spcAft>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 the X-Men we see how pressure can be exerted on people – either for Good or for Bad.</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AD71DFEB-4727-9442-A29A-71875270323E}" type="slidenum">
              <a:rPr lang="en-US" sz="1200"/>
              <a:pPr eaLnBrk="1" fontAlgn="base" hangingPunct="1">
                <a:spcBef>
                  <a:spcPct val="0"/>
                </a:spcBef>
                <a:spcAft>
                  <a:spcPct val="0"/>
                </a:spcAft>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Good Peer Pressure: While peer pressure can be bad, there are also circumstances in which peer pressure can also be a good thing. But how do we know whether peer pressure is good or bad? Lets look at some characteristics of good verses bad pressure.</a:t>
            </a:r>
            <a:endParaRPr lang="en-ZA">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B1DE3553-494A-494A-8969-797AFD9C2D90}" type="slidenum">
              <a:rPr lang="en-US" sz="1200"/>
              <a:pPr eaLnBrk="1" fontAlgn="base" hangingPunct="1">
                <a:spcBef>
                  <a:spcPct val="0"/>
                </a:spcBef>
                <a:spcAft>
                  <a:spcPct val="0"/>
                </a:spcAft>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Good peer pressure is when you are encouraged to follow good role models and exhibit Godly character.</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8919ED69-E9B7-5F4A-A252-ED5826E4C5C2}" type="slidenum">
              <a:rPr lang="en-US" sz="1200"/>
              <a:pPr eaLnBrk="1" fontAlgn="base" hangingPunct="1">
                <a:spcBef>
                  <a:spcPct val="0"/>
                </a:spcBef>
                <a:spcAft>
                  <a:spcPct val="0"/>
                </a:spcAft>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Good peer pressure is when your friends affirm who you are and what you should become and encourage you to stand up and believe in something.</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defRPr>
            </a:lvl2pPr>
            <a:lvl3pPr marL="1143000" indent="-228600" eaLnBrk="0" hangingPunct="0">
              <a:defRPr sz="2400">
                <a:solidFill>
                  <a:schemeClr val="tx1"/>
                </a:solidFill>
                <a:latin typeface="Calibri" charset="0"/>
                <a:ea typeface="ヒラギノ角ゴ Pro W3" charset="0"/>
              </a:defRPr>
            </a:lvl3pPr>
            <a:lvl4pPr marL="1600200" indent="-228600" eaLnBrk="0" hangingPunct="0">
              <a:defRPr sz="2400">
                <a:solidFill>
                  <a:schemeClr val="tx1"/>
                </a:solidFill>
                <a:latin typeface="Calibri" charset="0"/>
                <a:ea typeface="ヒラギノ角ゴ Pro W3" charset="0"/>
              </a:defRPr>
            </a:lvl4pPr>
            <a:lvl5pPr marL="2057400" indent="-228600" eaLnBrk="0" hangingPunct="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fontAlgn="base" hangingPunct="1">
              <a:spcBef>
                <a:spcPct val="0"/>
              </a:spcBef>
              <a:spcAft>
                <a:spcPct val="0"/>
              </a:spcAft>
            </a:pPr>
            <a:fld id="{EB2D8252-FCEA-3549-AEF8-878A0A2B7628}" type="slidenum">
              <a:rPr lang="en-US" sz="1200"/>
              <a:pPr eaLnBrk="1" fontAlgn="base" hangingPunct="1">
                <a:spcBef>
                  <a:spcPct val="0"/>
                </a:spcBef>
                <a:spcAft>
                  <a:spcPct val="0"/>
                </a:spcAft>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FED418-CF31-E64A-9699-544040105ED2}" type="datetimeFigureOut">
              <a:rPr lang="en-US"/>
              <a:pPr>
                <a:defRPr/>
              </a:pPr>
              <a:t>16/05/27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4B3D22-CC5D-F34C-94BB-76584653180B}" type="slidenum">
              <a:rPr lang="en-US"/>
              <a:pPr>
                <a:defRPr/>
              </a:pPr>
              <a:t>‹#›</a:t>
            </a:fld>
            <a:endParaRPr lang="en-US"/>
          </a:p>
        </p:txBody>
      </p:sp>
    </p:spTree>
    <p:extLst>
      <p:ext uri="{BB962C8B-B14F-4D97-AF65-F5344CB8AC3E}">
        <p14:creationId xmlns:p14="http://schemas.microsoft.com/office/powerpoint/2010/main" val="404991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E15B2A-5668-3244-84C7-EE43D9BBAC54}" type="datetimeFigureOut">
              <a:rPr lang="en-US"/>
              <a:pPr>
                <a:defRPr/>
              </a:pPr>
              <a:t>16/05/27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1BFCE-A4D1-294A-9538-8C240F52A28E}" type="slidenum">
              <a:rPr lang="en-US"/>
              <a:pPr>
                <a:defRPr/>
              </a:pPr>
              <a:t>‹#›</a:t>
            </a:fld>
            <a:endParaRPr lang="en-US"/>
          </a:p>
        </p:txBody>
      </p:sp>
    </p:spTree>
    <p:extLst>
      <p:ext uri="{BB962C8B-B14F-4D97-AF65-F5344CB8AC3E}">
        <p14:creationId xmlns:p14="http://schemas.microsoft.com/office/powerpoint/2010/main" val="322094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B7A72-3629-1145-A279-A70F9F89526A}" type="datetimeFigureOut">
              <a:rPr lang="en-US"/>
              <a:pPr>
                <a:defRPr/>
              </a:pPr>
              <a:t>16/05/27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BCD6A6-6B8E-5441-AF71-34989DA22759}" type="slidenum">
              <a:rPr lang="en-US"/>
              <a:pPr>
                <a:defRPr/>
              </a:pPr>
              <a:t>‹#›</a:t>
            </a:fld>
            <a:endParaRPr lang="en-US"/>
          </a:p>
        </p:txBody>
      </p:sp>
    </p:spTree>
    <p:extLst>
      <p:ext uri="{BB962C8B-B14F-4D97-AF65-F5344CB8AC3E}">
        <p14:creationId xmlns:p14="http://schemas.microsoft.com/office/powerpoint/2010/main" val="140889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4B1FE1-E47F-A84A-9D8C-0E21E98FEF9C}" type="datetimeFigureOut">
              <a:rPr lang="en-US"/>
              <a:pPr>
                <a:defRPr/>
              </a:pPr>
              <a:t>16/05/27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35B5E-788C-B348-900F-AE232B13167A}" type="slidenum">
              <a:rPr lang="en-US"/>
              <a:pPr>
                <a:defRPr/>
              </a:pPr>
              <a:t>‹#›</a:t>
            </a:fld>
            <a:endParaRPr lang="en-US"/>
          </a:p>
        </p:txBody>
      </p:sp>
    </p:spTree>
    <p:extLst>
      <p:ext uri="{BB962C8B-B14F-4D97-AF65-F5344CB8AC3E}">
        <p14:creationId xmlns:p14="http://schemas.microsoft.com/office/powerpoint/2010/main" val="258881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58E12B-EE3C-0042-823E-359D0D3B1E64}" type="datetimeFigureOut">
              <a:rPr lang="en-US"/>
              <a:pPr>
                <a:defRPr/>
              </a:pPr>
              <a:t>16/05/27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65672-0AA7-C44A-81F6-3091276D4B0B}" type="slidenum">
              <a:rPr lang="en-US"/>
              <a:pPr>
                <a:defRPr/>
              </a:pPr>
              <a:t>‹#›</a:t>
            </a:fld>
            <a:endParaRPr lang="en-US"/>
          </a:p>
        </p:txBody>
      </p:sp>
    </p:spTree>
    <p:extLst>
      <p:ext uri="{BB962C8B-B14F-4D97-AF65-F5344CB8AC3E}">
        <p14:creationId xmlns:p14="http://schemas.microsoft.com/office/powerpoint/2010/main" val="126435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800720-22BC-F148-B023-7D0073642B03}" type="datetimeFigureOut">
              <a:rPr lang="en-US"/>
              <a:pPr>
                <a:defRPr/>
              </a:pPr>
              <a:t>16/05/27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2C04E6-AB35-7F47-84AD-CA152380354A}" type="slidenum">
              <a:rPr lang="en-US"/>
              <a:pPr>
                <a:defRPr/>
              </a:pPr>
              <a:t>‹#›</a:t>
            </a:fld>
            <a:endParaRPr lang="en-US"/>
          </a:p>
        </p:txBody>
      </p:sp>
    </p:spTree>
    <p:extLst>
      <p:ext uri="{BB962C8B-B14F-4D97-AF65-F5344CB8AC3E}">
        <p14:creationId xmlns:p14="http://schemas.microsoft.com/office/powerpoint/2010/main" val="221443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B666F6-C924-234F-9FA7-2F65D71512EF}" type="datetimeFigureOut">
              <a:rPr lang="en-US"/>
              <a:pPr>
                <a:defRPr/>
              </a:pPr>
              <a:t>16/05/27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4A4B64-3F7F-F049-A31A-248817F8D842}" type="slidenum">
              <a:rPr lang="en-US"/>
              <a:pPr>
                <a:defRPr/>
              </a:pPr>
              <a:t>‹#›</a:t>
            </a:fld>
            <a:endParaRPr lang="en-US"/>
          </a:p>
        </p:txBody>
      </p:sp>
    </p:spTree>
    <p:extLst>
      <p:ext uri="{BB962C8B-B14F-4D97-AF65-F5344CB8AC3E}">
        <p14:creationId xmlns:p14="http://schemas.microsoft.com/office/powerpoint/2010/main" val="208034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460D81-9DA2-614D-8D44-26EFB5D9DF9B}" type="datetimeFigureOut">
              <a:rPr lang="en-US"/>
              <a:pPr>
                <a:defRPr/>
              </a:pPr>
              <a:t>16/05/27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D86E35-58AE-9342-B3EC-88FDF53BE0A8}" type="slidenum">
              <a:rPr lang="en-US"/>
              <a:pPr>
                <a:defRPr/>
              </a:pPr>
              <a:t>‹#›</a:t>
            </a:fld>
            <a:endParaRPr lang="en-US"/>
          </a:p>
        </p:txBody>
      </p:sp>
    </p:spTree>
    <p:extLst>
      <p:ext uri="{BB962C8B-B14F-4D97-AF65-F5344CB8AC3E}">
        <p14:creationId xmlns:p14="http://schemas.microsoft.com/office/powerpoint/2010/main" val="228938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B79C92-2F46-C84B-B52D-D491ED1D0E58}" type="datetimeFigureOut">
              <a:rPr lang="en-US"/>
              <a:pPr>
                <a:defRPr/>
              </a:pPr>
              <a:t>16/05/27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8D3514-DA54-034D-A36C-2762FBBD6C18}" type="slidenum">
              <a:rPr lang="en-US"/>
              <a:pPr>
                <a:defRPr/>
              </a:pPr>
              <a:t>‹#›</a:t>
            </a:fld>
            <a:endParaRPr lang="en-US"/>
          </a:p>
        </p:txBody>
      </p:sp>
    </p:spTree>
    <p:extLst>
      <p:ext uri="{BB962C8B-B14F-4D97-AF65-F5344CB8AC3E}">
        <p14:creationId xmlns:p14="http://schemas.microsoft.com/office/powerpoint/2010/main" val="191924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7346A7-FBFE-D542-8965-D4426D5BE1BB}" type="datetimeFigureOut">
              <a:rPr lang="en-US"/>
              <a:pPr>
                <a:defRPr/>
              </a:pPr>
              <a:t>16/05/27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EFF6A1-DB0F-0542-AC32-94AE9415BA72}" type="slidenum">
              <a:rPr lang="en-US"/>
              <a:pPr>
                <a:defRPr/>
              </a:pPr>
              <a:t>‹#›</a:t>
            </a:fld>
            <a:endParaRPr lang="en-US"/>
          </a:p>
        </p:txBody>
      </p:sp>
    </p:spTree>
    <p:extLst>
      <p:ext uri="{BB962C8B-B14F-4D97-AF65-F5344CB8AC3E}">
        <p14:creationId xmlns:p14="http://schemas.microsoft.com/office/powerpoint/2010/main" val="51401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A3DAF4-180E-4743-875A-F6733E11FA2B}" type="datetimeFigureOut">
              <a:rPr lang="en-US"/>
              <a:pPr>
                <a:defRPr/>
              </a:pPr>
              <a:t>16/05/27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FB4D58-CD63-9F49-AC14-3C979C4752C4}" type="slidenum">
              <a:rPr lang="en-US"/>
              <a:pPr>
                <a:defRPr/>
              </a:pPr>
              <a:t>‹#›</a:t>
            </a:fld>
            <a:endParaRPr lang="en-US"/>
          </a:p>
        </p:txBody>
      </p:sp>
    </p:spTree>
    <p:extLst>
      <p:ext uri="{BB962C8B-B14F-4D97-AF65-F5344CB8AC3E}">
        <p14:creationId xmlns:p14="http://schemas.microsoft.com/office/powerpoint/2010/main" val="31517890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455CE1F-7BC2-7E4C-AB86-361E5F7E5181}" type="datetimeFigureOut">
              <a:rPr lang="en-US"/>
              <a:pPr>
                <a:defRPr/>
              </a:pPr>
              <a:t>16/05/27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75BF72E-04F1-8C4F-B4CF-4872941E45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extLst>
              <a:ext uri="{28A0092B-C50C-407E-A947-70E740481C1C}">
                <a14:useLocalDpi xmlns:a14="http://schemas.microsoft.com/office/drawing/2010/main" val="0"/>
              </a:ext>
            </a:extLst>
          </a:blip>
          <a:srcRect l="4520" r="593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0732" y="5430355"/>
            <a:ext cx="8702788" cy="1384995"/>
          </a:xfrm>
          <a:prstGeom prst="rect">
            <a:avLst/>
          </a:prstGeom>
          <a:noFill/>
        </p:spPr>
        <p:txBody>
          <a:bodyPr>
            <a:spAutoFit/>
            <a:scene3d>
              <a:camera prst="orthographicFront"/>
              <a:lightRig rig="flat" dir="tl">
                <a:rot lat="0" lon="0" rev="6600000"/>
              </a:lightRig>
            </a:scene3d>
            <a:sp3d extrusionH="25400" contourW="8890">
              <a:bevelT w="38100" h="31750"/>
              <a:contourClr>
                <a:schemeClr val="tx1"/>
              </a:contourClr>
            </a:sp3d>
          </a:bodyPr>
          <a:lstStyle/>
          <a:p>
            <a:pPr>
              <a:lnSpc>
                <a:spcPct val="80000"/>
              </a:lnSpc>
              <a:defRPr/>
            </a:pPr>
            <a:r>
              <a:rPr lang="en-US" sz="2400" b="1" dirty="0">
                <a:ln w="11430">
                  <a:noFill/>
                </a:ln>
                <a:solidFill>
                  <a:srgbClr val="996600"/>
                </a:solidFill>
                <a:effectLst>
                  <a:glow rad="76200">
                    <a:schemeClr val="tx1">
                      <a:alpha val="80000"/>
                    </a:schemeClr>
                  </a:glow>
                  <a:outerShdw blurRad="50800" dist="39000" dir="5460000" algn="tl">
                    <a:srgbClr val="000000">
                      <a:alpha val="38000"/>
                    </a:srgbClr>
                  </a:outerShdw>
                </a:effectLst>
                <a:latin typeface="Ethnocentric"/>
                <a:cs typeface="Ethnocentric"/>
              </a:rPr>
              <a:t>The </a:t>
            </a:r>
            <a:endParaRPr lang="en-US" sz="4000" b="1" dirty="0">
              <a:ln w="11430">
                <a:noFill/>
              </a:ln>
              <a:solidFill>
                <a:srgbClr val="996600"/>
              </a:solidFill>
              <a:effectLst>
                <a:glow rad="76200">
                  <a:schemeClr val="tx1">
                    <a:alpha val="80000"/>
                  </a:schemeClr>
                </a:glow>
                <a:outerShdw blurRad="50800" dist="39000" dir="5460000" algn="tl">
                  <a:srgbClr val="000000">
                    <a:alpha val="38000"/>
                  </a:srgbClr>
                </a:outerShdw>
              </a:effectLst>
              <a:latin typeface="Ethnocentric"/>
              <a:cs typeface="Ethnocentric"/>
            </a:endParaRPr>
          </a:p>
          <a:p>
            <a:pPr>
              <a:lnSpc>
                <a:spcPct val="80000"/>
              </a:lnSpc>
              <a:defRPr/>
            </a:pPr>
            <a:r>
              <a:rPr lang="en-US" sz="4000" b="1" dirty="0">
                <a:ln w="11430">
                  <a:noFill/>
                </a:ln>
                <a:solidFill>
                  <a:srgbClr val="996600"/>
                </a:solidFill>
                <a:effectLst>
                  <a:glow rad="76200">
                    <a:schemeClr val="tx1">
                      <a:alpha val="80000"/>
                    </a:schemeClr>
                  </a:glow>
                  <a:outerShdw blurRad="50800" dist="39000" dir="5460000" algn="tl">
                    <a:srgbClr val="000000">
                      <a:alpha val="38000"/>
                    </a:srgbClr>
                  </a:outerShdw>
                </a:effectLst>
                <a:latin typeface="Ethnocentric"/>
                <a:cs typeface="Ethnocentric"/>
              </a:rPr>
              <a:t>Fire fighters</a:t>
            </a:r>
          </a:p>
          <a:p>
            <a:pPr>
              <a:lnSpc>
                <a:spcPct val="80000"/>
              </a:lnSpc>
              <a:defRPr/>
            </a:pPr>
            <a:r>
              <a:rPr lang="en-US" sz="2400" b="1" dirty="0">
                <a:ln w="11430">
                  <a:noFill/>
                </a:ln>
                <a:solidFill>
                  <a:srgbClr val="996600"/>
                </a:solidFill>
                <a:effectLst>
                  <a:glow rad="76200">
                    <a:schemeClr val="tx1">
                      <a:alpha val="80000"/>
                    </a:schemeClr>
                  </a:glow>
                  <a:outerShdw blurRad="50800" dist="39000" dir="5460000" algn="tl">
                    <a:srgbClr val="000000">
                      <a:alpha val="38000"/>
                    </a:srgbClr>
                  </a:outerShdw>
                </a:effectLst>
                <a:latin typeface="Ethnocentric"/>
                <a:cs typeface="Ethnocentric"/>
              </a:rPr>
              <a:t>Series</a:t>
            </a:r>
            <a:endParaRPr lang="en-US" sz="4000" b="1" dirty="0">
              <a:ln w="11430">
                <a:noFill/>
              </a:ln>
              <a:solidFill>
                <a:srgbClr val="996600"/>
              </a:solidFill>
              <a:effectLst>
                <a:glow rad="76200">
                  <a:schemeClr val="tx1">
                    <a:alpha val="80000"/>
                  </a:schemeClr>
                </a:glow>
                <a:outerShdw blurRad="50800" dist="39000" dir="5460000" algn="tl">
                  <a:srgbClr val="000000">
                    <a:alpha val="38000"/>
                  </a:srgbClr>
                </a:outerShdw>
              </a:effectLst>
              <a:latin typeface="Ethnocentric"/>
              <a:cs typeface="Ethnocentric"/>
            </a:endParaRPr>
          </a:p>
        </p:txBody>
      </p:sp>
      <p:sp>
        <p:nvSpPr>
          <p:cNvPr id="5" name="TextBox 4"/>
          <p:cNvSpPr txBox="1"/>
          <p:nvPr/>
        </p:nvSpPr>
        <p:spPr>
          <a:xfrm>
            <a:off x="150178" y="6295"/>
            <a:ext cx="5344295" cy="1751249"/>
          </a:xfrm>
          <a:prstGeom prst="rect">
            <a:avLst/>
          </a:prstGeom>
          <a:noFill/>
          <a:effectLst/>
        </p:spPr>
        <p:txBody>
          <a:bodyPr>
            <a:spAutoFit/>
            <a:scene3d>
              <a:camera prst="orthographicFront"/>
              <a:lightRig rig="chilly" dir="tl">
                <a:rot lat="0" lon="0" rev="6600000"/>
              </a:lightRig>
            </a:scene3d>
            <a:sp3d extrusionH="19050" contourW="8890" prstMaterial="metal">
              <a:bevelT w="31750" h="25400"/>
              <a:bevelB h="38100"/>
              <a:contourClr>
                <a:schemeClr val="tx1"/>
              </a:contourClr>
            </a:sp3d>
          </a:bodyPr>
          <a:lstStyle/>
          <a:p>
            <a:pPr>
              <a:lnSpc>
                <a:spcPct val="80000"/>
              </a:lnSpc>
              <a:defRPr/>
            </a:pPr>
            <a:r>
              <a:rPr lang="en-US" sz="4800" b="1" dirty="0">
                <a:ln w="11430">
                  <a:noFill/>
                </a:ln>
                <a:solidFill>
                  <a:srgbClr val="FF0000"/>
                </a:solidFill>
                <a:effectLst>
                  <a:glow rad="177800">
                    <a:schemeClr val="bg1"/>
                  </a:glow>
                  <a:outerShdw blurRad="50800" dist="39000" dir="5460000" algn="tl">
                    <a:srgbClr val="000000">
                      <a:alpha val="38000"/>
                    </a:srgbClr>
                  </a:outerShdw>
                </a:effectLst>
                <a:latin typeface="CalabarFirewood"/>
                <a:cs typeface="CalabarFirewood"/>
              </a:rPr>
              <a:t>FIGHTING</a:t>
            </a:r>
            <a:endParaRPr lang="en-US" sz="6600" b="1" dirty="0">
              <a:ln w="11430">
                <a:noFill/>
              </a:ln>
              <a:solidFill>
                <a:srgbClr val="FF0000"/>
              </a:solidFill>
              <a:effectLst>
                <a:glow rad="177800">
                  <a:schemeClr val="bg1"/>
                </a:glow>
                <a:outerShdw blurRad="50800" dist="39000" dir="5460000" algn="tl">
                  <a:srgbClr val="000000">
                    <a:alpha val="38000"/>
                  </a:srgbClr>
                </a:outerShdw>
              </a:effectLst>
              <a:latin typeface="CalabarFirewood"/>
              <a:cs typeface="CalabarFirewood"/>
            </a:endParaRPr>
          </a:p>
          <a:p>
            <a:pPr>
              <a:lnSpc>
                <a:spcPct val="80000"/>
              </a:lnSpc>
              <a:defRPr/>
            </a:pPr>
            <a:r>
              <a:rPr lang="en-US" sz="6600" b="1" dirty="0">
                <a:ln w="11430">
                  <a:noFill/>
                </a:ln>
                <a:solidFill>
                  <a:srgbClr val="FF0000"/>
                </a:solidFill>
                <a:effectLst>
                  <a:glow rad="177800">
                    <a:schemeClr val="bg1"/>
                  </a:glow>
                  <a:outerShdw blurRad="50800" dist="39000" dir="5460000" algn="tl">
                    <a:srgbClr val="000000">
                      <a:alpha val="38000"/>
                    </a:srgbClr>
                  </a:outerShdw>
                </a:effectLst>
                <a:latin typeface="CalabarFirewood"/>
                <a:cs typeface="CalabarFirewood"/>
              </a:rPr>
              <a:t>PRESSURE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Slid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Slide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Slide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Slide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Slide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Slide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Slide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Slide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Slide4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Slide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Slide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Slide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Slide4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lide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Slide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Slide5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Slide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Slide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Slide5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descr="Slide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lide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Slide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Slid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Slide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Slid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Slide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Slid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4524</TotalTime>
  <Words>819</Words>
  <Application>Microsoft Macintosh PowerPoint</Application>
  <PresentationFormat>On-screen Show (4:3)</PresentationFormat>
  <Paragraphs>61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ヒラギノ角ゴ Pro W3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313</cp:revision>
  <dcterms:created xsi:type="dcterms:W3CDTF">2014-06-20T13:14:19Z</dcterms:created>
  <dcterms:modified xsi:type="dcterms:W3CDTF">2016-05-27T13:21:46Z</dcterms:modified>
</cp:coreProperties>
</file>