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7" r:id="rId3"/>
    <p:sldId id="315" r:id="rId4"/>
    <p:sldId id="316" r:id="rId5"/>
    <p:sldId id="346" r:id="rId6"/>
    <p:sldId id="350" r:id="rId7"/>
    <p:sldId id="318" r:id="rId8"/>
    <p:sldId id="322" r:id="rId9"/>
    <p:sldId id="351" r:id="rId10"/>
    <p:sldId id="352" r:id="rId11"/>
    <p:sldId id="366" r:id="rId12"/>
    <p:sldId id="360" r:id="rId13"/>
    <p:sldId id="361" r:id="rId14"/>
    <p:sldId id="362" r:id="rId15"/>
    <p:sldId id="363" r:id="rId16"/>
    <p:sldId id="354" r:id="rId17"/>
    <p:sldId id="355" r:id="rId18"/>
    <p:sldId id="364" r:id="rId19"/>
    <p:sldId id="365" r:id="rId20"/>
    <p:sldId id="356" r:id="rId21"/>
    <p:sldId id="368" r:id="rId22"/>
    <p:sldId id="357" r:id="rId23"/>
    <p:sldId id="330" r:id="rId24"/>
    <p:sldId id="303" r:id="rId25"/>
    <p:sldId id="32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09" autoAdjust="0"/>
  </p:normalViewPr>
  <p:slideViewPr>
    <p:cSldViewPr snapToGrid="0" snapToObjects="1" showGuides="1">
      <p:cViewPr varScale="1">
        <p:scale>
          <a:sx n="71" d="100"/>
          <a:sy n="71" d="100"/>
        </p:scale>
        <p:origin x="-120" y="-200"/>
      </p:cViewPr>
      <p:guideLst>
        <p:guide orient="horz" pos="2603"/>
        <p:guide pos="159"/>
      </p:guideLst>
    </p:cSldViewPr>
  </p:slideViewPr>
  <p:notesTextViewPr>
    <p:cViewPr>
      <p:scale>
        <a:sx n="100" d="100"/>
        <a:sy n="100" d="100"/>
      </p:scale>
      <p:origin x="0" y="54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Under Ground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Being a Christian isn’t always an easy journey. it takes guts to have a value system and to live for Jesus. There are many times when we might feel like calling it quits, giving in and giving up. The Bible challenges and inspires us to walk the narrow road with Jesus: to hang in there when life hurts and totally sucks</a:t>
            </a:r>
          </a:p>
          <a:p>
            <a:pPr lvl="0"/>
            <a:r>
              <a:rPr lang="en-ZA" sz="1200" kern="1200" dirty="0" smtClean="0">
                <a:solidFill>
                  <a:schemeClr val="tx1"/>
                </a:solidFill>
                <a:effectLst/>
                <a:latin typeface="+mn-lt"/>
                <a:ea typeface="+mn-ea"/>
                <a:cs typeface="+mn-cs"/>
              </a:rPr>
              <a:t>after all, we do not walk the journey of faith alone: Jesus is with us! We have the choice to keep going – to persevere…!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smtClean="0">
                <a:solidFill>
                  <a:schemeClr val="tx1"/>
                </a:solidFill>
                <a:effectLst/>
                <a:latin typeface="+mn-lt"/>
                <a:ea typeface="+mn-ea"/>
                <a:cs typeface="+mn-cs"/>
              </a:rPr>
              <a:t>Scripture:</a:t>
            </a:r>
            <a:r>
              <a:rPr lang="en-ZA" sz="1200" kern="1200" dirty="0" smtClean="0">
                <a:solidFill>
                  <a:schemeClr val="tx1"/>
                </a:solidFill>
                <a:effectLst/>
                <a:latin typeface="+mn-lt"/>
                <a:ea typeface="+mn-ea"/>
                <a:cs typeface="+mn-cs"/>
              </a:rPr>
              <a:t> Read Hebrews 11</a:t>
            </a:r>
          </a:p>
          <a:p>
            <a:pPr lvl="0"/>
            <a:r>
              <a:rPr lang="en-ZA" dirty="0" smtClean="0">
                <a:effectLst/>
              </a:rPr>
              <a:t>By faith…</a:t>
            </a:r>
          </a:p>
          <a:p>
            <a:pPr lvl="0"/>
            <a:r>
              <a:rPr lang="en-ZA" dirty="0" smtClean="0">
                <a:effectLst/>
              </a:rPr>
              <a:t>…Abel brought God a better offering than Cain did... </a:t>
            </a:r>
          </a:p>
          <a:p>
            <a:pPr lvl="0"/>
            <a:r>
              <a:rPr lang="en-ZA" dirty="0" smtClean="0">
                <a:effectLst/>
              </a:rPr>
              <a:t>…Enoch was taken from this life without dying…</a:t>
            </a:r>
          </a:p>
          <a:p>
            <a:pPr lvl="0"/>
            <a:r>
              <a:rPr lang="en-ZA" dirty="0" smtClean="0">
                <a:effectLst/>
              </a:rPr>
              <a:t>…Noah in holy fear built an ark to save his family. ..</a:t>
            </a:r>
          </a:p>
          <a:p>
            <a:pPr lvl="0"/>
            <a:r>
              <a:rPr lang="en-ZA" dirty="0" smtClean="0">
                <a:effectLst/>
              </a:rPr>
              <a:t>…Abraham made his home in the promised land...</a:t>
            </a:r>
          </a:p>
          <a:p>
            <a:pPr lvl="0"/>
            <a:r>
              <a:rPr lang="en-ZA" dirty="0" smtClean="0">
                <a:effectLst/>
              </a:rPr>
              <a:t>…Sarah was enabled to bear children…</a:t>
            </a:r>
          </a:p>
          <a:p>
            <a:pPr lvl="0"/>
            <a:r>
              <a:rPr lang="en-ZA" dirty="0" smtClean="0">
                <a:effectLst/>
              </a:rPr>
              <a:t>…Abraham offered his only son Isaac as a sacrifice... </a:t>
            </a:r>
          </a:p>
          <a:p>
            <a:pPr lvl="0"/>
            <a:r>
              <a:rPr lang="en-ZA" dirty="0" smtClean="0">
                <a:effectLst/>
              </a:rPr>
              <a:t>…Isaac blessed Jacob and Esau…</a:t>
            </a:r>
          </a:p>
          <a:p>
            <a:pPr lvl="0"/>
            <a:r>
              <a:rPr lang="en-ZA" dirty="0" smtClean="0">
                <a:effectLst/>
              </a:rPr>
              <a:t>…Jacob blessed each of Joseph’s sons…</a:t>
            </a:r>
          </a:p>
          <a:p>
            <a:pPr lvl="0"/>
            <a:r>
              <a:rPr lang="en-ZA" dirty="0" smtClean="0">
                <a:effectLst/>
              </a:rPr>
              <a:t>…Joseph spoke about the Exodus…</a:t>
            </a:r>
          </a:p>
          <a:p>
            <a:pPr lvl="0"/>
            <a:r>
              <a:rPr lang="en-ZA" dirty="0" smtClean="0">
                <a:effectLst/>
              </a:rPr>
              <a:t>…Moses left Egypt…</a:t>
            </a:r>
          </a:p>
          <a:p>
            <a:pPr lvl="0"/>
            <a:r>
              <a:rPr lang="en-ZA" dirty="0" smtClean="0">
                <a:effectLst/>
              </a:rPr>
              <a:t>…The people passed thru the Red Sea….</a:t>
            </a:r>
          </a:p>
          <a:p>
            <a:pPr lvl="0"/>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300" dirty="0" smtClean="0">
                <a:solidFill>
                  <a:prstClr val="white"/>
                </a:solidFill>
                <a:effectLst>
                  <a:glow rad="241300">
                    <a:prstClr val="black">
                      <a:alpha val="90000"/>
                    </a:prstClr>
                  </a:glow>
                </a:effectLst>
                <a:latin typeface="Avenir Next Condensed Demi Bold"/>
                <a:cs typeface="Avenir Next Condensed Demi Bold"/>
              </a:rPr>
              <a:t>By faith the walls of Jericho fell</a:t>
            </a:r>
            <a:r>
              <a:rPr lang="mr-IN" sz="1200" kern="1300" dirty="0" smtClean="0">
                <a:solidFill>
                  <a:prstClr val="white"/>
                </a:solidFill>
                <a:effectLst>
                  <a:glow rad="241300">
                    <a:prstClr val="black">
                      <a:alpha val="90000"/>
                    </a:prstClr>
                  </a:glow>
                </a:effectLst>
                <a:latin typeface="Avenir Next Condensed Demi Bold"/>
                <a:cs typeface="Avenir Next Condensed Demi Bold"/>
              </a:rPr>
              <a:t>…</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By faith the prostitute </a:t>
            </a:r>
            <a:r>
              <a:rPr lang="en-US" sz="1200" kern="1300" dirty="0" err="1" smtClean="0">
                <a:solidFill>
                  <a:prstClr val="white"/>
                </a:solidFill>
                <a:effectLst>
                  <a:glow rad="241300">
                    <a:prstClr val="black">
                      <a:alpha val="90000"/>
                    </a:prstClr>
                  </a:glow>
                </a:effectLst>
                <a:latin typeface="Avenir Next Condensed Demi Bold"/>
                <a:cs typeface="Avenir Next Condensed Demi Bold"/>
              </a:rPr>
              <a:t>Rahab</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 was not killed</a:t>
            </a:r>
            <a:r>
              <a:rPr lang="mr-IN" sz="1200" kern="1300" dirty="0" smtClean="0">
                <a:solidFill>
                  <a:prstClr val="white"/>
                </a:solidFill>
                <a:effectLst>
                  <a:glow rad="241300">
                    <a:prstClr val="black">
                      <a:alpha val="90000"/>
                    </a:prstClr>
                  </a:glow>
                </a:effectLst>
                <a:latin typeface="Avenir Next Condensed Demi Bold"/>
                <a:cs typeface="Avenir Next Condensed Demi Bold"/>
              </a:rPr>
              <a:t>…</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And there was Gideon, Barak, Samson, </a:t>
            </a:r>
            <a:r>
              <a:rPr lang="en-US" sz="1200" kern="1300" dirty="0" err="1" smtClean="0">
                <a:solidFill>
                  <a:prstClr val="white"/>
                </a:solidFill>
                <a:effectLst>
                  <a:glow rad="241300">
                    <a:prstClr val="black">
                      <a:alpha val="90000"/>
                    </a:prstClr>
                  </a:glow>
                </a:effectLst>
                <a:latin typeface="Avenir Next Condensed Demi Bold"/>
                <a:cs typeface="Avenir Next Condensed Demi Bold"/>
              </a:rPr>
              <a:t>Jephthah</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 David, Samuel and the prophets, who through faith conquered kingdoms, administered justice, and gained what was promised; who shut the mouths of lions, quenched the fury of the flames, and escaped the edge of the sword; whose weakness was turned to strength; and who became powerful in battle and routed foreign armies. Women received back their dead, raised to life again. There were others who were tortured, refusing to be released so that they might gain an even better resurrection.</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300" dirty="0" smtClean="0">
                <a:solidFill>
                  <a:prstClr val="white"/>
                </a:solidFill>
                <a:effectLst>
                  <a:glow rad="241300">
                    <a:prstClr val="black">
                      <a:alpha val="90000"/>
                    </a:prstClr>
                  </a:glow>
                </a:effectLst>
                <a:latin typeface="Avenir Next Condensed Demi Bold"/>
                <a:cs typeface="Avenir Next Condensed Demi Bold"/>
              </a:rPr>
              <a:t>Some faced jeers and flogging, and even chains and imprisonment. They were put to death by stoning; they were sawed in two; they were killed by the sword. They went about in sheepskins and goatskins, destitute, persecuted and mistreated - the world was not worthy of them. They wandered in deserts and mountains, living in caves and in holes in the ground. These were all commended for their faith, yet none of them received what had been promised, since God had planned something better for us so that only together with us would they be made perfect. (Hebrews 11)</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Who</a:t>
            </a:r>
            <a:r>
              <a:rPr lang="en-ZA" sz="1200" kern="1200" baseline="0" dirty="0" smtClean="0">
                <a:solidFill>
                  <a:schemeClr val="tx1"/>
                </a:solidFill>
                <a:effectLst/>
                <a:latin typeface="+mn-lt"/>
                <a:ea typeface="+mn-ea"/>
                <a:cs typeface="+mn-cs"/>
              </a:rPr>
              <a:t> are your </a:t>
            </a:r>
            <a:r>
              <a:rPr lang="en-ZA" sz="1200" kern="1200" dirty="0" smtClean="0">
                <a:solidFill>
                  <a:schemeClr val="tx1"/>
                </a:solidFill>
                <a:effectLst/>
                <a:latin typeface="+mn-lt"/>
                <a:ea typeface="+mn-ea"/>
                <a:cs typeface="+mn-cs"/>
              </a:rPr>
              <a:t>Christian heroes?</a:t>
            </a:r>
            <a:r>
              <a:rPr lang="en-ZA" sz="1200" kern="1200" baseline="0" dirty="0" smtClean="0">
                <a:solidFill>
                  <a:schemeClr val="tx1"/>
                </a:solidFill>
                <a:effectLst/>
                <a:latin typeface="+mn-lt"/>
                <a:ea typeface="+mn-ea"/>
                <a:cs typeface="+mn-cs"/>
              </a:rPr>
              <a:t> They could be </a:t>
            </a:r>
            <a:r>
              <a:rPr lang="en-ZA" sz="1200" kern="1200" dirty="0" smtClean="0">
                <a:solidFill>
                  <a:schemeClr val="tx1"/>
                </a:solidFill>
                <a:effectLst/>
                <a:latin typeface="+mn-lt"/>
                <a:ea typeface="+mn-ea"/>
                <a:cs typeface="+mn-cs"/>
              </a:rPr>
              <a:t>people from the Bible or people you have encountered or know personally? Why</a:t>
            </a:r>
            <a:r>
              <a:rPr lang="en-ZA" sz="1200" kern="1200" baseline="0" dirty="0" smtClean="0">
                <a:solidFill>
                  <a:schemeClr val="tx1"/>
                </a:solidFill>
                <a:effectLst/>
                <a:latin typeface="+mn-lt"/>
                <a:ea typeface="+mn-ea"/>
                <a:cs typeface="+mn-cs"/>
              </a:rPr>
              <a:t> do you admite these </a:t>
            </a:r>
            <a:r>
              <a:rPr lang="en-ZA" sz="1200" kern="1200" dirty="0" smtClean="0">
                <a:solidFill>
                  <a:schemeClr val="tx1"/>
                </a:solidFill>
                <a:effectLst/>
                <a:latin typeface="+mn-lt"/>
                <a:ea typeface="+mn-ea"/>
                <a:cs typeface="+mn-cs"/>
              </a:rPr>
              <a:t>“heroes” of faith? Do you think any of them faced tough times?</a:t>
            </a:r>
            <a:r>
              <a:rPr lang="en-ZA" sz="1200" kern="1200" baseline="0" dirty="0" smtClean="0">
                <a:solidFill>
                  <a:schemeClr val="tx1"/>
                </a:solidFill>
                <a:effectLst/>
                <a:latin typeface="+mn-lt"/>
                <a:ea typeface="+mn-ea"/>
                <a:cs typeface="+mn-cs"/>
              </a:rPr>
              <a:t> </a:t>
            </a:r>
            <a:r>
              <a:rPr lang="en-ZA" sz="1200" b="0" kern="1200" dirty="0" smtClean="0">
                <a:solidFill>
                  <a:schemeClr val="tx1"/>
                </a:solidFill>
                <a:effectLst/>
                <a:latin typeface="+mn-lt"/>
                <a:ea typeface="+mn-ea"/>
                <a:cs typeface="+mn-cs"/>
              </a:rPr>
              <a:t>When things get tough, when we feel lonely, when even our friends turn away from us, could we stay on the road of faith without turning back? </a:t>
            </a:r>
            <a:r>
              <a:rPr lang="en-ZA" sz="1200" kern="1200" dirty="0" smtClean="0">
                <a:solidFill>
                  <a:schemeClr val="tx1"/>
                </a:solidFill>
                <a:effectLst/>
                <a:latin typeface="+mn-lt"/>
                <a:ea typeface="+mn-ea"/>
                <a:cs typeface="+mn-cs"/>
              </a:rPr>
              <a:t>Hebrews 11 tells us what kept people from turning back: FAITH – it says by faith they did things – faith is what kept them going when things looked bad, when times got tough and they were faced with the impossible.</a:t>
            </a:r>
            <a:endParaRPr lang="en-ZA" sz="1200" b="0" kern="1200" dirty="0" smtClean="0">
              <a:solidFill>
                <a:schemeClr val="tx1"/>
              </a:solidFill>
              <a:effectLst/>
              <a:latin typeface="+mn-lt"/>
              <a:ea typeface="+mn-ea"/>
              <a:cs typeface="+mn-cs"/>
            </a:endParaRPr>
          </a:p>
          <a:p>
            <a:endParaRPr lang="en-US" b="0"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Video: </a:t>
            </a:r>
            <a:r>
              <a:rPr lang="en-ZA" sz="1200" kern="1200" dirty="0" smtClean="0">
                <a:solidFill>
                  <a:schemeClr val="tx1"/>
                </a:solidFill>
                <a:effectLst/>
                <a:latin typeface="+mn-lt"/>
                <a:ea typeface="+mn-ea"/>
                <a:cs typeface="+mn-cs"/>
              </a:rPr>
              <a:t>Faithfulness.</a:t>
            </a:r>
            <a:r>
              <a:rPr lang="en-ZA" sz="1200" kern="1200" baseline="0" dirty="0" smtClean="0">
                <a:solidFill>
                  <a:schemeClr val="tx1"/>
                </a:solidFill>
                <a:effectLst/>
                <a:latin typeface="+mn-lt"/>
                <a:ea typeface="+mn-ea"/>
                <a:cs typeface="+mn-cs"/>
              </a:rPr>
              <a:t> Get it on YouTube at: https://www.youtube.com/watch?v=LzqLiLWSSqo</a:t>
            </a:r>
            <a:endParaRPr lang="en-ZA"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smtClean="0">
                <a:solidFill>
                  <a:schemeClr val="tx1"/>
                </a:solidFill>
                <a:effectLst/>
                <a:latin typeface="+mn-lt"/>
                <a:ea typeface="+mn-ea"/>
                <a:cs typeface="+mn-cs"/>
              </a:rPr>
              <a:t>Scripture: </a:t>
            </a:r>
            <a:r>
              <a:rPr lang="en-ZA" sz="1200" kern="1200" dirty="0" smtClean="0">
                <a:solidFill>
                  <a:schemeClr val="tx1"/>
                </a:solidFill>
                <a:effectLst/>
                <a:latin typeface="+mn-lt"/>
                <a:ea typeface="+mn-ea"/>
                <a:cs typeface="+mn-cs"/>
              </a:rPr>
              <a:t>Read Hebrews 12:1-2, which tells us that the “cloud of witnesses” surrounds us and cheer us on in the faith:</a:t>
            </a:r>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Imagine the FNB Soccer Stadium</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packed out. There is little YOU standing in the middle of the field. Suddenly the crowd erupts, everyone is chanting YOUR name, cheering you on…</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YOU might not believe it, but in HEAVEN those who have gone before is, are cheering YOU on, saying: “YOU CAN MAKE IT!” and “YOU CAN LIVE FOR JESUS whatever it takes…!” The passage tells us that the way these people made it to the end of the race was by focusing on Jesus! Sometimes we can feel like we are the only Christian. But, as Christians we are </a:t>
            </a:r>
            <a:r>
              <a:rPr lang="en-ZA" sz="1200" b="1" kern="1200" dirty="0" smtClean="0">
                <a:solidFill>
                  <a:schemeClr val="tx1"/>
                </a:solidFill>
                <a:effectLst/>
                <a:latin typeface="+mn-lt"/>
                <a:ea typeface="+mn-ea"/>
                <a:cs typeface="+mn-cs"/>
              </a:rPr>
              <a:t>NOT </a:t>
            </a:r>
            <a:r>
              <a:rPr lang="en-ZA" sz="1200" kern="1200" dirty="0" smtClean="0">
                <a:solidFill>
                  <a:schemeClr val="tx1"/>
                </a:solidFill>
                <a:effectLst/>
                <a:latin typeface="+mn-lt"/>
                <a:ea typeface="+mn-ea"/>
                <a:cs typeface="+mn-cs"/>
              </a:rPr>
              <a:t>alone! God Himself promises to never leave or forsake us. And, we have those who have gone before us, cheering us on, encouraging us to keep going! And we have each other! </a:t>
            </a:r>
            <a:r>
              <a:rPr lang="en-ZA" sz="1200" b="0" kern="1200" dirty="0" smtClean="0">
                <a:solidFill>
                  <a:schemeClr val="tx1"/>
                </a:solidFill>
                <a:effectLst/>
                <a:latin typeface="+mn-lt"/>
                <a:ea typeface="+mn-ea"/>
                <a:cs typeface="+mn-cs"/>
              </a:rPr>
              <a:t>Take the opportunity to encourage the group to share their struggles and to pray for and support each other.</a:t>
            </a:r>
          </a:p>
          <a:p>
            <a:endParaRPr lang="en-US" b="0"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smtClean="0">
                <a:solidFill>
                  <a:schemeClr val="tx1"/>
                </a:solidFill>
                <a:effectLst/>
                <a:latin typeface="+mn-lt"/>
                <a:ea typeface="+mn-ea"/>
                <a:cs typeface="+mn-cs"/>
              </a:rPr>
              <a:t>Reflect: </a:t>
            </a:r>
            <a:r>
              <a:rPr lang="en-ZA" sz="1200" kern="1200" dirty="0" smtClean="0">
                <a:solidFill>
                  <a:schemeClr val="tx1"/>
                </a:solidFill>
                <a:effectLst/>
                <a:latin typeface="+mn-lt"/>
                <a:ea typeface="+mn-ea"/>
                <a:cs typeface="+mn-cs"/>
              </a:rPr>
              <a:t>Hand each person a prayer card and pen and then ponder below: (1) Write out some words on the card to God saying how you feel right now… (2) Does the story you are reading, move and inspire you to take Jesus more seriously? </a:t>
            </a:r>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smtClean="0">
                <a:solidFill>
                  <a:schemeClr val="tx1"/>
                </a:solidFill>
                <a:effectLst/>
                <a:latin typeface="+mn-lt"/>
                <a:ea typeface="+mn-ea"/>
                <a:cs typeface="+mn-cs"/>
              </a:rPr>
              <a:t>A disciple is someone who is passionate. Devoted and loving Jesus with everything they have. We become Christians but Jesus calls us to become disciples…Jesus calls us to journey with Him and not turn back when life gets tough and other things crowd Him out!</a:t>
            </a:r>
          </a:p>
          <a:p>
            <a:endParaRPr lang="en-US" b="0"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smtClean="0">
                <a:solidFill>
                  <a:schemeClr val="tx1"/>
                </a:solidFill>
                <a:effectLst/>
                <a:latin typeface="+mn-lt"/>
                <a:ea typeface="+mn-ea"/>
                <a:cs typeface="+mn-cs"/>
              </a:rPr>
              <a:t>STAND UP TOGETHER: </a:t>
            </a:r>
            <a:r>
              <a:rPr lang="en-ZA" sz="1200" b="0" kern="1200" dirty="0" smtClean="0">
                <a:solidFill>
                  <a:schemeClr val="tx1"/>
                </a:solidFill>
                <a:effectLst/>
                <a:latin typeface="+mn-lt"/>
                <a:ea typeface="+mn-ea"/>
                <a:cs typeface="+mn-cs"/>
              </a:rPr>
              <a:t>Stand in a circle. We are going to </a:t>
            </a:r>
            <a:r>
              <a:rPr lang="en-ZA" sz="1200" kern="1200" dirty="0" smtClean="0">
                <a:solidFill>
                  <a:schemeClr val="tx1"/>
                </a:solidFill>
                <a:effectLst/>
                <a:latin typeface="+mn-lt"/>
                <a:ea typeface="+mn-ea"/>
                <a:cs typeface="+mn-cs"/>
              </a:rPr>
              <a:t>pray for each person in the group and</a:t>
            </a:r>
            <a:r>
              <a:rPr lang="en-ZA" sz="1200" kern="1200" baseline="0" dirty="0" smtClean="0">
                <a:solidFill>
                  <a:schemeClr val="tx1"/>
                </a:solidFill>
                <a:effectLst/>
                <a:latin typeface="+mn-lt"/>
                <a:ea typeface="+mn-ea"/>
                <a:cs typeface="+mn-cs"/>
              </a:rPr>
              <a:t> also for the people on our </a:t>
            </a:r>
            <a:r>
              <a:rPr lang="en-ZA" sz="1200" kern="1200" dirty="0" smtClean="0">
                <a:solidFill>
                  <a:schemeClr val="tx1"/>
                </a:solidFill>
                <a:effectLst/>
                <a:latin typeface="+mn-lt"/>
                <a:ea typeface="+mn-ea"/>
                <a:cs typeface="+mn-cs"/>
              </a:rPr>
              <a:t>prayer cards.</a:t>
            </a:r>
          </a:p>
          <a:p>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22</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Barn Dance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23</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latin typeface="+mn-lt"/>
                <a:ea typeface="+mn-ea"/>
                <a:cs typeface="+mn-cs"/>
              </a:rPr>
              <a:t>Reminder: Last</a:t>
            </a:r>
            <a:r>
              <a:rPr lang="en-US" sz="1200" kern="1200" baseline="0" dirty="0" smtClean="0">
                <a:solidFill>
                  <a:schemeClr val="tx1"/>
                </a:solidFill>
                <a:latin typeface="+mn-lt"/>
                <a:ea typeface="+mn-ea"/>
                <a:cs typeface="+mn-cs"/>
              </a:rPr>
              <a:t> week we introduced you to our Friday Night Group </a:t>
            </a:r>
            <a:r>
              <a:rPr lang="en-US" sz="1200" kern="1200" dirty="0" smtClean="0">
                <a:solidFill>
                  <a:schemeClr val="tx1"/>
                </a:solidFill>
                <a:latin typeface="+mn-lt"/>
                <a:ea typeface="+mn-ea"/>
                <a:cs typeface="+mn-cs"/>
              </a:rPr>
              <a:t>Rules:</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are streetwise and don’t leave our stuff lying around. </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look after other’s stuff and don’t steal from each other.</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fight against evil and don’t have a code of silence.</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speak to each other positively and don’t disrespect anyone.</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person speaking and don’t speak at the same time.</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ask permission to leave the room and don’t leave in groups. </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handle conflict through communication and don’t get physical.</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people’s physical space and don’t cross boundaries.</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room and don’t mess it up.</a:t>
            </a:r>
          </a:p>
          <a:p>
            <a:pPr algn="l" defTabSz="455613">
              <a:lnSpc>
                <a:spcPct val="7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arrive sober and don’t leave high.</a:t>
            </a:r>
          </a:p>
          <a:p>
            <a:pPr algn="l" defTabSz="455613">
              <a:lnSpc>
                <a:spcPct val="70000"/>
              </a:lnSpc>
              <a:spcAft>
                <a:spcPts val="1800"/>
              </a:spcAft>
            </a:pPr>
            <a:r>
              <a:rPr lang="en-US" sz="1200" kern="1300" smtClean="0">
                <a:solidFill>
                  <a:prstClr val="white"/>
                </a:solidFill>
                <a:effectLst>
                  <a:glow rad="203200">
                    <a:prstClr val="black">
                      <a:alpha val="90000"/>
                    </a:prstClr>
                  </a:glow>
                </a:effectLst>
                <a:latin typeface="Avenir Next Condensed Demi Bold"/>
                <a:cs typeface="Avenir Next Condensed Demi Bold"/>
              </a:rPr>
              <a:t>We stay to the end and don’t leave early.</a:t>
            </a:r>
            <a:endParaRPr lang="en-US" sz="1200" kern="1300" dirty="0" smtClean="0">
              <a:solidFill>
                <a:prstClr val="white"/>
              </a:solidFill>
              <a:effectLst>
                <a:glow rad="203200">
                  <a:prstClr val="black">
                    <a:alpha val="90000"/>
                  </a:prstClr>
                </a:glow>
              </a:effectLst>
              <a:latin typeface="Avenir Next Condensed Demi Bold"/>
              <a:cs typeface="Avenir Next Condensed Demi Bold"/>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Under Ground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our Facilitator</a:t>
            </a:r>
            <a:r>
              <a:rPr lang="en-US" baseline="0" dirty="0" smtClean="0"/>
              <a:t> from Open Doors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Introduction: Willpower Activities: </a:t>
            </a:r>
            <a:r>
              <a:rPr lang="en-ZA" sz="1200" kern="1200" dirty="0" smtClean="0">
                <a:solidFill>
                  <a:schemeClr val="tx1"/>
                </a:solidFill>
                <a:effectLst/>
                <a:latin typeface="+mn-lt"/>
                <a:ea typeface="+mn-ea"/>
                <a:cs typeface="+mn-cs"/>
              </a:rPr>
              <a:t>Ask some volunteers from group to perform the following tasks in two person challenges: (1) Hold a chair out in front of them. (2) Do the most number of press-ups. (3) Use chopsticks to move grains of rice from one bowl to another. Talk about what the activities illustrated: Determination, diligence, willpower to keep going…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Ask group to explain what “perseverance” means in their own words: words like - hang in there, no turning back, endure, stick at it.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Then ask group to share examples of where they need to “persevere” or where they have in the past.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What do you find hard about being a Christian? How tough do we have it? (let them share with a friend and then get some feedback from group).</a:t>
            </a:r>
          </a:p>
          <a:p>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kern="1200" dirty="0" smtClean="0">
                <a:solidFill>
                  <a:schemeClr val="tx1"/>
                </a:solidFill>
                <a:effectLst/>
                <a:latin typeface="+mn-lt"/>
                <a:ea typeface="+mn-ea"/>
                <a:cs typeface="+mn-cs"/>
              </a:rPr>
              <a:t>Video:</a:t>
            </a:r>
            <a:r>
              <a:rPr lang="en-ZA" sz="1200" kern="1200" dirty="0" smtClean="0">
                <a:solidFill>
                  <a:schemeClr val="tx1"/>
                </a:solidFill>
                <a:effectLst/>
                <a:latin typeface="+mn-lt"/>
                <a:ea typeface="+mn-ea"/>
                <a:cs typeface="+mn-cs"/>
              </a:rPr>
              <a:t> Samwise from LOTR: Two Towers.</a:t>
            </a:r>
            <a:r>
              <a:rPr lang="en-ZA" sz="1200" kern="1200" baseline="0" dirty="0" smtClean="0">
                <a:solidFill>
                  <a:schemeClr val="tx1"/>
                </a:solidFill>
                <a:effectLst/>
                <a:latin typeface="+mn-lt"/>
                <a:ea typeface="+mn-ea"/>
                <a:cs typeface="+mn-cs"/>
              </a:rPr>
              <a:t> Get it on YouTube at: https://www.youtube.com/watch?v=A_u9Hc0Yg1o</a:t>
            </a:r>
            <a:endParaRPr lang="en-ZA"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17/02/25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038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134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186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18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152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45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14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88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880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963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772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628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_ru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06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30598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itness_07_Under_Ground_N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40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99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94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948</TotalTime>
  <Words>1304</Words>
  <Application>Microsoft Macintosh PowerPoint</Application>
  <PresentationFormat>On-screen Show (4:3)</PresentationFormat>
  <Paragraphs>72</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115</cp:revision>
  <dcterms:created xsi:type="dcterms:W3CDTF">2016-12-01T10:43:56Z</dcterms:created>
  <dcterms:modified xsi:type="dcterms:W3CDTF">2017-02-25T06:32:34Z</dcterms:modified>
</cp:coreProperties>
</file>