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7" r:id="rId3"/>
    <p:sldId id="365" r:id="rId4"/>
    <p:sldId id="387" r:id="rId5"/>
    <p:sldId id="401" r:id="rId6"/>
    <p:sldId id="403" r:id="rId7"/>
    <p:sldId id="351" r:id="rId8"/>
    <p:sldId id="388" r:id="rId9"/>
    <p:sldId id="389" r:id="rId10"/>
    <p:sldId id="390" r:id="rId11"/>
    <p:sldId id="391" r:id="rId12"/>
    <p:sldId id="392" r:id="rId13"/>
    <p:sldId id="394" r:id="rId14"/>
    <p:sldId id="395" r:id="rId15"/>
    <p:sldId id="396" r:id="rId16"/>
    <p:sldId id="397" r:id="rId17"/>
    <p:sldId id="398" r:id="rId18"/>
    <p:sldId id="399" r:id="rId19"/>
    <p:sldId id="400" r:id="rId20"/>
    <p:sldId id="402" r:id="rId21"/>
    <p:sldId id="378" r:id="rId22"/>
    <p:sldId id="330" r:id="rId23"/>
    <p:sldId id="312" r:id="rId24"/>
    <p:sldId id="32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E0F"/>
    <a:srgbClr val="5F96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09" autoAdjust="0"/>
  </p:normalViewPr>
  <p:slideViewPr>
    <p:cSldViewPr snapToGrid="0" snapToObjects="1" showGuides="1">
      <p:cViewPr varScale="1">
        <p:scale>
          <a:sx n="67" d="100"/>
          <a:sy n="67" d="100"/>
        </p:scale>
        <p:origin x="-1720" y="-104"/>
      </p:cViewPr>
      <p:guideLst>
        <p:guide orient="horz" pos="4184"/>
        <p:guide pos="288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our </a:t>
            </a:r>
            <a:r>
              <a:rPr lang="en-US" baseline="0" dirty="0" smtClean="0"/>
              <a:t>Olympics Games Night - w</a:t>
            </a:r>
            <a:r>
              <a:rPr lang="en-US" dirty="0" smtClean="0"/>
              <a:t>elcome to newcomers and regulars.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Supplies Needed: </a:t>
            </a:r>
          </a:p>
          <a:p>
            <a:r>
              <a:rPr lang="en-US" sz="1200" kern="1200" dirty="0" smtClean="0">
                <a:solidFill>
                  <a:schemeClr val="tx1"/>
                </a:solidFill>
                <a:latin typeface="+mn-lt"/>
                <a:ea typeface="+mn-ea"/>
                <a:cs typeface="+mn-cs"/>
              </a:rPr>
              <a:t>1. Masking tape (2 Rolls)</a:t>
            </a:r>
          </a:p>
          <a:p>
            <a:r>
              <a:rPr lang="en-US" sz="1200" kern="1200" dirty="0" smtClean="0">
                <a:solidFill>
                  <a:schemeClr val="tx1"/>
                </a:solidFill>
                <a:latin typeface="+mn-lt"/>
                <a:ea typeface="+mn-ea"/>
                <a:cs typeface="+mn-cs"/>
              </a:rPr>
              <a:t>2. Paper plates (20)</a:t>
            </a:r>
          </a:p>
          <a:p>
            <a:r>
              <a:rPr lang="en-US" sz="1200" kern="1200" dirty="0" smtClean="0">
                <a:solidFill>
                  <a:schemeClr val="tx1"/>
                </a:solidFill>
                <a:latin typeface="+mn-lt"/>
                <a:ea typeface="+mn-ea"/>
                <a:cs typeface="+mn-cs"/>
              </a:rPr>
              <a:t>3. Straws (20)</a:t>
            </a:r>
          </a:p>
          <a:p>
            <a:r>
              <a:rPr lang="en-US" sz="1200" kern="1200" dirty="0" smtClean="0">
                <a:solidFill>
                  <a:schemeClr val="tx1"/>
                </a:solidFill>
                <a:latin typeface="+mn-lt"/>
                <a:ea typeface="+mn-ea"/>
                <a:cs typeface="+mn-cs"/>
              </a:rPr>
              <a:t>4. Spaghetti (1 pack)</a:t>
            </a:r>
          </a:p>
          <a:p>
            <a:r>
              <a:rPr lang="mr-IN" sz="1200" kern="1200" dirty="0" smtClean="0">
                <a:solidFill>
                  <a:schemeClr val="tx1"/>
                </a:solidFill>
                <a:latin typeface="+mn-lt"/>
                <a:ea typeface="+mn-ea"/>
                <a:cs typeface="+mn-cs"/>
              </a:rPr>
              <a:t>5. Balls (6)</a:t>
            </a:r>
          </a:p>
          <a:p>
            <a:r>
              <a:rPr lang="en-US" sz="1200" kern="1200" dirty="0" smtClean="0">
                <a:solidFill>
                  <a:schemeClr val="tx1"/>
                </a:solidFill>
                <a:latin typeface="+mn-lt"/>
                <a:ea typeface="+mn-ea"/>
                <a:cs typeface="+mn-cs"/>
              </a:rPr>
              <a:t>6. Print Country Flags on A3 Paper</a:t>
            </a:r>
          </a:p>
          <a:p>
            <a:r>
              <a:rPr lang="en-US" sz="1200" kern="1200" dirty="0" smtClean="0">
                <a:solidFill>
                  <a:schemeClr val="tx1"/>
                </a:solidFill>
                <a:latin typeface="+mn-lt"/>
                <a:ea typeface="+mn-ea"/>
                <a:cs typeface="+mn-cs"/>
              </a:rPr>
              <a:t>7. Toilet Rolls (2) </a:t>
            </a:r>
          </a:p>
          <a:p>
            <a:r>
              <a:rPr lang="en-US" sz="1200" kern="1200" dirty="0" smtClean="0">
                <a:solidFill>
                  <a:schemeClr val="tx1"/>
                </a:solidFill>
                <a:latin typeface="+mn-lt"/>
                <a:ea typeface="+mn-ea"/>
                <a:cs typeface="+mn-cs"/>
              </a:rPr>
              <a:t>8. Tennis Balls (6)</a:t>
            </a:r>
          </a:p>
          <a:p>
            <a:r>
              <a:rPr lang="en-US" sz="1200" kern="1200" dirty="0" smtClean="0">
                <a:solidFill>
                  <a:schemeClr val="tx1"/>
                </a:solidFill>
                <a:latin typeface="+mn-lt"/>
                <a:ea typeface="+mn-ea"/>
                <a:cs typeface="+mn-cs"/>
              </a:rPr>
              <a:t>9. </a:t>
            </a:r>
            <a:r>
              <a:rPr lang="en-US" sz="1200" kern="1200" smtClean="0">
                <a:solidFill>
                  <a:schemeClr val="tx1"/>
                </a:solidFill>
                <a:latin typeface="+mn-lt"/>
                <a:ea typeface="+mn-ea"/>
                <a:cs typeface="+mn-cs"/>
              </a:rPr>
              <a:t>Newspapers (2)</a:t>
            </a:r>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Sprint. Each country sends 1 contestant who has to run a marked distance and back a few times.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10</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Shot Put. Each country sends 1 contestant who has to see how far they can throw the shot (rolled up toilet paper).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Fencing. Each country sends 1 contestant and they have to try and break their opponents spaghetti without having their own broken.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12</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8. Basketball. Each country sends one contestant to throw a ball to a person standing on a chair on the other side of the room. If the ball is caught they get a point. Each team gets 3 shots.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13</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 Weightlifting. Each country sends one person to hold a chair out in front of them to see which teams last the longest.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14</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10. Cricket. Each country sends one contestant to bowl a ball at a set of stumps. They bowl 3 balls.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15</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11. Table Tennis. Each country sends one person to play table tennis in a first to 5 points game. Move the table into the middle of the room.</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16</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12. Hockey. Each country sends one person to hit a ball into goals set up on the other side of the room. They have 3 tries and goals are counted. Use rolled up newspaper as hockey sticks and a tennis ball.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17</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13. Relay. The whole country stands in a line and has to pass a ball over their heads and through their legs from the front person to the back person and back again to see which teams come first, second or third.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18</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Winners: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Third</a:t>
            </a:r>
            <a:r>
              <a:rPr lang="en-ZA" sz="1200" kern="1200" dirty="0" smtClean="0">
                <a:solidFill>
                  <a:schemeClr val="tx1"/>
                </a:solidFill>
                <a:effectLst/>
                <a:latin typeface="+mn-lt"/>
                <a:ea typeface="+mn-ea"/>
                <a:cs typeface="+mn-cs"/>
              </a:rPr>
              <a:t>, Second and First place countries are announced and given prizes.</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19</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 meeting in Prayer.</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Small Group Questions: (1)</a:t>
            </a:r>
            <a:r>
              <a:rPr lang="en-ZA" sz="1200" kern="1200" baseline="0" dirty="0" smtClean="0">
                <a:solidFill>
                  <a:schemeClr val="tx1"/>
                </a:solidFill>
                <a:effectLst/>
                <a:latin typeface="+mn-lt"/>
                <a:ea typeface="+mn-ea"/>
                <a:cs typeface="+mn-cs"/>
              </a:rPr>
              <a:t> What did you most enjoy about competing tonight? (2) What do these verses say about competing in life? </a:t>
            </a:r>
            <a:r>
              <a:rPr lang="en-ZA" sz="1200" i="1" kern="1200" baseline="0" dirty="0" smtClean="0">
                <a:solidFill>
                  <a:schemeClr val="tx1"/>
                </a:solidFill>
                <a:effectLst/>
                <a:latin typeface="+mn-lt"/>
                <a:ea typeface="+mn-ea"/>
                <a:cs typeface="+mn-cs"/>
              </a:rPr>
              <a:t>Don’t you realize that in a race everyone runs, but only one person gets the prize? So run to win! All athletes are disciplined in their training. They do it to win a prize that will fade away, but we do it for an eternal prize.</a:t>
            </a:r>
            <a:r>
              <a:rPr lang="en-ZA" sz="1200" i="0" kern="1200" baseline="0" dirty="0" smtClean="0">
                <a:solidFill>
                  <a:schemeClr val="tx1"/>
                </a:solidFill>
                <a:effectLst/>
                <a:latin typeface="+mn-lt"/>
                <a:ea typeface="+mn-ea"/>
                <a:cs typeface="+mn-cs"/>
              </a:rPr>
              <a:t> </a:t>
            </a:r>
            <a:r>
              <a:rPr lang="en-ZA" sz="1200" kern="1200" baseline="0" dirty="0" smtClean="0">
                <a:solidFill>
                  <a:schemeClr val="tx1"/>
                </a:solidFill>
                <a:effectLst/>
                <a:latin typeface="+mn-lt"/>
                <a:ea typeface="+mn-ea"/>
                <a:cs typeface="+mn-cs"/>
              </a:rPr>
              <a:t>(1 Cor 9:24-26). </a:t>
            </a:r>
            <a:r>
              <a:rPr lang="en-ZA" sz="1200" i="1" kern="1200" baseline="0" dirty="0" smtClean="0">
                <a:solidFill>
                  <a:schemeClr val="tx1"/>
                </a:solidFill>
                <a:effectLst/>
                <a:latin typeface="+mn-lt"/>
                <a:ea typeface="+mn-ea"/>
                <a:cs typeface="+mn-cs"/>
              </a:rPr>
              <a:t>Because we are surrounded by such a huge crowd of witnesses to the life of faith, let us strip off every weight that slows us down, especially the sin that so easily trips us up. And let us run with endurance the race God has set before us. We do this by keeping our eyes on Jesus, the champion who initiates and perfects our faith.</a:t>
            </a:r>
            <a:r>
              <a:rPr lang="en-ZA" sz="1200" kern="1200" baseline="0" dirty="0" smtClean="0">
                <a:solidFill>
                  <a:schemeClr val="tx1"/>
                </a:solidFill>
                <a:effectLst/>
                <a:latin typeface="+mn-lt"/>
                <a:ea typeface="+mn-ea"/>
                <a:cs typeface="+mn-cs"/>
              </a:rPr>
              <a:t> (Hebrews 12:1-2). (3) What prizes do you think await you in the next life? (4) Thank God for all that he has done for in this life!</a:t>
            </a:r>
          </a:p>
          <a:p>
            <a:pPr marL="0" indent="0" defTabSz="455613">
              <a:lnSpc>
                <a:spcPct val="80000"/>
              </a:lnSpc>
              <a:spcAft>
                <a:spcPts val="1800"/>
              </a:spcAft>
              <a:buNone/>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Sundays</a:t>
            </a:r>
            <a:r>
              <a:rPr lang="en-US" baseline="0" dirty="0" smtClean="0"/>
              <a:t> we are presenting the Workout Series where we will be exploring spiritual disciplines that will help us get fit spiritually!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21</a:t>
            </a:fld>
            <a:endParaRPr lang="en-US"/>
          </a:p>
        </p:txBody>
      </p:sp>
    </p:spTree>
    <p:extLst>
      <p:ext uri="{BB962C8B-B14F-4D97-AF65-F5344CB8AC3E}">
        <p14:creationId xmlns:p14="http://schemas.microsoft.com/office/powerpoint/2010/main" val="881309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last night of Term 1 and we end it with a Party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22</a:t>
            </a:fld>
            <a:endParaRPr lang="en-US"/>
          </a:p>
        </p:txBody>
      </p:sp>
    </p:spTree>
    <p:extLst>
      <p:ext uri="{BB962C8B-B14F-4D97-AF65-F5344CB8AC3E}">
        <p14:creationId xmlns:p14="http://schemas.microsoft.com/office/powerpoint/2010/main" val="996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Divide into 6 Countries: Australia, Brazil, England, Japan, Germany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Russia.</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Rules: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game will result in one of 3 medals awarded: Gold, Silver and Bronze. The winning team at the end is the team with the most points (In each round, Gold is 3 points, Silver is 2 points and Bronze is 1 point). Use the graffiti wall as a giant scoreboard. There will be prizes for the three top scoring countries: Gold, Silver</a:t>
            </a:r>
            <a:r>
              <a:rPr lang="en-US" sz="1200" kern="1200" baseline="0" dirty="0" smtClean="0">
                <a:solidFill>
                  <a:schemeClr val="tx1"/>
                </a:solidFill>
                <a:effectLst/>
                <a:latin typeface="+mn-lt"/>
                <a:ea typeface="+mn-ea"/>
                <a:cs typeface="+mn-cs"/>
              </a:rPr>
              <a:t> and Bronze.</a:t>
            </a:r>
            <a:endParaRPr lang="en-Z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the Games Begin!</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Javelin. Each country sends 1 contestant who has to see how far they can throw a straw.</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6</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Discus. Each country sends 1 contestant who has to see how far they can throw a paper plate.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7</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High Jump. Each country sends 1 contestant who has to jump from a standing position up against a wall and make a mark with their index finger that has been marked with the green chalk used for Pool. </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8</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Long Jump. Each country sends 1 contestant to jump from a standing position (mark their positions with chalk)</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t>9</a:t>
            </a:fld>
            <a:endParaRPr lang="en-US"/>
          </a:p>
        </p:txBody>
      </p:sp>
    </p:spTree>
    <p:extLst>
      <p:ext uri="{BB962C8B-B14F-4D97-AF65-F5344CB8AC3E}">
        <p14:creationId xmlns:p14="http://schemas.microsoft.com/office/powerpoint/2010/main" val="228372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17/03/24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26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567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201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153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841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750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401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043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987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50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136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013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27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622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809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805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611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026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205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358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395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3382</TotalTime>
  <Words>875</Words>
  <Application>Microsoft Macintosh PowerPoint</Application>
  <PresentationFormat>On-screen Show (4:3)</PresentationFormat>
  <Paragraphs>57</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213</cp:revision>
  <dcterms:created xsi:type="dcterms:W3CDTF">2016-12-01T10:43:56Z</dcterms:created>
  <dcterms:modified xsi:type="dcterms:W3CDTF">2017-03-24T20:27:24Z</dcterms:modified>
</cp:coreProperties>
</file>