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711" r:id="rId2"/>
    <p:sldId id="781" r:id="rId3"/>
    <p:sldId id="782" r:id="rId4"/>
    <p:sldId id="783" r:id="rId5"/>
    <p:sldId id="784" r:id="rId6"/>
    <p:sldId id="785" r:id="rId7"/>
    <p:sldId id="786" r:id="rId8"/>
    <p:sldId id="787" r:id="rId9"/>
    <p:sldId id="714" r:id="rId10"/>
    <p:sldId id="712" r:id="rId11"/>
    <p:sldId id="724" r:id="rId12"/>
    <p:sldId id="763" r:id="rId13"/>
    <p:sldId id="772" r:id="rId14"/>
    <p:sldId id="765" r:id="rId15"/>
    <p:sldId id="768" r:id="rId16"/>
    <p:sldId id="769" r:id="rId17"/>
    <p:sldId id="777" r:id="rId18"/>
    <p:sldId id="773" r:id="rId19"/>
    <p:sldId id="764" r:id="rId20"/>
    <p:sldId id="774" r:id="rId21"/>
    <p:sldId id="775" r:id="rId22"/>
    <p:sldId id="780" r:id="rId23"/>
    <p:sldId id="766" r:id="rId24"/>
    <p:sldId id="767" r:id="rId25"/>
    <p:sldId id="726" r:id="rId26"/>
    <p:sldId id="771" r:id="rId27"/>
    <p:sldId id="71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84" autoAdjust="0"/>
  </p:normalViewPr>
  <p:slideViewPr>
    <p:cSldViewPr snapToGrid="0" snapToObjects="1">
      <p:cViewPr varScale="1">
        <p:scale>
          <a:sx n="54" d="100"/>
          <a:sy n="54" d="100"/>
        </p:scale>
        <p:origin x="-2328" y="-112"/>
      </p:cViewPr>
      <p:guideLst>
        <p:guide orient="horz" pos="2136"/>
        <p:guide pos="288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The GOD</a:t>
            </a:r>
            <a:r>
              <a:rPr lang="en-ZA" baseline="0" dirty="0" smtClean="0">
                <a:latin typeface="Calibri" charset="0"/>
              </a:rPr>
              <a:t> Series. Each session in this series will have 3 parts to it (each roughly 10 minutes in length): </a:t>
            </a:r>
            <a:r>
              <a:rPr lang="en-ZA" b="1" baseline="0" dirty="0" smtClean="0">
                <a:latin typeface="Calibri" charset="0"/>
              </a:rPr>
              <a:t>(1) Express: </a:t>
            </a:r>
            <a:r>
              <a:rPr lang="en-ZA" baseline="0" dirty="0" smtClean="0">
                <a:latin typeface="Calibri" charset="0"/>
              </a:rPr>
              <a:t>Questions will be used to get youth expressing what they know and believe about the topic in small groups. </a:t>
            </a:r>
            <a:r>
              <a:rPr lang="en-ZA" b="1" dirty="0" smtClean="0">
                <a:latin typeface="Calibri" charset="0"/>
              </a:rPr>
              <a:t>(2) Explore: </a:t>
            </a:r>
            <a:r>
              <a:rPr lang="en-ZA" dirty="0" smtClean="0">
                <a:latin typeface="Calibri" charset="0"/>
              </a:rPr>
              <a:t>The facilitator will explore the topic</a:t>
            </a:r>
            <a:r>
              <a:rPr lang="en-ZA" baseline="0" dirty="0" smtClean="0">
                <a:latin typeface="Calibri" charset="0"/>
              </a:rPr>
              <a:t> </a:t>
            </a:r>
            <a:r>
              <a:rPr lang="en-ZA" dirty="0" smtClean="0">
                <a:latin typeface="Calibri" charset="0"/>
              </a:rPr>
              <a:t>(using media, video, stories) to challenge understanding about the topic. </a:t>
            </a:r>
            <a:r>
              <a:rPr lang="en-ZA" b="1" dirty="0" smtClean="0">
                <a:latin typeface="Calibri" charset="0"/>
              </a:rPr>
              <a:t>(3) Experience: </a:t>
            </a:r>
            <a:r>
              <a:rPr lang="en-ZA" dirty="0" smtClean="0">
                <a:latin typeface="Calibri" charset="0"/>
              </a:rPr>
              <a:t>The facilitator will get youth to internalise what they have learnt through an intractive experience.</a:t>
            </a:r>
            <a:endParaRPr lang="en-ZA" baseline="0" dirty="0" smtClean="0">
              <a:latin typeface="Calibri" charset="0"/>
            </a:endParaRPr>
          </a:p>
          <a:p>
            <a:pPr eaLnBrk="1" hangingPunct="1">
              <a:spcBef>
                <a:spcPct val="0"/>
              </a:spcBef>
            </a:pPr>
            <a:endParaRPr lang="en-ZA" baseline="0" dirty="0" smtClean="0">
              <a:latin typeface="Calibri" charset="0"/>
            </a:endParaRP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Part</a:t>
            </a:r>
            <a:r>
              <a:rPr lang="en-ZA" b="1" baseline="0" dirty="0" smtClean="0">
                <a:latin typeface="Calibri" charset="0"/>
              </a:rPr>
              <a:t> 1: Express: </a:t>
            </a:r>
            <a:r>
              <a:rPr lang="en-ZA" baseline="0" dirty="0" smtClean="0">
                <a:latin typeface="Calibri" charset="0"/>
              </a:rPr>
              <a:t>Around your tables you are each going to get a chance to respond to this scenario: How would you answer this question from a friend who does not believe the Bible: “How do you know God exists?”. Your task is to come up with a list of evidences for the existence of God.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b="1" dirty="0" smtClean="0">
                <a:latin typeface="Calibri" charset="0"/>
              </a:rPr>
              <a:t>Part</a:t>
            </a:r>
            <a:r>
              <a:rPr lang="en-ZA" b="1" baseline="0" dirty="0" smtClean="0">
                <a:latin typeface="Calibri" charset="0"/>
              </a:rPr>
              <a:t> 2: E</a:t>
            </a:r>
            <a:r>
              <a:rPr lang="en-ZA" b="1" dirty="0" smtClean="0">
                <a:latin typeface="Calibri" charset="0"/>
              </a:rPr>
              <a:t>xplore: </a:t>
            </a:r>
            <a:r>
              <a:rPr lang="en-ZA" dirty="0" smtClean="0">
                <a:latin typeface="Calibri" charset="0"/>
              </a:rPr>
              <a:t>We are going to explore some of the main arguments that have been put forward for the existence of God. W</a:t>
            </a:r>
            <a:r>
              <a:rPr lang="en-ZA" sz="1200" dirty="0" smtClean="0">
                <a:solidFill>
                  <a:srgbClr val="FFFFFF"/>
                </a:solidFill>
                <a:effectLst>
                  <a:glow rad="203200">
                    <a:schemeClr val="tx1">
                      <a:alpha val="93000"/>
                    </a:schemeClr>
                  </a:glow>
                </a:effectLst>
                <a:latin typeface="Kabel Ultra BT"/>
                <a:cs typeface="Kabel Ultra BT"/>
              </a:rPr>
              <a:t>hat Evidence is there that God Exists?</a:t>
            </a:r>
          </a:p>
          <a:p>
            <a:pPr eaLnBrk="1" hangingPunct="1">
              <a:spcBef>
                <a:spcPct val="0"/>
              </a:spcBef>
            </a:pPr>
            <a:endParaRPr lang="en-ZA" dirty="0" smtClean="0">
              <a:latin typeface="Calibri" charset="0"/>
            </a:endParaRP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1. The Evidence of Cosmology.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something begins to exist it's existence depends on something outside of it that pre-existed causing it to come into being. For example, I exist because of my parents.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universe had a beginning - a Big Bang that started it all and ever since space is expanding. Also, according to the second law of thermodynamics the energy in the universe is decreasing because it is finite. It is a flashlight running on batteries - it is not eternal. We need to ask what caused the Big Bang. Genesis 1:1 says God created the universe starting with light. If nature had a defined beginning it could not have created itself. Only a supernatural force outside of time and space have done that.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2. The Evidence of Design. </a:t>
            </a:r>
            <a:r>
              <a:rPr lang="en-US" sz="1200" kern="1200" dirty="0" smtClean="0">
                <a:solidFill>
                  <a:schemeClr val="tx1"/>
                </a:solidFill>
                <a:effectLst/>
                <a:latin typeface="+mn-lt"/>
                <a:ea typeface="+mn-ea"/>
                <a:cs typeface="+mn-cs"/>
              </a:rPr>
              <a:t>There is a strange and mysterious design to the cosmos, an anti-randomness that strongly points to a designer who created and crafted the world with very intentional precision and balance. We see this in biology (the “microscope” view) and in astronomy (the “telescope” view). Both of them point to a balancer, sustainer and designer: (1) Biology: when one looks at the DNA of any living organism it is packed with coherent and information-filled code. It is not random. This language points to an intelligent life or mind. (2) Astronomy: The chance that the universe just came into being and can support life by chance is basically impossible. 122 variables would have to be lined up in precise values in order for life to be possible. Apart from the impossibility of the universe existing by chance we also must note that the laws that could bring it about had to be created at some time. Certain conditions had to exist prior to the existence of the material universe. </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Fine-Tuned Universe.</a:t>
            </a:r>
            <a:r>
              <a:rPr lang="en-US" baseline="0" dirty="0" smtClean="0"/>
              <a:t> </a:t>
            </a:r>
            <a:r>
              <a:rPr lang="en-US" dirty="0" smtClean="0"/>
              <a:t>Scientists have come to the shocking realization that the fundamental constants and quantities of our universe have been carefully dialed to an astonishingly precise value – a value that falls within an exceedingly narrow, life-permitting range. If any one of these numbers were altered by even a hair’s breadth, no physical, interactive life of any kind could exist anywhere. There’d be no stars, no life, no planets, no chemistry.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a:t>
            </a:r>
            <a:r>
              <a:rPr lang="en-US" b="0" dirty="0" smtClean="0"/>
              <a:t>The Fine Tuning of the Universe. Get it on YouTube at: https://</a:t>
            </a:r>
            <a:r>
              <a:rPr lang="en-US" b="0" dirty="0" err="1" smtClean="0"/>
              <a:t>www.youtube.com</a:t>
            </a:r>
            <a:r>
              <a:rPr lang="en-US" b="0" dirty="0" smtClean="0"/>
              <a:t>/</a:t>
            </a:r>
            <a:r>
              <a:rPr lang="en-US" b="0" dirty="0" err="1" smtClean="0"/>
              <a:t>watch?v</a:t>
            </a:r>
            <a:r>
              <a:rPr lang="en-US" b="0" dirty="0" smtClean="0"/>
              <a:t>=UpIiIaC4kRA</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Illustration:</a:t>
            </a:r>
            <a:r>
              <a:rPr lang="en-US" sz="1200" kern="1200" dirty="0" smtClean="0">
                <a:solidFill>
                  <a:schemeClr val="tx1"/>
                </a:solidFill>
                <a:effectLst/>
                <a:latin typeface="+mn-lt"/>
                <a:ea typeface="+mn-ea"/>
                <a:cs typeface="+mn-cs"/>
              </a:rPr>
              <a:t> Could you roll a dice and get 80 6s in a row?</a:t>
            </a:r>
            <a:r>
              <a:rPr lang="en-US" sz="1200" kern="1200" baseline="0" dirty="0" smtClean="0">
                <a:solidFill>
                  <a:schemeClr val="tx1"/>
                </a:solidFill>
                <a:effectLst/>
                <a:latin typeface="+mn-lt"/>
                <a:ea typeface="+mn-ea"/>
                <a:cs typeface="+mn-cs"/>
              </a:rPr>
              <a:t> That is the </a:t>
            </a:r>
            <a:r>
              <a:rPr lang="en-US" sz="1200" kern="1200" dirty="0" smtClean="0">
                <a:solidFill>
                  <a:schemeClr val="tx1"/>
                </a:solidFill>
                <a:effectLst/>
                <a:latin typeface="+mn-lt"/>
                <a:ea typeface="+mn-ea"/>
                <a:cs typeface="+mn-cs"/>
              </a:rPr>
              <a:t>chance of gravity being a life sustaining number!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Watchmaker Analogy:</a:t>
            </a:r>
            <a:r>
              <a:rPr lang="en-US" baseline="0" dirty="0" smtClean="0"/>
              <a:t> </a:t>
            </a:r>
            <a:r>
              <a:rPr lang="en-US" dirty="0" smtClean="0"/>
              <a:t>Walking through a forest, you discover a watch lying on the ground. Due to its complex nature, you assume it is designed by some intelligence. Thus, by this reasoning, since life is even more complex, it must have also been designed by some intelligence.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The Evidence of Morality. </a:t>
            </a:r>
            <a:r>
              <a:rPr lang="en-US" sz="1200" kern="1200" dirty="0" smtClean="0">
                <a:solidFill>
                  <a:schemeClr val="tx1"/>
                </a:solidFill>
                <a:effectLst/>
                <a:latin typeface="+mn-lt"/>
                <a:ea typeface="+mn-ea"/>
                <a:cs typeface="+mn-cs"/>
              </a:rPr>
              <a:t>There is a built in desire for justice in humankind - a code among people for how to treat each other fairly. This is not compatible with survival of the fittest. If there is a moral code there must be a moral law giver. Christian's believe that is God. He hard-wired it into us when he created us.</a:t>
            </a:r>
          </a:p>
          <a:p>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kern="1200" dirty="0" smtClean="0">
                <a:solidFill>
                  <a:schemeClr val="tx1"/>
                </a:solidFill>
                <a:effectLst/>
                <a:latin typeface="+mn-lt"/>
                <a:ea typeface="+mn-ea"/>
                <a:cs typeface="+mn-cs"/>
              </a:rPr>
              <a:t>Next Sunday we are going to answering the question: Does God Hear? And in the following weeks…</a:t>
            </a:r>
            <a:endParaRPr lang="en-ZA" sz="1200" kern="1200" dirty="0">
              <a:solidFill>
                <a:schemeClr val="tx1"/>
              </a:solidFill>
              <a:effectLst/>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Illustration:</a:t>
            </a:r>
            <a:r>
              <a:rPr lang="en-US" sz="1200" kern="1200" dirty="0" smtClean="0">
                <a:solidFill>
                  <a:schemeClr val="tx1"/>
                </a:solidFill>
                <a:effectLst/>
                <a:latin typeface="+mn-lt"/>
                <a:ea typeface="+mn-ea"/>
                <a:cs typeface="+mn-cs"/>
              </a:rPr>
              <a:t> What if someone killed your friend</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would you say it is okay because the fittest survive? There are things that are morally wrong - relativism would not work in this instance. Romans 2:14-15 says that there is a law written into people hearts.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Where does the idea of something being just or unjust come from, if not from God?</a:t>
            </a:r>
            <a:r>
              <a:rPr lang="en-ZA" dirty="0" smtClean="0">
                <a:effectLst/>
              </a:rPr>
              <a:t> </a:t>
            </a:r>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explains why people engage in selfless acts or show mercy?</a:t>
            </a:r>
            <a:r>
              <a:rPr lang="en-US" sz="1200" kern="1200" baseline="0" dirty="0" smtClean="0">
                <a:solidFill>
                  <a:schemeClr val="tx1"/>
                </a:solidFill>
                <a:effectLst/>
                <a:latin typeface="+mn-lt"/>
                <a:ea typeface="+mn-ea"/>
                <a:cs typeface="+mn-cs"/>
              </a:rPr>
              <a:t> Can evolution explain it? If there is a God who is kind and loving, then that would explain it. Only with God is there </a:t>
            </a:r>
            <a:r>
              <a:rPr lang="en-US" sz="1200" kern="1200" dirty="0" smtClean="0">
                <a:solidFill>
                  <a:schemeClr val="tx1"/>
                </a:solidFill>
                <a:effectLst/>
                <a:latin typeface="+mn-lt"/>
                <a:ea typeface="+mn-ea"/>
                <a:cs typeface="+mn-cs"/>
              </a:rPr>
              <a:t>human value!</a:t>
            </a: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4. The Evidence of Experience. </a:t>
            </a:r>
            <a:r>
              <a:rPr lang="en-US" sz="1200" kern="1200" dirty="0" smtClean="0">
                <a:solidFill>
                  <a:schemeClr val="tx1"/>
                </a:solidFill>
                <a:effectLst/>
                <a:latin typeface="+mn-lt"/>
                <a:ea typeface="+mn-ea"/>
                <a:cs typeface="+mn-cs"/>
              </a:rPr>
              <a:t>Those of us who have come to know God through faith in Jesus can think of many experiences in our lives and can also report the testimony of others where we have experienced the presence and power of God in our lives as he has answered prayers, being with us through suffering or times of loss and given us a sense of purpose and fulfillment in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23</a:t>
            </a:fld>
            <a:endParaRPr lang="en-ZA"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5. The Evidence of Scripture. </a:t>
            </a:r>
            <a:r>
              <a:rPr lang="en-US" sz="1200" kern="1200" dirty="0" smtClean="0">
                <a:solidFill>
                  <a:schemeClr val="tx1"/>
                </a:solidFill>
                <a:effectLst/>
                <a:latin typeface="+mn-lt"/>
                <a:ea typeface="+mn-ea"/>
                <a:cs typeface="+mn-cs"/>
              </a:rPr>
              <a:t>While some people many not believe the Bible is the Word of God - they can still come to appreciate how a book written over such a long period of time is so coherent and has never been disproved in any significant way. The Bible contains significant evidence as to the existence of God.</a:t>
            </a:r>
            <a:endParaRPr lang="en-ZA" sz="1200" kern="1200" dirty="0" smtClean="0">
              <a:solidFill>
                <a:schemeClr val="tx1"/>
              </a:solidFill>
              <a:effectLst/>
              <a:latin typeface="+mn-lt"/>
              <a:ea typeface="+mn-ea"/>
              <a:cs typeface="+mn-cs"/>
            </a:endParaRP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24</a:t>
            </a:fld>
            <a:endParaRPr lang="en-ZA"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1" dirty="0" smtClean="0">
                <a:latin typeface="Calibri" charset="0"/>
              </a:rPr>
              <a:t>Part</a:t>
            </a:r>
            <a:r>
              <a:rPr lang="en-ZA" b="1" baseline="0" dirty="0" smtClean="0">
                <a:latin typeface="Calibri" charset="0"/>
              </a:rPr>
              <a:t> 3:</a:t>
            </a:r>
            <a:r>
              <a:rPr lang="en-ZA" b="1" dirty="0" smtClean="0">
                <a:latin typeface="Calibri" charset="0"/>
              </a:rPr>
              <a:t> Experience: </a:t>
            </a:r>
            <a:r>
              <a:rPr lang="en-ZA" dirty="0" smtClean="0">
                <a:latin typeface="Calibri" charset="0"/>
              </a:rPr>
              <a:t>Write a letter to a friend who does not believe in God in which you explain to them the</a:t>
            </a:r>
            <a:r>
              <a:rPr lang="en-ZA" baseline="0" dirty="0" smtClean="0">
                <a:latin typeface="Calibri" charset="0"/>
              </a:rPr>
              <a:t> reasons why you believe that God exists. Be sure to make it personal and include illustrations or stories in your letter. Think of an actual person in your class or family and actually consider giving the letter to them when you next see them.</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25</a:t>
            </a:fld>
            <a:endParaRPr lang="en-ZA"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26</a:t>
            </a:fld>
            <a:endParaRPr lang="en-ZA"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Sunday we will answer the question: Does God Hear?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Does God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4</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Does God Speak?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5</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We will take a one</a:t>
            </a:r>
            <a:r>
              <a:rPr lang="en-US" b="0" baseline="0" dirty="0" smtClean="0">
                <a:latin typeface="Calibri" charset="0"/>
              </a:rPr>
              <a:t>-week break for a family service in the main sanctuary.</a:t>
            </a:r>
            <a:endParaRPr lang="en-US" b="0" dirty="0"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Does God Relate?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Does God Help?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8</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Does God Restore?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9</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Today is week 1 of our God Series and we are answering the question: Does God Exist?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40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0247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1080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8589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867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529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913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107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035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6821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413588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4865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4699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2999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830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1103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5216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8299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9942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527142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687625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563327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38059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508438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439878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674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10975</TotalTime>
  <Words>1252</Words>
  <Application>Microsoft Macintosh PowerPoint</Application>
  <PresentationFormat>On-screen Show (4:3)</PresentationFormat>
  <Paragraphs>56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763</cp:revision>
  <dcterms:created xsi:type="dcterms:W3CDTF">2014-06-20T13:14:19Z</dcterms:created>
  <dcterms:modified xsi:type="dcterms:W3CDTF">2017-10-15T14:17:21Z</dcterms:modified>
</cp:coreProperties>
</file>