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5"/>
  </p:notesMasterIdLst>
  <p:sldIdLst>
    <p:sldId id="711" r:id="rId2"/>
    <p:sldId id="714" r:id="rId3"/>
    <p:sldId id="712" r:id="rId4"/>
    <p:sldId id="724" r:id="rId5"/>
    <p:sldId id="802" r:id="rId6"/>
    <p:sldId id="804" r:id="rId7"/>
    <p:sldId id="805" r:id="rId8"/>
    <p:sldId id="809" r:id="rId9"/>
    <p:sldId id="806" r:id="rId10"/>
    <p:sldId id="807" r:id="rId11"/>
    <p:sldId id="808" r:id="rId12"/>
    <p:sldId id="826" r:id="rId13"/>
    <p:sldId id="810" r:id="rId14"/>
    <p:sldId id="820" r:id="rId15"/>
    <p:sldId id="821" r:id="rId16"/>
    <p:sldId id="822" r:id="rId17"/>
    <p:sldId id="823" r:id="rId18"/>
    <p:sldId id="824" r:id="rId19"/>
    <p:sldId id="825" r:id="rId20"/>
    <p:sldId id="819" r:id="rId21"/>
    <p:sldId id="827" r:id="rId22"/>
    <p:sldId id="818" r:id="rId23"/>
    <p:sldId id="715"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FF00"/>
    <a:srgbClr val="72D8C5"/>
    <a:srgbClr val="71D6C4"/>
    <a:srgbClr val="6FD1BF"/>
    <a:srgbClr val="70D4C3"/>
    <a:srgbClr val="F9002C"/>
    <a:srgbClr val="D29703"/>
    <a:srgbClr val="20DF33"/>
    <a:srgbClr val="1DA319"/>
    <a:srgbClr val="1EAC1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85" autoAdjust="0"/>
    <p:restoredTop sz="84742" autoAdjust="0"/>
  </p:normalViewPr>
  <p:slideViewPr>
    <p:cSldViewPr snapToGrid="0" snapToObjects="1">
      <p:cViewPr varScale="1">
        <p:scale>
          <a:sx n="80" d="100"/>
          <a:sy n="80" d="100"/>
        </p:scale>
        <p:origin x="-1392" y="-96"/>
      </p:cViewPr>
      <p:guideLst>
        <p:guide orient="horz" pos="4177"/>
        <p:guide pos="2738"/>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0D0A0-EEF8-054E-9AF0-04177F688829}" type="datetimeFigureOut">
              <a:rPr lang="en-US" smtClean="0"/>
              <a:t>17/10/19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76B6BF-B88A-A84A-B4EA-7A1DC6EF6D27}" type="slidenum">
              <a:rPr lang="en-US" smtClean="0"/>
              <a:t>‹#›</a:t>
            </a:fld>
            <a:endParaRPr lang="en-US"/>
          </a:p>
        </p:txBody>
      </p:sp>
    </p:spTree>
    <p:extLst>
      <p:ext uri="{BB962C8B-B14F-4D97-AF65-F5344CB8AC3E}">
        <p14:creationId xmlns:p14="http://schemas.microsoft.com/office/powerpoint/2010/main" val="3255126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Welcome to The GOD</a:t>
            </a:r>
            <a:r>
              <a:rPr lang="en-ZA" baseline="0" dirty="0" smtClean="0">
                <a:latin typeface="Calibri" charset="0"/>
              </a:rPr>
              <a:t> Series. Each session in this series will have 3 parts to it (each roughly 10 minutes in length): </a:t>
            </a:r>
            <a:r>
              <a:rPr lang="en-ZA" b="1" baseline="0" dirty="0" smtClean="0">
                <a:latin typeface="Calibri" charset="0"/>
              </a:rPr>
              <a:t>(1) Express: </a:t>
            </a:r>
            <a:r>
              <a:rPr lang="en-ZA" baseline="0" dirty="0" smtClean="0">
                <a:latin typeface="Calibri" charset="0"/>
              </a:rPr>
              <a:t>Questions will be used to get youth expressing what they know and believe about the topic in small groups. </a:t>
            </a:r>
            <a:r>
              <a:rPr lang="en-ZA" b="1" dirty="0" smtClean="0">
                <a:latin typeface="Calibri" charset="0"/>
              </a:rPr>
              <a:t>(2) Explore: </a:t>
            </a:r>
            <a:r>
              <a:rPr lang="en-ZA" dirty="0" smtClean="0">
                <a:latin typeface="Calibri" charset="0"/>
              </a:rPr>
              <a:t>The facilitator will explore the topic</a:t>
            </a:r>
            <a:r>
              <a:rPr lang="en-ZA" baseline="0" dirty="0" smtClean="0">
                <a:latin typeface="Calibri" charset="0"/>
              </a:rPr>
              <a:t> </a:t>
            </a:r>
            <a:r>
              <a:rPr lang="en-ZA" dirty="0" smtClean="0">
                <a:latin typeface="Calibri" charset="0"/>
              </a:rPr>
              <a:t>(using media, video, stories) to challenge understanding about the topic. </a:t>
            </a:r>
            <a:r>
              <a:rPr lang="en-ZA" b="1" dirty="0" smtClean="0">
                <a:latin typeface="Calibri" charset="0"/>
              </a:rPr>
              <a:t>(3) Experience: </a:t>
            </a:r>
            <a:r>
              <a:rPr lang="en-ZA" dirty="0" smtClean="0">
                <a:latin typeface="Calibri" charset="0"/>
              </a:rPr>
              <a:t>The facilitator will get youth to internalise what they have learnt through an intractive experience.</a:t>
            </a:r>
            <a:endParaRPr lang="en-ZA" baseline="0" dirty="0" smtClean="0">
              <a:latin typeface="Calibri" charset="0"/>
            </a:endParaRPr>
          </a:p>
          <a:p>
            <a:pPr eaLnBrk="1" hangingPunct="1">
              <a:spcBef>
                <a:spcPct val="0"/>
              </a:spcBef>
            </a:pPr>
            <a:endParaRPr lang="en-ZA" baseline="0" dirty="0" smtClean="0">
              <a:latin typeface="Calibri" charset="0"/>
            </a:endParaRPr>
          </a:p>
          <a:p>
            <a:pPr eaLnBrk="1" hangingPunct="1">
              <a:spcBef>
                <a:spcPct val="0"/>
              </a:spcBef>
            </a:pPr>
            <a:endParaRPr lang="en-ZA" baseline="0" dirty="0" smtClean="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a:t>
            </a:fld>
            <a:endParaRPr lang="en-ZA"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latin typeface="+mn-lt"/>
                <a:ea typeface="+mn-ea"/>
                <a:cs typeface="+mn-cs"/>
              </a:rPr>
              <a:t>For the eyes of the Lord are on the righteous and his ears are attentive to their prayer, but the face of the Lord is against those who do evil. (1 Peter 3:12)</a:t>
            </a:r>
          </a:p>
        </p:txBody>
      </p:sp>
      <p:sp>
        <p:nvSpPr>
          <p:cNvPr id="4" name="Slide Number Placeholder 3"/>
          <p:cNvSpPr>
            <a:spLocks noGrp="1"/>
          </p:cNvSpPr>
          <p:nvPr>
            <p:ph type="sldNum" sz="quarter" idx="10"/>
          </p:nvPr>
        </p:nvSpPr>
        <p:spPr/>
        <p:txBody>
          <a:bodyPr/>
          <a:lstStyle/>
          <a:p>
            <a:fld id="{ABB761E8-B556-2442-B9DB-91D007047673}" type="slidenum">
              <a:rPr lang="en-US" smtClean="0"/>
              <a:t>10</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is the confidence we have in approaching God: that if we ask anything according to his will, he hears us. (1 John 5:14)</a:t>
            </a:r>
          </a:p>
        </p:txBody>
      </p:sp>
      <p:sp>
        <p:nvSpPr>
          <p:cNvPr id="4" name="Slide Number Placeholder 3"/>
          <p:cNvSpPr>
            <a:spLocks noGrp="1"/>
          </p:cNvSpPr>
          <p:nvPr>
            <p:ph type="sldNum" sz="quarter" idx="10"/>
          </p:nvPr>
        </p:nvSpPr>
        <p:spPr/>
        <p:txBody>
          <a:bodyPr/>
          <a:lstStyle/>
          <a:p>
            <a:fld id="{ABB761E8-B556-2442-B9DB-91D007047673}" type="slidenum">
              <a:rPr lang="en-US" smtClean="0"/>
              <a:t>11</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Video:</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God is Always Listening. Get it on YouTube at: https://</a:t>
            </a:r>
            <a:r>
              <a:rPr lang="en-US" sz="1200" kern="1200" baseline="0" dirty="0" err="1" smtClean="0">
                <a:solidFill>
                  <a:schemeClr val="tx1"/>
                </a:solidFill>
                <a:latin typeface="+mn-lt"/>
                <a:ea typeface="+mn-ea"/>
                <a:cs typeface="+mn-cs"/>
              </a:rPr>
              <a:t>www.youtube.com</a:t>
            </a:r>
            <a:r>
              <a:rPr lang="en-US" sz="1200" kern="1200" baseline="0" dirty="0" smtClean="0">
                <a:solidFill>
                  <a:schemeClr val="tx1"/>
                </a:solidFill>
                <a:latin typeface="+mn-lt"/>
                <a:ea typeface="+mn-ea"/>
                <a:cs typeface="+mn-cs"/>
              </a:rPr>
              <a:t>/</a:t>
            </a:r>
            <a:r>
              <a:rPr lang="en-US" sz="1200" kern="1200" baseline="0" dirty="0" err="1" smtClean="0">
                <a:solidFill>
                  <a:schemeClr val="tx1"/>
                </a:solidFill>
                <a:latin typeface="+mn-lt"/>
                <a:ea typeface="+mn-ea"/>
                <a:cs typeface="+mn-cs"/>
              </a:rPr>
              <a:t>watch?v</a:t>
            </a:r>
            <a:r>
              <a:rPr lang="en-US" sz="1200" kern="1200" baseline="0" dirty="0" smtClean="0">
                <a:solidFill>
                  <a:schemeClr val="tx1"/>
                </a:solidFill>
                <a:latin typeface="+mn-lt"/>
                <a:ea typeface="+mn-ea"/>
                <a:cs typeface="+mn-cs"/>
              </a:rPr>
              <a:t>=p8NbvglO4MU</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b="1" dirty="0" smtClean="0">
                <a:latin typeface="Calibri" charset="0"/>
              </a:rPr>
              <a:t>Part</a:t>
            </a:r>
            <a:r>
              <a:rPr lang="en-ZA" b="1" baseline="0" dirty="0" smtClean="0">
                <a:latin typeface="Calibri" charset="0"/>
              </a:rPr>
              <a:t> 3: Experience</a:t>
            </a:r>
            <a:r>
              <a:rPr lang="en-ZA" b="1" dirty="0" smtClean="0">
                <a:latin typeface="Calibri" charset="0"/>
              </a:rPr>
              <a:t>:</a:t>
            </a:r>
            <a:r>
              <a:rPr lang="en-ZA" dirty="0" smtClean="0">
                <a:latin typeface="Calibri" charset="0"/>
              </a:rPr>
              <a:t> </a:t>
            </a:r>
            <a:r>
              <a:rPr lang="en-ZA" sz="1200" dirty="0" smtClean="0">
                <a:solidFill>
                  <a:srgbClr val="FFFFFF"/>
                </a:solidFill>
                <a:effectLst>
                  <a:glow rad="139700">
                    <a:schemeClr val="tx1">
                      <a:alpha val="93000"/>
                    </a:schemeClr>
                  </a:glow>
                </a:effectLst>
                <a:latin typeface="Kabel Ultra BT"/>
                <a:cs typeface="Kabel Ultra BT"/>
              </a:rPr>
              <a:t>What helps God hear our prayers? Each person at your table (or ever second person) is going to get a verse and they have to find out what helps God hear</a:t>
            </a:r>
            <a:r>
              <a:rPr lang="en-ZA" sz="1200" baseline="0" dirty="0" smtClean="0">
                <a:solidFill>
                  <a:srgbClr val="FFFFFF"/>
                </a:solidFill>
                <a:effectLst>
                  <a:glow rad="139700">
                    <a:schemeClr val="tx1">
                      <a:alpha val="93000"/>
                    </a:schemeClr>
                  </a:glow>
                </a:effectLst>
                <a:latin typeface="Kabel Ultra BT"/>
                <a:cs typeface="Kabel Ultra BT"/>
              </a:rPr>
              <a:t> our prayers</a:t>
            </a:r>
            <a:r>
              <a:rPr lang="en-ZA" sz="1200" dirty="0" smtClean="0">
                <a:solidFill>
                  <a:srgbClr val="FFFFFF"/>
                </a:solidFill>
                <a:effectLst>
                  <a:glow rad="139700">
                    <a:schemeClr val="tx1">
                      <a:alpha val="93000"/>
                    </a:schemeClr>
                  </a:glow>
                </a:effectLst>
                <a:latin typeface="Kabel Ultra BT"/>
                <a:cs typeface="Kabel Ultra BT"/>
              </a:rPr>
              <a:t>. They will reflect on the verse and then read it out loud and share their insight. Here are the verses: </a:t>
            </a:r>
            <a:r>
              <a:rPr lang="en-US" sz="1200" kern="1200" dirty="0" smtClean="0">
                <a:solidFill>
                  <a:schemeClr val="tx1"/>
                </a:solidFill>
                <a:latin typeface="+mn-lt"/>
                <a:ea typeface="+mn-ea"/>
                <a:cs typeface="+mn-cs"/>
              </a:rPr>
              <a:t>Psalm 66:18; Mark 11:25; </a:t>
            </a:r>
            <a:r>
              <a:rPr lang="en-US" sz="1200" b="0" dirty="0" smtClean="0">
                <a:solidFill>
                  <a:srgbClr val="FFFFFF"/>
                </a:solidFill>
                <a:effectLst>
                  <a:glow rad="152400">
                    <a:schemeClr val="tx1">
                      <a:alpha val="93000"/>
                    </a:schemeClr>
                  </a:glow>
                </a:effectLst>
                <a:latin typeface="BellCent Add BT Address"/>
                <a:cs typeface="BellCent Add BT Address"/>
              </a:rPr>
              <a:t>James 4:3;</a:t>
            </a:r>
            <a:r>
              <a:rPr lang="en-US" sz="1200" b="0" baseline="0" dirty="0" smtClean="0">
                <a:solidFill>
                  <a:srgbClr val="FFFFFF"/>
                </a:solidFill>
                <a:effectLst>
                  <a:glow rad="152400">
                    <a:schemeClr val="tx1">
                      <a:alpha val="93000"/>
                    </a:schemeClr>
                  </a:glow>
                </a:effectLst>
                <a:latin typeface="BellCent Add BT Address"/>
                <a:cs typeface="BellCent Add BT Address"/>
              </a:rPr>
              <a:t> </a:t>
            </a:r>
            <a:r>
              <a:rPr lang="en-ZA" sz="1200" b="0" dirty="0" smtClean="0">
                <a:solidFill>
                  <a:srgbClr val="FFFFFF"/>
                </a:solidFill>
                <a:effectLst>
                  <a:glow rad="152400">
                    <a:schemeClr val="tx1">
                      <a:alpha val="93000"/>
                    </a:schemeClr>
                  </a:glow>
                </a:effectLst>
                <a:latin typeface="BellCent Add BT Address"/>
                <a:cs typeface="BellCent Add BT Address"/>
              </a:rPr>
              <a:t>1 John 5:14; Matthew 21:22; </a:t>
            </a:r>
            <a:endParaRPr lang="en-ZA" sz="1200" b="0" dirty="0" smtClean="0">
              <a:solidFill>
                <a:srgbClr val="FFFFFF"/>
              </a:solidFill>
              <a:effectLst>
                <a:glow rad="139700">
                  <a:schemeClr val="tx1">
                    <a:alpha val="93000"/>
                  </a:schemeClr>
                </a:glow>
              </a:effectLst>
              <a:latin typeface="Kabel Ultra BT"/>
              <a:cs typeface="Kabel Ultra BT"/>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13</a:t>
            </a:fld>
            <a:endParaRPr lang="en-ZA" sz="120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1. </a:t>
            </a:r>
            <a:r>
              <a:rPr lang="en-US" sz="1200" b="1" dirty="0" smtClean="0">
                <a:solidFill>
                  <a:srgbClr val="FFFFFF"/>
                </a:solidFill>
                <a:effectLst>
                  <a:glow rad="203200">
                    <a:schemeClr val="tx1">
                      <a:alpha val="93000"/>
                    </a:schemeClr>
                  </a:glow>
                </a:effectLst>
                <a:latin typeface="Kabel Ultra BT"/>
                <a:cs typeface="Kabel Ultra BT"/>
              </a:rPr>
              <a:t>Confess</a:t>
            </a:r>
            <a:r>
              <a:rPr lang="en-US" sz="1200" b="1" baseline="0" dirty="0" smtClean="0">
                <a:solidFill>
                  <a:srgbClr val="FFFFFF"/>
                </a:solidFill>
                <a:effectLst>
                  <a:glow rad="203200">
                    <a:schemeClr val="tx1">
                      <a:alpha val="93000"/>
                    </a:schemeClr>
                  </a:glow>
                </a:effectLst>
                <a:latin typeface="Kabel Ultra BT"/>
                <a:cs typeface="Kabel Ultra BT"/>
              </a:rPr>
              <a:t> </a:t>
            </a:r>
            <a:r>
              <a:rPr lang="en-US" sz="1200" b="1" dirty="0" smtClean="0">
                <a:solidFill>
                  <a:srgbClr val="FFFFFF"/>
                </a:solidFill>
                <a:effectLst>
                  <a:glow rad="203200">
                    <a:schemeClr val="tx1">
                      <a:alpha val="93000"/>
                    </a:schemeClr>
                  </a:glow>
                </a:effectLst>
                <a:latin typeface="Kabel Ultra BT"/>
                <a:cs typeface="Kabel Ultra BT"/>
              </a:rPr>
              <a:t>your Sins: </a:t>
            </a:r>
            <a:r>
              <a:rPr lang="en-US" sz="1200" dirty="0" smtClean="0">
                <a:solidFill>
                  <a:srgbClr val="FFFFFF"/>
                </a:solidFill>
                <a:effectLst>
                  <a:glow rad="203200">
                    <a:schemeClr val="tx1">
                      <a:alpha val="93000"/>
                    </a:schemeClr>
                  </a:glow>
                </a:effectLst>
                <a:latin typeface="Kabel Ultra BT"/>
                <a:cs typeface="Kabel Ultra BT"/>
              </a:rPr>
              <a:t>“</a:t>
            </a:r>
            <a:r>
              <a:rPr lang="en-US" sz="1200" kern="1200" dirty="0" smtClean="0">
                <a:solidFill>
                  <a:schemeClr val="tx1"/>
                </a:solidFill>
                <a:latin typeface="+mn-lt"/>
                <a:ea typeface="+mn-ea"/>
                <a:cs typeface="+mn-cs"/>
              </a:rPr>
              <a:t>If I had not confessed the sin in my heart, the Lord would not have listened.” (Psalm 66:18)</a:t>
            </a:r>
            <a:endParaRPr lang="en-ZA" sz="1200" dirty="0">
              <a:solidFill>
                <a:srgbClr val="FFFFFF"/>
              </a:solidFill>
              <a:effectLst>
                <a:glow rad="139700">
                  <a:schemeClr val="tx1">
                    <a:alpha val="93000"/>
                  </a:schemeClr>
                </a:glow>
              </a:effectLst>
              <a:latin typeface="Kabel Ultra BT"/>
              <a:cs typeface="Kabel Ultra BT"/>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14</a:t>
            </a:fld>
            <a:endParaRPr lang="en-ZA" sz="120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FFFFFF"/>
                </a:solidFill>
                <a:effectLst>
                  <a:glow rad="203200">
                    <a:schemeClr val="tx1">
                      <a:alpha val="93000"/>
                    </a:schemeClr>
                  </a:glow>
                </a:effectLst>
                <a:latin typeface="Kabel Ultra BT"/>
                <a:cs typeface="Kabel Ultra BT"/>
              </a:rPr>
              <a:t>2. Forgive</a:t>
            </a:r>
            <a:r>
              <a:rPr lang="en-US" sz="1200" b="1" baseline="0" dirty="0" smtClean="0">
                <a:solidFill>
                  <a:srgbClr val="FFFFFF"/>
                </a:solidFill>
                <a:effectLst>
                  <a:glow rad="203200">
                    <a:schemeClr val="tx1">
                      <a:alpha val="93000"/>
                    </a:schemeClr>
                  </a:glow>
                </a:effectLst>
                <a:latin typeface="Kabel Ultra BT"/>
                <a:cs typeface="Kabel Ultra BT"/>
              </a:rPr>
              <a:t> O</a:t>
            </a:r>
            <a:r>
              <a:rPr lang="en-US" sz="1200" b="1" dirty="0" smtClean="0">
                <a:solidFill>
                  <a:srgbClr val="FFFFFF"/>
                </a:solidFill>
                <a:effectLst>
                  <a:glow rad="203200">
                    <a:schemeClr val="tx1">
                      <a:alpha val="93000"/>
                    </a:schemeClr>
                  </a:glow>
                </a:effectLst>
                <a:latin typeface="Kabel Ultra BT"/>
                <a:cs typeface="Kabel Ultra BT"/>
              </a:rPr>
              <a:t>thers: </a:t>
            </a:r>
            <a:r>
              <a:rPr lang="en-US" sz="1200" dirty="0" smtClean="0">
                <a:solidFill>
                  <a:srgbClr val="FFFFFF"/>
                </a:solidFill>
                <a:effectLst>
                  <a:glow rad="203200">
                    <a:schemeClr val="tx1">
                      <a:alpha val="93000"/>
                    </a:schemeClr>
                  </a:glow>
                </a:effectLst>
                <a:latin typeface="Kabel Ultra BT"/>
                <a:cs typeface="Kabel Ultra BT"/>
              </a:rPr>
              <a:t>“</a:t>
            </a:r>
            <a:r>
              <a:rPr lang="en-US" sz="1200" kern="1200" dirty="0" smtClean="0">
                <a:solidFill>
                  <a:schemeClr val="tx1"/>
                </a:solidFill>
                <a:latin typeface="+mn-lt"/>
                <a:ea typeface="+mn-ea"/>
                <a:cs typeface="+mn-cs"/>
              </a:rPr>
              <a:t>And when you stand praying, if you hold anything against anyone, forgive them, so that your Father in heaven may forgive you your sins.” (Mark 11:25)</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15</a:t>
            </a:fld>
            <a:endParaRPr lang="en-ZA" sz="120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FFFFFF"/>
                </a:solidFill>
                <a:effectLst>
                  <a:glow rad="203200">
                    <a:schemeClr val="tx1">
                      <a:alpha val="93000"/>
                    </a:schemeClr>
                  </a:glow>
                </a:effectLst>
                <a:latin typeface="Kabel Ultra BT"/>
                <a:cs typeface="Kabel Ultra BT"/>
              </a:rPr>
              <a:t>3. Have Right Motives:</a:t>
            </a:r>
            <a:r>
              <a:rPr lang="en-US" sz="1200" dirty="0" smtClean="0">
                <a:solidFill>
                  <a:srgbClr val="FFFFFF"/>
                </a:solidFill>
                <a:effectLst>
                  <a:glow rad="203200">
                    <a:schemeClr val="tx1">
                      <a:alpha val="93000"/>
                    </a:schemeClr>
                  </a:glow>
                </a:effectLst>
                <a:latin typeface="Kabel Ultra BT"/>
                <a:cs typeface="Kabel Ultra BT"/>
              </a:rPr>
              <a:t> “</a:t>
            </a:r>
            <a:r>
              <a:rPr lang="en-ZA" sz="1200" b="0" dirty="0" smtClean="0">
                <a:solidFill>
                  <a:srgbClr val="FFFFFF"/>
                </a:solidFill>
                <a:effectLst>
                  <a:glow rad="152400">
                    <a:schemeClr val="tx1">
                      <a:alpha val="93000"/>
                    </a:schemeClr>
                  </a:glow>
                </a:effectLst>
                <a:latin typeface="BellCent Add BT Address"/>
                <a:cs typeface="BellCent Add BT Address"/>
              </a:rPr>
              <a:t>When you ask, you do not receive, because you ask with wrong motives, that you may spend what you get on your pleasures.” (</a:t>
            </a:r>
            <a:r>
              <a:rPr lang="en-US" sz="1200" b="0" dirty="0" smtClean="0">
                <a:solidFill>
                  <a:srgbClr val="FFFFFF"/>
                </a:solidFill>
                <a:effectLst>
                  <a:glow rad="152400">
                    <a:schemeClr val="tx1">
                      <a:alpha val="93000"/>
                    </a:schemeClr>
                  </a:glow>
                </a:effectLst>
                <a:latin typeface="BellCent Add BT Address"/>
                <a:cs typeface="BellCent Add BT Address"/>
              </a:rPr>
              <a:t>James 4:3</a:t>
            </a:r>
            <a:r>
              <a:rPr lang="en-ZA" sz="1200" b="0" dirty="0" smtClean="0">
                <a:solidFill>
                  <a:srgbClr val="FFFFFF"/>
                </a:solidFill>
                <a:effectLst>
                  <a:glow rad="152400">
                    <a:schemeClr val="tx1">
                      <a:alpha val="93000"/>
                    </a:schemeClr>
                  </a:glow>
                </a:effectLst>
                <a:latin typeface="BellCent Add BT Address"/>
                <a:cs typeface="BellCent Add BT Address"/>
              </a:rPr>
              <a:t>)</a:t>
            </a:r>
            <a:endParaRPr lang="en-US" sz="1200" b="0" kern="1200" dirty="0" smtClean="0">
              <a:solidFill>
                <a:schemeClr val="tx1"/>
              </a:solidFill>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16</a:t>
            </a:fld>
            <a:endParaRPr lang="en-ZA" sz="1200">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lnSpc>
                <a:spcPct val="80000"/>
              </a:lnSpc>
              <a:spcBef>
                <a:spcPct val="0"/>
              </a:spcBef>
              <a:spcAft>
                <a:spcPts val="600"/>
              </a:spcAft>
            </a:pPr>
            <a:r>
              <a:rPr lang="en-ZA" sz="1200" b="1" dirty="0" smtClean="0">
                <a:solidFill>
                  <a:srgbClr val="FFFFFF"/>
                </a:solidFill>
                <a:effectLst>
                  <a:glow rad="152400">
                    <a:schemeClr val="tx1">
                      <a:alpha val="93000"/>
                    </a:schemeClr>
                  </a:glow>
                </a:effectLst>
                <a:latin typeface="BellCent Add BT Address"/>
                <a:cs typeface="BellCent Add BT Address"/>
              </a:rPr>
              <a:t>4. Discover God’s Will:</a:t>
            </a:r>
            <a:r>
              <a:rPr lang="en-ZA" sz="1200" b="1" baseline="0" dirty="0" smtClean="0">
                <a:solidFill>
                  <a:srgbClr val="FFFFFF"/>
                </a:solidFill>
                <a:effectLst>
                  <a:glow rad="152400">
                    <a:schemeClr val="tx1">
                      <a:alpha val="93000"/>
                    </a:schemeClr>
                  </a:glow>
                </a:effectLst>
                <a:latin typeface="BellCent Add BT Address"/>
                <a:cs typeface="BellCent Add BT Address"/>
              </a:rPr>
              <a:t> </a:t>
            </a:r>
            <a:r>
              <a:rPr lang="en-ZA" sz="1200" b="0" dirty="0" smtClean="0">
                <a:solidFill>
                  <a:srgbClr val="FFFFFF"/>
                </a:solidFill>
                <a:effectLst>
                  <a:glow rad="152400">
                    <a:schemeClr val="tx1">
                      <a:alpha val="93000"/>
                    </a:schemeClr>
                  </a:glow>
                </a:effectLst>
                <a:latin typeface="BellCent Add BT Address"/>
                <a:cs typeface="BellCent Add BT Address"/>
              </a:rPr>
              <a:t>”This is the confidence we have in approaching God: that if we ask anything according to his will, he hears us.”</a:t>
            </a:r>
            <a:r>
              <a:rPr lang="en-ZA" sz="1200" b="0" baseline="0" dirty="0" smtClean="0">
                <a:solidFill>
                  <a:srgbClr val="FFFFFF"/>
                </a:solidFill>
                <a:effectLst>
                  <a:glow rad="152400">
                    <a:schemeClr val="tx1">
                      <a:alpha val="93000"/>
                    </a:schemeClr>
                  </a:glow>
                </a:effectLst>
                <a:latin typeface="BellCent Add BT Address"/>
                <a:cs typeface="BellCent Add BT Address"/>
              </a:rPr>
              <a:t> </a:t>
            </a:r>
            <a:r>
              <a:rPr lang="en-ZA" sz="1200" b="0" dirty="0" smtClean="0">
                <a:solidFill>
                  <a:srgbClr val="FFFFFF"/>
                </a:solidFill>
                <a:effectLst>
                  <a:glow rad="152400">
                    <a:schemeClr val="tx1">
                      <a:alpha val="93000"/>
                    </a:schemeClr>
                  </a:glow>
                </a:effectLst>
                <a:latin typeface="BellCent Add BT Address"/>
                <a:cs typeface="BellCent Add BT Address"/>
              </a:rPr>
              <a:t>(1 John 5:14)</a:t>
            </a:r>
            <a:endParaRPr lang="en-ZA" sz="1200" b="0" dirty="0">
              <a:solidFill>
                <a:srgbClr val="FFFFFF"/>
              </a:solidFill>
              <a:effectLst>
                <a:glow rad="152400">
                  <a:schemeClr val="tx1">
                    <a:alpha val="93000"/>
                  </a:schemeClr>
                </a:glow>
              </a:effectLst>
              <a:latin typeface="BellCent Add BT Address"/>
              <a:cs typeface="BellCent Add BT Addres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17</a:t>
            </a:fld>
            <a:endParaRPr lang="en-ZA" sz="1200">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1" dirty="0" smtClean="0">
                <a:solidFill>
                  <a:srgbClr val="FFFFFF"/>
                </a:solidFill>
                <a:effectLst>
                  <a:glow rad="152400">
                    <a:schemeClr val="tx1">
                      <a:alpha val="93000"/>
                    </a:schemeClr>
                  </a:glow>
                </a:effectLst>
                <a:latin typeface="BellCent Add BT Address"/>
                <a:cs typeface="BellCent Add BT Address"/>
              </a:rPr>
              <a:t>5. Get Rid of Violence:</a:t>
            </a:r>
            <a:r>
              <a:rPr lang="en-ZA" sz="1200" b="0" dirty="0" smtClean="0">
                <a:solidFill>
                  <a:srgbClr val="FFFFFF"/>
                </a:solidFill>
                <a:effectLst>
                  <a:glow rad="152400">
                    <a:schemeClr val="tx1">
                      <a:alpha val="93000"/>
                    </a:schemeClr>
                  </a:glow>
                </a:effectLst>
                <a:latin typeface="BellCent Add BT Address"/>
                <a:cs typeface="BellCent Add BT Address"/>
              </a:rPr>
              <a:t> “Though you offer many prayers, I will not listen, for your hands are covered with the blood of innocent victims”. (Isaiah 1:15)</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18</a:t>
            </a:fld>
            <a:endParaRPr lang="en-ZA" sz="1200">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1" dirty="0" smtClean="0">
                <a:solidFill>
                  <a:srgbClr val="FFFFFF"/>
                </a:solidFill>
                <a:effectLst>
                  <a:glow rad="152400">
                    <a:schemeClr val="tx1">
                      <a:alpha val="93000"/>
                    </a:schemeClr>
                  </a:glow>
                </a:effectLst>
                <a:latin typeface="BellCent Add BT Address"/>
                <a:cs typeface="BellCent Add BT Address"/>
              </a:rPr>
              <a:t>6. Help the Poor: </a:t>
            </a:r>
            <a:r>
              <a:rPr lang="en-ZA" sz="1200" b="0" dirty="0" smtClean="0">
                <a:solidFill>
                  <a:srgbClr val="FFFFFF"/>
                </a:solidFill>
                <a:effectLst>
                  <a:glow rad="152400">
                    <a:schemeClr val="tx1">
                      <a:alpha val="93000"/>
                    </a:schemeClr>
                  </a:glow>
                </a:effectLst>
                <a:latin typeface="BellCent Add BT Address"/>
                <a:cs typeface="BellCent Add BT Address"/>
              </a:rPr>
              <a:t>“</a:t>
            </a:r>
            <a:r>
              <a:rPr lang="en-ZA" sz="1200" dirty="0" smtClean="0">
                <a:effectLst/>
              </a:rPr>
              <a:t>Whoever shuts their ears to the cry of the poor will also cry out and not be answered”.</a:t>
            </a:r>
            <a:r>
              <a:rPr lang="en-ZA" sz="1200" b="0" dirty="0" smtClean="0">
                <a:solidFill>
                  <a:srgbClr val="FFFFFF"/>
                </a:solidFill>
                <a:effectLst>
                  <a:glow rad="152400">
                    <a:schemeClr val="tx1">
                      <a:alpha val="93000"/>
                    </a:schemeClr>
                  </a:glow>
                </a:effectLst>
                <a:latin typeface="BellCent Add BT Address"/>
                <a:cs typeface="BellCent Add BT Address"/>
              </a:rPr>
              <a:t> (</a:t>
            </a:r>
            <a:r>
              <a:rPr lang="en-ZA" sz="1200" dirty="0" smtClean="0">
                <a:effectLst/>
              </a:rPr>
              <a:t>Proverbs 21:13</a:t>
            </a:r>
            <a:r>
              <a:rPr lang="en-ZA" sz="1200" b="0" dirty="0" smtClean="0">
                <a:solidFill>
                  <a:srgbClr val="FFFFFF"/>
                </a:solidFill>
                <a:effectLst>
                  <a:glow rad="152400">
                    <a:schemeClr val="tx1">
                      <a:alpha val="93000"/>
                    </a:schemeClr>
                  </a:glow>
                </a:effectLst>
                <a:latin typeface="BellCent Add BT Address"/>
                <a:cs typeface="BellCent Add BT Address"/>
              </a:rPr>
              <a:t>)</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19</a:t>
            </a:fld>
            <a:endParaRPr lang="en-ZA"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0CBF1-6501-B34E-AB3C-EAC03B046C33}" type="slidenum">
              <a:rPr lang="en-US" sz="1200">
                <a:latin typeface="Calibri" charset="0"/>
              </a:rPr>
              <a:pPr eaLnBrk="1" hangingPunct="1"/>
              <a:t>2</a:t>
            </a:fld>
            <a:endParaRPr lang="en-US" sz="1200">
              <a:latin typeface="Calibri" charset="0"/>
            </a:endParaRPr>
          </a:p>
        </p:txBody>
      </p:sp>
      <p:sp>
        <p:nvSpPr>
          <p:cNvPr id="17411"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b="0" dirty="0" smtClean="0">
                <a:latin typeface="Calibri" charset="0"/>
              </a:rPr>
              <a:t>This is week 2 of our God Series and today we are answering the question: Does God Hear?</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1" dirty="0" smtClean="0">
                <a:solidFill>
                  <a:srgbClr val="FFFFFF"/>
                </a:solidFill>
                <a:effectLst>
                  <a:glow rad="152400">
                    <a:schemeClr val="tx1">
                      <a:alpha val="93000"/>
                    </a:schemeClr>
                  </a:glow>
                </a:effectLst>
                <a:latin typeface="BellCent Add BT Address"/>
                <a:cs typeface="BellCent Add BT Address"/>
              </a:rPr>
              <a:t>7. Ask With Faith: </a:t>
            </a:r>
            <a:r>
              <a:rPr lang="en-ZA" sz="1200" b="0" dirty="0" smtClean="0">
                <a:solidFill>
                  <a:srgbClr val="FFFFFF"/>
                </a:solidFill>
                <a:effectLst>
                  <a:glow rad="152400">
                    <a:schemeClr val="tx1">
                      <a:alpha val="93000"/>
                    </a:schemeClr>
                  </a:glow>
                </a:effectLst>
                <a:latin typeface="BellCent Add BT Address"/>
                <a:cs typeface="BellCent Add BT Address"/>
              </a:rPr>
              <a:t>“You can pray for anything, and if you have faith, you will receive it.” (Matthew 21:22)</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20</a:t>
            </a:fld>
            <a:endParaRPr lang="en-ZA" sz="1200">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b="1" dirty="0" smtClean="0">
                <a:latin typeface="Calibri" charset="0"/>
              </a:rPr>
              <a:t>Summary: </a:t>
            </a:r>
            <a:r>
              <a:rPr lang="en-ZA" sz="1200" dirty="0" smtClean="0">
                <a:solidFill>
                  <a:srgbClr val="FFFFFF"/>
                </a:solidFill>
                <a:effectLst>
                  <a:glow rad="139700">
                    <a:schemeClr val="tx1">
                      <a:alpha val="93000"/>
                    </a:schemeClr>
                  </a:glow>
                </a:effectLst>
                <a:latin typeface="Kabel Ultra BT"/>
                <a:cs typeface="Kabel Ultra BT"/>
              </a:rPr>
              <a:t>What helps God hear our prayers? </a:t>
            </a:r>
            <a:r>
              <a:rPr lang="en-US" sz="1200" dirty="0" smtClean="0">
                <a:solidFill>
                  <a:srgbClr val="FFFFFF"/>
                </a:solidFill>
                <a:effectLst>
                  <a:glow rad="139700">
                    <a:schemeClr val="tx1">
                      <a:alpha val="93000"/>
                    </a:schemeClr>
                  </a:glow>
                </a:effectLst>
                <a:latin typeface="Kabel Ultra BT"/>
                <a:cs typeface="Kabel Ultra BT"/>
              </a:rPr>
              <a:t>(1) Confess your sins. (2) Forgive others.</a:t>
            </a:r>
            <a:r>
              <a:rPr lang="en-US" sz="1200" baseline="0" dirty="0" smtClean="0">
                <a:solidFill>
                  <a:srgbClr val="FFFFFF"/>
                </a:solidFill>
                <a:effectLst>
                  <a:glow rad="139700">
                    <a:schemeClr val="tx1">
                      <a:alpha val="93000"/>
                    </a:schemeClr>
                  </a:glow>
                </a:effectLst>
                <a:latin typeface="Kabel Ultra BT"/>
                <a:cs typeface="Kabel Ultra BT"/>
              </a:rPr>
              <a:t> (3) </a:t>
            </a:r>
            <a:r>
              <a:rPr lang="en-US" sz="1200" dirty="0" smtClean="0">
                <a:solidFill>
                  <a:srgbClr val="FFFFFF"/>
                </a:solidFill>
                <a:effectLst>
                  <a:glow rad="139700">
                    <a:schemeClr val="tx1">
                      <a:alpha val="93000"/>
                    </a:schemeClr>
                  </a:glow>
                </a:effectLst>
                <a:latin typeface="Kabel Ultra BT"/>
                <a:cs typeface="Kabel Ultra BT"/>
              </a:rPr>
              <a:t>Have right motives. (4) Discover God’s will. (5) Get rid of violence. (6) Help the poor. (7) Ask with faith.</a:t>
            </a:r>
          </a:p>
          <a:p>
            <a:endParaRPr lang="en-ZA" sz="1200" b="0" dirty="0" smtClean="0">
              <a:solidFill>
                <a:srgbClr val="FFFFFF"/>
              </a:solidFill>
              <a:effectLst>
                <a:glow rad="139700">
                  <a:schemeClr val="tx1">
                    <a:alpha val="93000"/>
                  </a:schemeClr>
                </a:glow>
              </a:effectLst>
              <a:latin typeface="Kabel Ultra BT"/>
              <a:cs typeface="Kabel Ultra BT"/>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21</a:t>
            </a:fld>
            <a:endParaRPr lang="en-ZA" sz="1200">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Prayer.</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22</a:t>
            </a:fld>
            <a:endParaRPr lang="en-ZA" sz="1200">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0CBF1-6501-B34E-AB3C-EAC03B046C33}" type="slidenum">
              <a:rPr lang="en-US" sz="1200">
                <a:latin typeface="Calibri" charset="0"/>
              </a:rPr>
              <a:pPr eaLnBrk="1" hangingPunct="1"/>
              <a:t>23</a:t>
            </a:fld>
            <a:endParaRPr lang="en-US" sz="1200">
              <a:latin typeface="Calibri" charset="0"/>
            </a:endParaRPr>
          </a:p>
        </p:txBody>
      </p:sp>
      <p:sp>
        <p:nvSpPr>
          <p:cNvPr id="17411"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b="0" dirty="0" smtClean="0">
                <a:latin typeface="Calibri" charset="0"/>
              </a:rPr>
              <a:t>Next Sunday morning we will be answering the question:</a:t>
            </a:r>
            <a:r>
              <a:rPr lang="en-US" b="0" baseline="0" dirty="0" smtClean="0">
                <a:latin typeface="Calibri" charset="0"/>
              </a:rPr>
              <a:t> Does God Care?</a:t>
            </a:r>
            <a:endParaRPr lang="en-US" b="0" dirty="0" smtClean="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b="1" dirty="0" smtClean="0">
                <a:latin typeface="Calibri" charset="0"/>
              </a:rPr>
              <a:t>Part</a:t>
            </a:r>
            <a:r>
              <a:rPr lang="en-ZA" b="1" baseline="0" dirty="0" smtClean="0">
                <a:latin typeface="Calibri" charset="0"/>
              </a:rPr>
              <a:t> 1: Express: </a:t>
            </a:r>
            <a:r>
              <a:rPr lang="en-ZA" baseline="0" dirty="0" smtClean="0">
                <a:latin typeface="Calibri" charset="0"/>
              </a:rPr>
              <a:t>Have each person in the group share about a time when they felt that God heard their prayer. What did they pray about and what happened?</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3</a:t>
            </a:fld>
            <a:endParaRPr lang="en-ZA"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b="1" dirty="0" smtClean="0">
                <a:latin typeface="Calibri" charset="0"/>
              </a:rPr>
              <a:t>Part</a:t>
            </a:r>
            <a:r>
              <a:rPr lang="en-ZA" b="1" baseline="0" dirty="0" smtClean="0">
                <a:latin typeface="Calibri" charset="0"/>
              </a:rPr>
              <a:t> 2: E</a:t>
            </a:r>
            <a:r>
              <a:rPr lang="en-ZA" b="1" dirty="0" smtClean="0">
                <a:latin typeface="Calibri" charset="0"/>
              </a:rPr>
              <a:t>xplore: </a:t>
            </a:r>
            <a:r>
              <a:rPr lang="en-ZA" dirty="0" smtClean="0">
                <a:latin typeface="Calibri" charset="0"/>
              </a:rPr>
              <a:t>How does the Bible answer the question: Does God hear? Each person is</a:t>
            </a:r>
            <a:r>
              <a:rPr lang="en-ZA" baseline="0" dirty="0" smtClean="0">
                <a:latin typeface="Calibri" charset="0"/>
              </a:rPr>
              <a:t> given a verse to read that shows that God hears us when we pray. Here are the verses: Psalm 34:15; 2 Chronicles 7:14; Jeremiah 33:3; Luke 11:9; John 9:31; 1 Peter 3:12 and 1 John 5:14.</a:t>
            </a:r>
            <a:endParaRPr lang="en-ZA" dirty="0" smtClean="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4</a:t>
            </a:fld>
            <a:endParaRPr lang="en-ZA"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Lord’s eyes are on righteous people. His ears hear their cry for help. (Psalm 34:15)</a:t>
            </a:r>
          </a:p>
        </p:txBody>
      </p:sp>
      <p:sp>
        <p:nvSpPr>
          <p:cNvPr id="4" name="Slide Number Placeholder 3"/>
          <p:cNvSpPr>
            <a:spLocks noGrp="1"/>
          </p:cNvSpPr>
          <p:nvPr>
            <p:ph type="sldNum" sz="quarter" idx="10"/>
          </p:nvPr>
        </p:nvSpPr>
        <p:spPr/>
        <p:txBody>
          <a:bodyPr/>
          <a:lstStyle/>
          <a:p>
            <a:fld id="{ABB761E8-B556-2442-B9DB-91D007047673}" type="slidenum">
              <a:rPr lang="en-US" smtClean="0"/>
              <a:t>5</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If my people, who are called by my name, will humble themselves, pray, search for me, and turn from their evil ways, then I will hear their prayer from heaven, forgive their sins, and heal their country. (2 Chronicles 7:14)</a:t>
            </a:r>
          </a:p>
        </p:txBody>
      </p:sp>
      <p:sp>
        <p:nvSpPr>
          <p:cNvPr id="4" name="Slide Number Placeholder 3"/>
          <p:cNvSpPr>
            <a:spLocks noGrp="1"/>
          </p:cNvSpPr>
          <p:nvPr>
            <p:ph type="sldNum" sz="quarter" idx="10"/>
          </p:nvPr>
        </p:nvSpPr>
        <p:spPr/>
        <p:txBody>
          <a:bodyPr/>
          <a:lstStyle/>
          <a:p>
            <a:fld id="{ABB761E8-B556-2442-B9DB-91D007047673}" type="slidenum">
              <a:rPr lang="en-US" smtClean="0"/>
              <a:t>6</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Call to me, and I will answer you. I will tell you great and mysterious things that you do not know. (Jeremiah 33:3)</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7</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Ask, and you will receive. Search, and you will find. Knock, and the door will be opened for you. (Luke 11:9)</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8</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latin typeface="+mn-lt"/>
                <a:ea typeface="+mn-ea"/>
                <a:cs typeface="+mn-cs"/>
              </a:rPr>
              <a:t>God does not listen to sinners, but if anyone is a worshiper of God and does his will, God listens to him. (John 9:31)</a:t>
            </a:r>
          </a:p>
        </p:txBody>
      </p:sp>
      <p:sp>
        <p:nvSpPr>
          <p:cNvPr id="4" name="Slide Number Placeholder 3"/>
          <p:cNvSpPr>
            <a:spLocks noGrp="1"/>
          </p:cNvSpPr>
          <p:nvPr>
            <p:ph type="sldNum" sz="quarter" idx="10"/>
          </p:nvPr>
        </p:nvSpPr>
        <p:spPr/>
        <p:txBody>
          <a:bodyPr/>
          <a:lstStyle/>
          <a:p>
            <a:fld id="{ABB761E8-B556-2442-B9DB-91D007047673}" type="slidenum">
              <a:rPr lang="en-US" smtClean="0"/>
              <a:t>9</a:t>
            </a:fld>
            <a:endParaRPr lang="en-US"/>
          </a:p>
        </p:txBody>
      </p:sp>
    </p:spTree>
    <p:extLst>
      <p:ext uri="{BB962C8B-B14F-4D97-AF65-F5344CB8AC3E}">
        <p14:creationId xmlns:p14="http://schemas.microsoft.com/office/powerpoint/2010/main" val="164247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43780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94743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51060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29181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76367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17/10/19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74268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17/10/19</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81738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17/10/19</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40674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17/10/19</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93873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17/10/19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16178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17/10/19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02989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17A63-4EA9-4543-8FBB-65EA968A8C3B}" type="datetimeFigureOut">
              <a:rPr lang="en-US" smtClean="0">
                <a:solidFill>
                  <a:prstClr val="black">
                    <a:tint val="75000"/>
                  </a:prstClr>
                </a:solidFill>
                <a:latin typeface="Calibri"/>
              </a:rPr>
              <a:pPr/>
              <a:t>17/10/19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705909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728727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19236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23308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0248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895579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329525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184588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206523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264593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410394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308432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96674888"/>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798960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804942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446773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0699425"/>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164051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502475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11897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08505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00783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68329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41721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11226</TotalTime>
  <Words>874</Words>
  <Application>Microsoft Macintosh PowerPoint</Application>
  <PresentationFormat>On-screen Show (4:3)</PresentationFormat>
  <Paragraphs>46</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kind of events?</dc:title>
  <dc:creator>Mark Tittley</dc:creator>
  <cp:lastModifiedBy>Mark Tittley</cp:lastModifiedBy>
  <cp:revision>805</cp:revision>
  <dcterms:created xsi:type="dcterms:W3CDTF">2014-06-20T13:14:19Z</dcterms:created>
  <dcterms:modified xsi:type="dcterms:W3CDTF">2017-10-19T06:37:31Z</dcterms:modified>
</cp:coreProperties>
</file>