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6"/>
  </p:notesMasterIdLst>
  <p:sldIdLst>
    <p:sldId id="711" r:id="rId2"/>
    <p:sldId id="828" r:id="rId3"/>
    <p:sldId id="712" r:id="rId4"/>
    <p:sldId id="848" r:id="rId5"/>
    <p:sldId id="913" r:id="rId6"/>
    <p:sldId id="912" r:id="rId7"/>
    <p:sldId id="908" r:id="rId8"/>
    <p:sldId id="909" r:id="rId9"/>
    <p:sldId id="910" r:id="rId10"/>
    <p:sldId id="911" r:id="rId11"/>
    <p:sldId id="724" r:id="rId12"/>
    <p:sldId id="860" r:id="rId13"/>
    <p:sldId id="818" r:id="rId14"/>
    <p:sldId id="722"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FF00"/>
    <a:srgbClr val="72D8C5"/>
    <a:srgbClr val="71D6C4"/>
    <a:srgbClr val="6FD1BF"/>
    <a:srgbClr val="70D4C3"/>
    <a:srgbClr val="F9002C"/>
    <a:srgbClr val="D29703"/>
    <a:srgbClr val="20DF33"/>
    <a:srgbClr val="1DA319"/>
    <a:srgbClr val="1EAC1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85" autoAdjust="0"/>
    <p:restoredTop sz="75787" autoAdjust="0"/>
  </p:normalViewPr>
  <p:slideViewPr>
    <p:cSldViewPr snapToGrid="0" snapToObjects="1">
      <p:cViewPr>
        <p:scale>
          <a:sx n="50" d="100"/>
          <a:sy n="50" d="100"/>
        </p:scale>
        <p:origin x="-1048" y="-592"/>
      </p:cViewPr>
      <p:guideLst>
        <p:guide orient="horz" pos="145"/>
        <p:guide pos="2738"/>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17/11/09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Welcome to The GOD</a:t>
            </a:r>
            <a:r>
              <a:rPr lang="en-ZA" baseline="0" dirty="0" smtClean="0">
                <a:latin typeface="Calibri" charset="0"/>
              </a:rPr>
              <a:t> Series. </a:t>
            </a:r>
          </a:p>
          <a:p>
            <a:pPr eaLnBrk="1" hangingPunct="1">
              <a:spcBef>
                <a:spcPct val="0"/>
              </a:spcBef>
            </a:pPr>
            <a:endParaRPr lang="en-ZA" baseline="0" dirty="0" smtClean="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a:t>
            </a:fld>
            <a:endParaRPr lang="en-ZA"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80000"/>
              </a:lnSpc>
              <a:spcBef>
                <a:spcPct val="0"/>
              </a:spcBef>
              <a:spcAft>
                <a:spcPts val="600"/>
              </a:spcAft>
              <a:buClrTx/>
              <a:buSzTx/>
              <a:buFontTx/>
              <a:buNone/>
              <a:tabLst/>
              <a:defRPr/>
            </a:pPr>
            <a:r>
              <a:rPr lang="en-US" sz="1200" b="1" kern="1200" dirty="0" smtClean="0">
                <a:solidFill>
                  <a:schemeClr val="tx1"/>
                </a:solidFill>
                <a:effectLst/>
                <a:latin typeface="+mn-lt"/>
                <a:ea typeface="+mn-ea"/>
                <a:cs typeface="+mn-cs"/>
              </a:rPr>
              <a:t>Passage #6: </a:t>
            </a:r>
            <a:r>
              <a:rPr lang="en-ZA" sz="1200" b="0" dirty="0" smtClean="0">
                <a:solidFill>
                  <a:srgbClr val="FFFFFF"/>
                </a:solidFill>
                <a:effectLst>
                  <a:glow rad="152400">
                    <a:schemeClr val="tx1">
                      <a:alpha val="91000"/>
                    </a:schemeClr>
                  </a:glow>
                </a:effectLst>
                <a:latin typeface="BellCent Add BT Address"/>
                <a:cs typeface="BellCent Add BT Address"/>
              </a:rPr>
              <a:t>“I will ask the Father, and he will give you another Helper to help you and be with you forever - the Spirit of truth. He lives with you and will be in you. The Helper</a:t>
            </a:r>
            <a:r>
              <a:rPr lang="en-ZA" sz="1200" b="0" baseline="0" dirty="0" smtClean="0">
                <a:solidFill>
                  <a:srgbClr val="FFFFFF"/>
                </a:solidFill>
                <a:effectLst>
                  <a:glow rad="152400">
                    <a:schemeClr val="tx1">
                      <a:alpha val="91000"/>
                    </a:schemeClr>
                  </a:glow>
                </a:effectLst>
                <a:latin typeface="BellCent Add BT Address"/>
                <a:cs typeface="BellCent Add BT Address"/>
              </a:rPr>
              <a:t> </a:t>
            </a:r>
            <a:r>
              <a:rPr lang="en-ZA" sz="1200" b="0" dirty="0" smtClean="0">
                <a:solidFill>
                  <a:srgbClr val="FFFFFF"/>
                </a:solidFill>
                <a:effectLst>
                  <a:glow rad="152400">
                    <a:schemeClr val="tx1">
                      <a:alpha val="91000"/>
                    </a:schemeClr>
                  </a:glow>
                </a:effectLst>
                <a:latin typeface="BellCent Add BT Address"/>
                <a:cs typeface="BellCent Add BT Address"/>
              </a:rPr>
              <a:t>will teach you all things and will remind you of everything I have said to you. My peace I give you. Do not let your hearts be troubled and do not be afraid.” (John 14:16-18, 26-27)</a:t>
            </a:r>
            <a:endParaRPr lang="en-ZA" sz="1200" b="0" dirty="0">
              <a:solidFill>
                <a:srgbClr val="FFFFFF"/>
              </a:solidFill>
              <a:effectLst>
                <a:glow rad="152400">
                  <a:schemeClr val="tx1">
                    <a:alpha val="91000"/>
                  </a:schemeClr>
                </a:glow>
              </a:effectLst>
              <a:latin typeface="BellCent Add BT Address"/>
              <a:cs typeface="BellCent Add BT Addres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10</a:t>
            </a:fld>
            <a:endParaRPr lang="en-ZA" sz="120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b="1" dirty="0" smtClean="0">
                <a:latin typeface="Calibri" charset="0"/>
              </a:rPr>
              <a:t>Part</a:t>
            </a:r>
            <a:r>
              <a:rPr lang="en-ZA" b="1" baseline="0" dirty="0" smtClean="0">
                <a:latin typeface="Calibri" charset="0"/>
              </a:rPr>
              <a:t> 3: Experience</a:t>
            </a:r>
            <a:r>
              <a:rPr lang="en-ZA" b="1" dirty="0" smtClean="0">
                <a:latin typeface="Calibri" charset="0"/>
              </a:rPr>
              <a:t>: </a:t>
            </a:r>
            <a:r>
              <a:rPr lang="en-ZA" sz="1200" b="0" kern="1200" dirty="0" smtClean="0">
                <a:solidFill>
                  <a:schemeClr val="tx1"/>
                </a:solidFill>
                <a:effectLst/>
                <a:latin typeface="+mn-lt"/>
                <a:ea typeface="+mn-ea"/>
                <a:cs typeface="+mn-cs"/>
              </a:rPr>
              <a:t>Think about an area in your life where you need help, go to a stations, read the passage and let it guide you as you ask God to help you.</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11</a:t>
            </a:fld>
            <a:endParaRPr lang="en-ZA" sz="12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Wrap Up: </a:t>
            </a:r>
            <a:r>
              <a:rPr lang="en-US" sz="1200" b="0" kern="1200" dirty="0" smtClean="0">
                <a:solidFill>
                  <a:schemeClr val="tx1"/>
                </a:solidFill>
                <a:effectLst/>
                <a:latin typeface="+mn-lt"/>
                <a:ea typeface="+mn-ea"/>
                <a:cs typeface="+mn-cs"/>
              </a:rPr>
              <a:t>Here are a few closing thoughts: </a:t>
            </a:r>
            <a:r>
              <a:rPr lang="en-US" sz="1200" kern="1200" dirty="0" smtClean="0">
                <a:solidFill>
                  <a:schemeClr val="tx1"/>
                </a:solidFill>
                <a:effectLst/>
                <a:latin typeface="+mn-lt"/>
                <a:ea typeface="+mn-ea"/>
                <a:cs typeface="+mn-cs"/>
              </a:rPr>
              <a:t>(1) God cares. (2) God wants to help. (3) God waits for us to ask</a:t>
            </a:r>
            <a:r>
              <a:rPr lang="en-US"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12</a:t>
            </a:fld>
            <a:endParaRPr lang="en-ZA" sz="12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Prayer.</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13</a:t>
            </a:fld>
            <a:endParaRPr lang="en-ZA" sz="12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14</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b="0" dirty="0" smtClean="0">
                <a:latin typeface="Calibri" charset="0"/>
              </a:rPr>
              <a:t>Next Sunday morning we will be answering the question:</a:t>
            </a:r>
            <a:r>
              <a:rPr lang="en-US" b="0" baseline="0" dirty="0" smtClean="0">
                <a:latin typeface="Calibri" charset="0"/>
              </a:rPr>
              <a:t> Does God Restore?</a:t>
            </a:r>
            <a:endParaRPr lang="en-US" b="0" dirty="0" smtClean="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2</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b="0" dirty="0" smtClean="0">
                <a:latin typeface="Calibri" charset="0"/>
              </a:rPr>
              <a:t>Today is week 6 of the God Series and we will be answering the question:</a:t>
            </a:r>
            <a:r>
              <a:rPr lang="en-US" b="0" baseline="0" dirty="0" smtClean="0">
                <a:latin typeface="Calibri" charset="0"/>
              </a:rPr>
              <a:t> Does God Help</a:t>
            </a:r>
            <a:r>
              <a:rPr lang="en-US" b="0" baseline="0" dirty="0" smtClean="0">
                <a:latin typeface="Calibri" charset="0"/>
              </a:rPr>
              <a:t>?</a:t>
            </a:r>
            <a:endParaRPr lang="en-US" b="0" dirty="0" smtClean="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spcBef>
                <a:spcPct val="0"/>
              </a:spcBef>
              <a:spcAft>
                <a:spcPts val="1200"/>
              </a:spcAft>
            </a:pPr>
            <a:r>
              <a:rPr lang="en-ZA" b="1" dirty="0" smtClean="0">
                <a:latin typeface="Calibri" charset="0"/>
              </a:rPr>
              <a:t>Part</a:t>
            </a:r>
            <a:r>
              <a:rPr lang="en-ZA" b="1" baseline="0" dirty="0" smtClean="0">
                <a:latin typeface="Calibri" charset="0"/>
              </a:rPr>
              <a:t> 1: Express: </a:t>
            </a:r>
            <a:r>
              <a:rPr lang="en-ZA" b="0" baseline="0" dirty="0" smtClean="0">
                <a:latin typeface="Calibri" charset="0"/>
              </a:rPr>
              <a:t>Turn to the person next to you and share with them how has </a:t>
            </a:r>
            <a:r>
              <a:rPr lang="en-ZA" b="0" baseline="0" dirty="0" smtClean="0">
                <a:latin typeface="Calibri" charset="0"/>
              </a:rPr>
              <a:t>God helped you in the past?</a:t>
            </a:r>
            <a:endParaRPr lang="en-ZA" sz="1200" b="0" dirty="0" smtClean="0">
              <a:solidFill>
                <a:srgbClr val="FFFFFF"/>
              </a:solidFill>
              <a:effectLst>
                <a:glow rad="139700">
                  <a:schemeClr val="tx1">
                    <a:alpha val="93000"/>
                  </a:schemeClr>
                </a:glow>
              </a:effectLst>
              <a:latin typeface="Kabel Ultra BT"/>
              <a:cs typeface="Kabel Ultra BT"/>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3</a:t>
            </a:fld>
            <a:endParaRPr lang="en-ZA"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60000"/>
              </a:lnSpc>
              <a:spcBef>
                <a:spcPct val="0"/>
              </a:spcBef>
              <a:spcAft>
                <a:spcPts val="1200"/>
              </a:spcAft>
            </a:pPr>
            <a:r>
              <a:rPr lang="en-ZA" b="1" dirty="0" smtClean="0">
                <a:latin typeface="Calibri" charset="0"/>
              </a:rPr>
              <a:t>Part</a:t>
            </a:r>
            <a:r>
              <a:rPr lang="en-ZA" b="1" baseline="0" dirty="0" smtClean="0">
                <a:latin typeface="Calibri" charset="0"/>
              </a:rPr>
              <a:t> 2: E</a:t>
            </a:r>
            <a:r>
              <a:rPr lang="en-ZA" b="1" dirty="0" smtClean="0">
                <a:latin typeface="Calibri" charset="0"/>
              </a:rPr>
              <a:t>xplore:</a:t>
            </a:r>
            <a:r>
              <a:rPr lang="en-ZA" b="1" baseline="0" dirty="0" smtClean="0">
                <a:latin typeface="Calibri" charset="0"/>
              </a:rPr>
              <a:t> </a:t>
            </a:r>
            <a:r>
              <a:rPr lang="en-ZA" sz="1200" dirty="0" smtClean="0">
                <a:solidFill>
                  <a:srgbClr val="FFFFFF"/>
                </a:solidFill>
                <a:effectLst>
                  <a:glow rad="139700">
                    <a:schemeClr val="tx1">
                      <a:alpha val="93000"/>
                    </a:schemeClr>
                  </a:glow>
                </a:effectLst>
                <a:latin typeface="Kabel Ultra BT"/>
                <a:cs typeface="Kabel Ultra BT"/>
              </a:rPr>
              <a:t>What can we do when we feel helpless or out of control?</a:t>
            </a:r>
            <a:r>
              <a:rPr lang="en-ZA" sz="1200" b="0" dirty="0" smtClean="0">
                <a:solidFill>
                  <a:srgbClr val="FFFFFF"/>
                </a:solidFill>
                <a:effectLst>
                  <a:glow rad="139700">
                    <a:schemeClr val="tx1">
                      <a:alpha val="93000"/>
                    </a:schemeClr>
                  </a:glow>
                </a:effectLst>
                <a:latin typeface="Kabel Ultra BT"/>
                <a:cs typeface="Kabel Ultra BT"/>
              </a:rPr>
              <a:t> </a:t>
            </a:r>
            <a:r>
              <a:rPr lang="en-ZA" sz="1200" b="1" dirty="0" smtClean="0">
                <a:solidFill>
                  <a:schemeClr val="bg1"/>
                </a:solidFill>
                <a:effectLst>
                  <a:glow rad="152400">
                    <a:schemeClr val="tx1">
                      <a:alpha val="93000"/>
                    </a:schemeClr>
                  </a:glow>
                </a:effectLst>
                <a:latin typeface="Avenir Next Condensed Demi Bold"/>
                <a:cs typeface="Avenir Next Condensed Demi Bold"/>
              </a:rPr>
              <a:t>Read</a:t>
            </a:r>
            <a:r>
              <a:rPr lang="en-ZA" sz="1200" b="0" dirty="0" smtClean="0">
                <a:solidFill>
                  <a:schemeClr val="bg1"/>
                </a:solidFill>
                <a:effectLst>
                  <a:glow rad="152400">
                    <a:schemeClr val="tx1">
                      <a:alpha val="93000"/>
                    </a:schemeClr>
                  </a:glow>
                </a:effectLst>
                <a:latin typeface="Avenir Next Condensed Demi Bold"/>
                <a:cs typeface="Avenir Next Condensed Demi Bold"/>
              </a:rPr>
              <a:t> your verse, </a:t>
            </a:r>
            <a:r>
              <a:rPr lang="en-ZA" sz="1200" b="1" dirty="0" smtClean="0">
                <a:solidFill>
                  <a:schemeClr val="bg1"/>
                </a:solidFill>
                <a:effectLst>
                  <a:glow rad="152400">
                    <a:schemeClr val="tx1">
                      <a:alpha val="93000"/>
                    </a:schemeClr>
                  </a:glow>
                </a:effectLst>
                <a:latin typeface="Avenir Next Condensed Demi Bold"/>
                <a:cs typeface="Avenir Next Condensed Demi Bold"/>
              </a:rPr>
              <a:t>Discuss</a:t>
            </a:r>
            <a:r>
              <a:rPr lang="en-ZA" sz="1200" b="0" dirty="0" smtClean="0">
                <a:solidFill>
                  <a:schemeClr val="bg1"/>
                </a:solidFill>
                <a:effectLst>
                  <a:glow rad="152400">
                    <a:schemeClr val="tx1">
                      <a:alpha val="93000"/>
                    </a:schemeClr>
                  </a:glow>
                </a:effectLst>
                <a:latin typeface="Avenir Next Condensed Demi Bold"/>
                <a:cs typeface="Avenir Next Condensed Demi Bold"/>
              </a:rPr>
              <a:t> how the verse answers the question and send someone to </a:t>
            </a:r>
            <a:r>
              <a:rPr lang="en-ZA" sz="1200" b="1" dirty="0" smtClean="0">
                <a:solidFill>
                  <a:schemeClr val="bg1"/>
                </a:solidFill>
                <a:effectLst>
                  <a:glow rad="152400">
                    <a:schemeClr val="tx1">
                      <a:alpha val="93000"/>
                    </a:schemeClr>
                  </a:glow>
                </a:effectLst>
                <a:latin typeface="Avenir Next Condensed Demi Bold"/>
                <a:cs typeface="Avenir Next Condensed Demi Bold"/>
              </a:rPr>
              <a:t>Share</a:t>
            </a:r>
            <a:r>
              <a:rPr lang="en-ZA" sz="1200" b="0" dirty="0" smtClean="0">
                <a:solidFill>
                  <a:schemeClr val="bg1"/>
                </a:solidFill>
                <a:effectLst>
                  <a:glow rad="152400">
                    <a:schemeClr val="tx1">
                      <a:alpha val="93000"/>
                    </a:schemeClr>
                  </a:glow>
                </a:effectLst>
                <a:latin typeface="Avenir Next Condensed Demi Bold"/>
                <a:cs typeface="Avenir Next Condensed Demi Bold"/>
              </a:rPr>
              <a:t> </a:t>
            </a:r>
            <a:r>
              <a:rPr lang="en-ZA" sz="1200" b="0" dirty="0" smtClean="0">
                <a:solidFill>
                  <a:schemeClr val="bg1"/>
                </a:solidFill>
                <a:effectLst>
                  <a:glow rad="152400">
                    <a:schemeClr val="tx1">
                      <a:alpha val="93000"/>
                    </a:schemeClr>
                  </a:glow>
                </a:effectLst>
                <a:latin typeface="Avenir Next Condensed Demi Bold"/>
                <a:cs typeface="Avenir Next Condensed Demi Bold"/>
              </a:rPr>
              <a:t>your </a:t>
            </a:r>
            <a:r>
              <a:rPr lang="en-ZA" sz="1200" b="0" dirty="0" smtClean="0">
                <a:solidFill>
                  <a:schemeClr val="bg1"/>
                </a:solidFill>
                <a:effectLst>
                  <a:glow rad="152400">
                    <a:schemeClr val="tx1">
                      <a:alpha val="93000"/>
                    </a:schemeClr>
                  </a:glow>
                </a:effectLst>
                <a:latin typeface="Avenir Next Condensed Demi Bold"/>
                <a:cs typeface="Avenir Next Condensed Demi Bold"/>
              </a:rPr>
              <a:t>answer on stage.</a:t>
            </a:r>
            <a:endParaRPr lang="en-ZA" sz="1200" b="0" dirty="0" smtClean="0">
              <a:solidFill>
                <a:schemeClr val="bg1"/>
              </a:solidFill>
              <a:effectLst>
                <a:glow rad="152400">
                  <a:schemeClr val="tx1">
                    <a:alpha val="93000"/>
                  </a:schemeClr>
                </a:glow>
              </a:effectLst>
              <a:latin typeface="Avenir Next Condensed Demi Bold"/>
              <a:cs typeface="Avenir Next Condensed Demi Bold"/>
            </a:endParaRPr>
          </a:p>
          <a:p>
            <a:pPr>
              <a:lnSpc>
                <a:spcPct val="80000"/>
              </a:lnSpc>
              <a:spcBef>
                <a:spcPct val="0"/>
              </a:spcBef>
              <a:spcAft>
                <a:spcPts val="1200"/>
              </a:spcAft>
            </a:pPr>
            <a:endParaRPr lang="en-ZA" sz="1200" dirty="0" smtClean="0">
              <a:solidFill>
                <a:srgbClr val="FFFFFF"/>
              </a:solidFill>
              <a:effectLst>
                <a:glow rad="139700">
                  <a:schemeClr val="tx1">
                    <a:alpha val="93000"/>
                  </a:schemeClr>
                </a:glow>
              </a:effectLst>
              <a:latin typeface="Kabel Ultra BT"/>
              <a:cs typeface="Kabel Ultra BT"/>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4</a:t>
            </a:fld>
            <a:endParaRPr lang="en-ZA"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sz="1200" b="1" dirty="0" smtClean="0">
                <a:solidFill>
                  <a:srgbClr val="FFFFFF"/>
                </a:solidFill>
                <a:effectLst>
                  <a:glow rad="152400">
                    <a:schemeClr val="tx1">
                      <a:alpha val="91000"/>
                    </a:schemeClr>
                  </a:glow>
                </a:effectLst>
                <a:latin typeface="BellCent Add BT Address"/>
                <a:cs typeface="BellCent Add BT Address"/>
              </a:rPr>
              <a:t>Passage </a:t>
            </a:r>
            <a:r>
              <a:rPr lang="en-US" sz="1200" b="1" kern="1200" dirty="0" smtClean="0">
                <a:solidFill>
                  <a:schemeClr val="tx1"/>
                </a:solidFill>
                <a:effectLst/>
                <a:latin typeface="+mn-lt"/>
                <a:ea typeface="+mn-ea"/>
                <a:cs typeface="+mn-cs"/>
              </a:rPr>
              <a:t>#1: </a:t>
            </a:r>
            <a:r>
              <a:rPr lang="en-US" sz="1200" kern="1200" dirty="0" smtClean="0">
                <a:solidFill>
                  <a:schemeClr val="tx1"/>
                </a:solidFill>
                <a:effectLst/>
                <a:latin typeface="+mn-lt"/>
                <a:ea typeface="+mn-ea"/>
                <a:cs typeface="+mn-cs"/>
              </a:rPr>
              <a:t>“</a:t>
            </a:r>
            <a:r>
              <a:rPr lang="en-ZA" cap="none" baseline="0" dirty="0" smtClean="0">
                <a:effectLst/>
              </a:rPr>
              <a:t>God is </a:t>
            </a:r>
            <a:r>
              <a:rPr lang="en-ZA" dirty="0" smtClean="0"/>
              <a:t>my shepherd! I don’t need a thing.</a:t>
            </a:r>
            <a:r>
              <a:rPr lang="en-ZA" baseline="0" dirty="0" smtClean="0"/>
              <a:t> Yo</a:t>
            </a:r>
            <a:r>
              <a:rPr lang="en-ZA" dirty="0" smtClean="0"/>
              <a:t>u have bedded me down in lush meadows,</a:t>
            </a:r>
            <a:r>
              <a:rPr lang="en-ZA" baseline="0" dirty="0" smtClean="0"/>
              <a:t> </a:t>
            </a:r>
            <a:r>
              <a:rPr lang="en-ZA" dirty="0" smtClean="0"/>
              <a:t>you find me quiet pools to drink from,</a:t>
            </a:r>
            <a:r>
              <a:rPr lang="en-ZA" baseline="0" dirty="0" smtClean="0"/>
              <a:t> </a:t>
            </a:r>
            <a:r>
              <a:rPr lang="en-ZA" dirty="0" smtClean="0"/>
              <a:t>you let me catch my breath</a:t>
            </a:r>
            <a:r>
              <a:rPr lang="en-ZA" baseline="0" dirty="0" smtClean="0"/>
              <a:t> </a:t>
            </a:r>
            <a:r>
              <a:rPr lang="en-ZA" dirty="0" smtClean="0"/>
              <a:t>and send me in the right direction. Even when the way goes through Death Valley, I’m not afraid</a:t>
            </a:r>
            <a:r>
              <a:rPr lang="en-ZA" baseline="0" dirty="0" smtClean="0"/>
              <a:t> </a:t>
            </a:r>
            <a:r>
              <a:rPr lang="en-ZA" dirty="0" smtClean="0"/>
              <a:t>when you walk at my side.</a:t>
            </a:r>
            <a:r>
              <a:rPr lang="en-ZA" baseline="0" dirty="0" smtClean="0"/>
              <a:t> </a:t>
            </a:r>
            <a:r>
              <a:rPr lang="en-ZA" dirty="0" smtClean="0"/>
              <a:t>Your trusty shepherd’s crook makes me feel secure. </a:t>
            </a:r>
            <a:r>
              <a:rPr lang="en-US" sz="1200" kern="1200" dirty="0" smtClean="0">
                <a:solidFill>
                  <a:schemeClr val="tx1"/>
                </a:solidFill>
                <a:effectLst/>
                <a:latin typeface="+mn-lt"/>
                <a:ea typeface="+mn-ea"/>
                <a:cs typeface="+mn-cs"/>
              </a:rPr>
              <a:t>(Psalm 23:1-4)</a:t>
            </a:r>
            <a:endParaRPr lang="en-ZA" sz="1200" kern="1200" dirty="0" smtClean="0">
              <a:solidFill>
                <a:schemeClr val="tx1"/>
              </a:solidFill>
              <a:effectLst/>
              <a:latin typeface="+mn-lt"/>
              <a:ea typeface="+mn-ea"/>
              <a:cs typeface="+mn-cs"/>
            </a:endParaRPr>
          </a:p>
          <a:p>
            <a:endParaRPr lang="en-ZA" dirty="0" smtClean="0"/>
          </a:p>
          <a:p>
            <a:endParaRPr lang="en-ZA" sz="1200" kern="1200" dirty="0" smtClean="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5</a:t>
            </a:fld>
            <a:endParaRPr lang="en-ZA"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sz="1200" b="1" dirty="0" smtClean="0">
                <a:solidFill>
                  <a:srgbClr val="FFFFFF"/>
                </a:solidFill>
                <a:effectLst>
                  <a:glow rad="152400">
                    <a:schemeClr val="tx1">
                      <a:alpha val="91000"/>
                    </a:schemeClr>
                  </a:glow>
                </a:effectLst>
                <a:latin typeface="BellCent Add BT Address"/>
                <a:cs typeface="BellCent Add BT Address"/>
              </a:rPr>
              <a:t>Passage </a:t>
            </a:r>
            <a:r>
              <a:rPr lang="en-US" sz="1200" b="1" kern="1200" dirty="0" smtClean="0">
                <a:solidFill>
                  <a:schemeClr val="tx1"/>
                </a:solidFill>
                <a:effectLst/>
                <a:latin typeface="+mn-lt"/>
                <a:ea typeface="+mn-ea"/>
                <a:cs typeface="+mn-cs"/>
              </a:rPr>
              <a:t>#2: </a:t>
            </a:r>
            <a:r>
              <a:rPr lang="en-ZA" dirty="0" smtClean="0"/>
              <a:t>“I look up to the mountains; does my strength come from mountains?</a:t>
            </a:r>
            <a:r>
              <a:rPr lang="en-ZA" baseline="0" dirty="0" smtClean="0"/>
              <a:t> No,</a:t>
            </a:r>
            <a:r>
              <a:rPr lang="en-ZA" dirty="0" smtClean="0"/>
              <a:t> my strength comes from </a:t>
            </a:r>
            <a:r>
              <a:rPr lang="en-ZA" cap="small" dirty="0" smtClean="0">
                <a:effectLst/>
              </a:rPr>
              <a:t>God</a:t>
            </a:r>
            <a:r>
              <a:rPr lang="en-ZA" dirty="0" smtClean="0"/>
              <a:t>,</a:t>
            </a:r>
            <a:r>
              <a:rPr lang="en-ZA" baseline="0" dirty="0" smtClean="0"/>
              <a:t> </a:t>
            </a:r>
            <a:r>
              <a:rPr lang="en-ZA" dirty="0" smtClean="0"/>
              <a:t>who made heaven, and earth, and mountains.</a:t>
            </a:r>
            <a:r>
              <a:rPr lang="en-ZA" baseline="30000" dirty="0" smtClean="0"/>
              <a:t> </a:t>
            </a:r>
            <a:r>
              <a:rPr lang="en-ZA" dirty="0" smtClean="0"/>
              <a:t>He won’t let you stumble,</a:t>
            </a:r>
            <a:r>
              <a:rPr lang="en-ZA" baseline="0" dirty="0" smtClean="0"/>
              <a:t> </a:t>
            </a:r>
            <a:r>
              <a:rPr lang="en-ZA" dirty="0" smtClean="0"/>
              <a:t>your Guardian God won’t fall asleep. God’s your Guardian,</a:t>
            </a:r>
            <a:r>
              <a:rPr lang="en-ZA" baseline="0" dirty="0" smtClean="0"/>
              <a:t> </a:t>
            </a:r>
            <a:r>
              <a:rPr lang="en-ZA" dirty="0" smtClean="0"/>
              <a:t>right at your side to protect you.” (Psalm 121:1-5)</a:t>
            </a:r>
          </a:p>
          <a:p>
            <a:endParaRPr lang="en-ZA" sz="1200" kern="1200" dirty="0" smtClean="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6</a:t>
            </a:fld>
            <a:endParaRPr lang="en-ZA"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sz="1200" b="1" dirty="0" smtClean="0">
                <a:solidFill>
                  <a:srgbClr val="FFFFFF"/>
                </a:solidFill>
                <a:effectLst>
                  <a:glow rad="152400">
                    <a:schemeClr val="tx1">
                      <a:alpha val="91000"/>
                    </a:schemeClr>
                  </a:glow>
                </a:effectLst>
                <a:latin typeface="BellCent Add BT Address"/>
                <a:cs typeface="BellCent Add BT Address"/>
              </a:rPr>
              <a:t>Passage </a:t>
            </a:r>
            <a:r>
              <a:rPr lang="en-US" b="1" dirty="0" smtClean="0"/>
              <a:t>#3: </a:t>
            </a:r>
            <a:r>
              <a:rPr lang="en-US" dirty="0" smtClean="0"/>
              <a:t>“Don’t panic. I’m with you. There’s no need to fear for I’m your God. I’ll give you strength. I’ll help you.</a:t>
            </a:r>
            <a:r>
              <a:rPr lang="en-US" baseline="0" dirty="0" smtClean="0"/>
              <a:t> </a:t>
            </a:r>
            <a:r>
              <a:rPr lang="en-US" dirty="0" smtClean="0"/>
              <a:t>I’ll hold you steady, keep a firm grip on you. Those who worked against you</a:t>
            </a:r>
            <a:r>
              <a:rPr lang="en-US" baseline="0" dirty="0" smtClean="0"/>
              <a:t> </a:t>
            </a:r>
            <a:r>
              <a:rPr lang="en-US" dirty="0" smtClean="0"/>
              <a:t>be defeated. Because I, your God</a:t>
            </a:r>
            <a:r>
              <a:rPr lang="en-US" baseline="0" dirty="0" smtClean="0"/>
              <a:t> </a:t>
            </a:r>
            <a:r>
              <a:rPr lang="en-US" dirty="0" smtClean="0"/>
              <a:t>have a firm grip on you and I’m not letting go.</a:t>
            </a:r>
            <a:r>
              <a:rPr lang="en-US" baseline="0" dirty="0" smtClean="0"/>
              <a:t> </a:t>
            </a:r>
            <a:r>
              <a:rPr lang="en-US" dirty="0" smtClean="0"/>
              <a:t>I’m telling you, Don’t panic.</a:t>
            </a:r>
            <a:r>
              <a:rPr lang="en-US" baseline="0" dirty="0" smtClean="0"/>
              <a:t> </a:t>
            </a:r>
            <a:r>
              <a:rPr lang="en-US" dirty="0" smtClean="0"/>
              <a:t>I’m right here to help you.” (Isaiah 43:10-13)</a:t>
            </a:r>
          </a:p>
          <a:p>
            <a:endParaRPr lang="en-ZA" sz="1200" kern="1200" dirty="0" smtClean="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7</a:t>
            </a:fld>
            <a:endParaRPr lang="en-ZA"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1" dirty="0" smtClean="0">
                <a:solidFill>
                  <a:srgbClr val="FFFFFF"/>
                </a:solidFill>
                <a:effectLst>
                  <a:glow rad="152400">
                    <a:schemeClr val="tx1">
                      <a:alpha val="91000"/>
                    </a:schemeClr>
                  </a:glow>
                </a:effectLst>
                <a:latin typeface="BellCent Add BT Address"/>
                <a:cs typeface="BellCent Add BT Address"/>
              </a:rPr>
              <a:t>Passage </a:t>
            </a:r>
            <a:r>
              <a:rPr lang="en-US" b="1" dirty="0" smtClean="0"/>
              <a:t>#4: </a:t>
            </a:r>
            <a:r>
              <a:rPr lang="en-US" dirty="0" smtClean="0"/>
              <a:t>“Don’t bargain with God. Be direct. Ask for what you need. If your child asks for fish, do you scare him with a live snake on his plate? As bad as you are, you wouldn’t think of such a thing. How much more will your heavenly Father give good gifts to those who ask him.” (</a:t>
            </a:r>
            <a:r>
              <a:rPr lang="en-US" sz="1200" kern="1200" dirty="0" smtClean="0">
                <a:solidFill>
                  <a:schemeClr val="tx1"/>
                </a:solidFill>
                <a:effectLst/>
                <a:latin typeface="+mn-lt"/>
                <a:ea typeface="+mn-ea"/>
                <a:cs typeface="+mn-cs"/>
              </a:rPr>
              <a:t>Matthew</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7:7-10)</a:t>
            </a:r>
            <a:endParaRPr lang="en-ZA" sz="1200" kern="1200" dirty="0" smtClean="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8</a:t>
            </a:fld>
            <a:endParaRPr lang="en-ZA"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spcBef>
                <a:spcPct val="0"/>
              </a:spcBef>
              <a:spcAft>
                <a:spcPts val="600"/>
              </a:spcAft>
            </a:pPr>
            <a:r>
              <a:rPr lang="en-ZA" sz="1200" b="1" dirty="0" smtClean="0">
                <a:solidFill>
                  <a:srgbClr val="FFFFFF"/>
                </a:solidFill>
                <a:effectLst>
                  <a:glow rad="152400">
                    <a:schemeClr val="tx1">
                      <a:alpha val="91000"/>
                    </a:schemeClr>
                  </a:glow>
                </a:effectLst>
                <a:latin typeface="BellCent Add BT Address"/>
                <a:cs typeface="BellCent Add BT Address"/>
              </a:rPr>
              <a:t>Passage #5:</a:t>
            </a:r>
            <a:r>
              <a:rPr lang="en-ZA" sz="1200" b="0" dirty="0" smtClean="0">
                <a:solidFill>
                  <a:srgbClr val="FFFFFF"/>
                </a:solidFill>
                <a:effectLst>
                  <a:glow rad="152400">
                    <a:schemeClr val="tx1">
                      <a:alpha val="91000"/>
                    </a:schemeClr>
                  </a:glow>
                </a:effectLst>
                <a:latin typeface="BellCent Add BT Address"/>
                <a:cs typeface="BellCent Add BT Address"/>
              </a:rPr>
              <a:t> “We have a great High Priest who has entered heaven, Jesus the Son of God, he understands our weaknesses, for he faced all of the same testings we do, yet he did not sin. So let us come boldly to the throne of our gracious God, walk right up to him and get what he is so ready to give. Take the mercy, accept the help.” (Hebrews 4:14-16)</a:t>
            </a:r>
          </a:p>
          <a:p>
            <a:endParaRPr lang="en-ZA" sz="1200" b="0" kern="1200" dirty="0" smtClean="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9</a:t>
            </a:fld>
            <a:endParaRPr lang="en-ZA"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43780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94743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51060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29181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76367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74268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17/11/09</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81738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17/11/09</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40674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17/11/09</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93873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16178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02989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A63-4EA9-4543-8FBB-65EA968A8C3B}" type="datetimeFigureOut">
              <a:rPr lang="en-US" smtClean="0">
                <a:solidFill>
                  <a:prstClr val="black">
                    <a:tint val="75000"/>
                  </a:prstClr>
                </a:solidFill>
                <a:latin typeface="Calibri"/>
              </a:rPr>
              <a:pPr/>
              <a:t>17/11/09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705909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728727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588621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502475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068948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446773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18832537"/>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995738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164051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358159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667132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483446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792743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377533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718788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12035</TotalTime>
  <Words>485</Words>
  <Application>Microsoft Macintosh PowerPoint</Application>
  <PresentationFormat>On-screen Show (4:3)</PresentationFormat>
  <Paragraphs>28</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Mark Tittley</cp:lastModifiedBy>
  <cp:revision>932</cp:revision>
  <dcterms:created xsi:type="dcterms:W3CDTF">2014-06-20T13:14:19Z</dcterms:created>
  <dcterms:modified xsi:type="dcterms:W3CDTF">2017-11-09T07:48:20Z</dcterms:modified>
</cp:coreProperties>
</file>