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553" r:id="rId2"/>
    <p:sldId id="554" r:id="rId3"/>
    <p:sldId id="555" r:id="rId4"/>
    <p:sldId id="552" r:id="rId5"/>
    <p:sldId id="550" r:id="rId6"/>
    <p:sldId id="528" r:id="rId7"/>
    <p:sldId id="484" r:id="rId8"/>
    <p:sldId id="485" r:id="rId9"/>
    <p:sldId id="486" r:id="rId10"/>
    <p:sldId id="488" r:id="rId11"/>
    <p:sldId id="490" r:id="rId12"/>
    <p:sldId id="477" r:id="rId13"/>
    <p:sldId id="444" r:id="rId14"/>
    <p:sldId id="448" r:id="rId15"/>
    <p:sldId id="449" r:id="rId16"/>
    <p:sldId id="450" r:id="rId17"/>
    <p:sldId id="343" r:id="rId18"/>
    <p:sldId id="419" r:id="rId19"/>
    <p:sldId id="415" r:id="rId20"/>
    <p:sldId id="422" r:id="rId21"/>
    <p:sldId id="425" r:id="rId22"/>
    <p:sldId id="423" r:id="rId23"/>
    <p:sldId id="424" r:id="rId24"/>
    <p:sldId id="420" r:id="rId25"/>
    <p:sldId id="421" r:id="rId26"/>
    <p:sldId id="296" r:id="rId27"/>
    <p:sldId id="407" r:id="rId28"/>
    <p:sldId id="456" r:id="rId29"/>
    <p:sldId id="326" r:id="rId30"/>
    <p:sldId id="548" r:id="rId31"/>
    <p:sldId id="464" r:id="rId32"/>
    <p:sldId id="313" r:id="rId33"/>
    <p:sldId id="316" r:id="rId34"/>
    <p:sldId id="468" r:id="rId35"/>
    <p:sldId id="317" r:id="rId36"/>
    <p:sldId id="318" r:id="rId37"/>
    <p:sldId id="549" r:id="rId38"/>
    <p:sldId id="470" r:id="rId39"/>
    <p:sldId id="263" r:id="rId40"/>
    <p:sldId id="319" r:id="rId41"/>
    <p:sldId id="471" r:id="rId42"/>
    <p:sldId id="265" r:id="rId43"/>
    <p:sldId id="320" r:id="rId44"/>
    <p:sldId id="472" r:id="rId45"/>
    <p:sldId id="476" r:id="rId46"/>
    <p:sldId id="355" r:id="rId47"/>
    <p:sldId id="354" r:id="rId48"/>
    <p:sldId id="478" r:id="rId49"/>
    <p:sldId id="513" r:id="rId50"/>
    <p:sldId id="516" r:id="rId51"/>
    <p:sldId id="529" r:id="rId52"/>
    <p:sldId id="530" r:id="rId53"/>
    <p:sldId id="517" r:id="rId54"/>
    <p:sldId id="531" r:id="rId55"/>
    <p:sldId id="532" r:id="rId56"/>
    <p:sldId id="518" r:id="rId57"/>
    <p:sldId id="533" r:id="rId58"/>
    <p:sldId id="534" r:id="rId59"/>
    <p:sldId id="519" r:id="rId60"/>
    <p:sldId id="535" r:id="rId61"/>
    <p:sldId id="536" r:id="rId62"/>
    <p:sldId id="520" r:id="rId63"/>
    <p:sldId id="537" r:id="rId64"/>
    <p:sldId id="538" r:id="rId65"/>
    <p:sldId id="521" r:id="rId66"/>
    <p:sldId id="539" r:id="rId67"/>
    <p:sldId id="541" r:id="rId68"/>
    <p:sldId id="540" r:id="rId69"/>
    <p:sldId id="514" r:id="rId70"/>
    <p:sldId id="542" r:id="rId71"/>
    <p:sldId id="543" r:id="rId72"/>
    <p:sldId id="551" r:id="rId73"/>
    <p:sldId id="515" r:id="rId74"/>
    <p:sldId id="544" r:id="rId75"/>
    <p:sldId id="546" r:id="rId76"/>
    <p:sldId id="547" r:id="rId77"/>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Geneva" charset="0"/>
        <a:cs typeface="Geneva" charset="0"/>
      </a:defRPr>
    </a:lvl1pPr>
    <a:lvl2pPr marL="457200" algn="l" rtl="0" fontAlgn="base">
      <a:spcBef>
        <a:spcPct val="0"/>
      </a:spcBef>
      <a:spcAft>
        <a:spcPct val="0"/>
      </a:spcAft>
      <a:defRPr sz="2000" kern="1200">
        <a:solidFill>
          <a:schemeClr val="tx1"/>
        </a:solidFill>
        <a:latin typeface="Arial" charset="0"/>
        <a:ea typeface="Geneva" charset="0"/>
        <a:cs typeface="Geneva" charset="0"/>
      </a:defRPr>
    </a:lvl2pPr>
    <a:lvl3pPr marL="914400" algn="l" rtl="0" fontAlgn="base">
      <a:spcBef>
        <a:spcPct val="0"/>
      </a:spcBef>
      <a:spcAft>
        <a:spcPct val="0"/>
      </a:spcAft>
      <a:defRPr sz="2000" kern="1200">
        <a:solidFill>
          <a:schemeClr val="tx1"/>
        </a:solidFill>
        <a:latin typeface="Arial" charset="0"/>
        <a:ea typeface="Geneva" charset="0"/>
        <a:cs typeface="Geneva" charset="0"/>
      </a:defRPr>
    </a:lvl3pPr>
    <a:lvl4pPr marL="1371600" algn="l" rtl="0" fontAlgn="base">
      <a:spcBef>
        <a:spcPct val="0"/>
      </a:spcBef>
      <a:spcAft>
        <a:spcPct val="0"/>
      </a:spcAft>
      <a:defRPr sz="2000" kern="1200">
        <a:solidFill>
          <a:schemeClr val="tx1"/>
        </a:solidFill>
        <a:latin typeface="Arial" charset="0"/>
        <a:ea typeface="Geneva" charset="0"/>
        <a:cs typeface="Geneva" charset="0"/>
      </a:defRPr>
    </a:lvl4pPr>
    <a:lvl5pPr marL="1828800" algn="l" rtl="0" fontAlgn="base">
      <a:spcBef>
        <a:spcPct val="0"/>
      </a:spcBef>
      <a:spcAft>
        <a:spcPct val="0"/>
      </a:spcAft>
      <a:defRPr sz="2000" kern="1200">
        <a:solidFill>
          <a:schemeClr val="tx1"/>
        </a:solidFill>
        <a:latin typeface="Arial" charset="0"/>
        <a:ea typeface="Geneva" charset="0"/>
        <a:cs typeface="Geneva" charset="0"/>
      </a:defRPr>
    </a:lvl5pPr>
    <a:lvl6pPr marL="2286000" algn="l" defTabSz="457200" rtl="0" eaLnBrk="1" latinLnBrk="0" hangingPunct="1">
      <a:defRPr sz="2000" kern="1200">
        <a:solidFill>
          <a:schemeClr val="tx1"/>
        </a:solidFill>
        <a:latin typeface="Arial" charset="0"/>
        <a:ea typeface="Geneva" charset="0"/>
        <a:cs typeface="Geneva" charset="0"/>
      </a:defRPr>
    </a:lvl6pPr>
    <a:lvl7pPr marL="2743200" algn="l" defTabSz="457200" rtl="0" eaLnBrk="1" latinLnBrk="0" hangingPunct="1">
      <a:defRPr sz="2000" kern="1200">
        <a:solidFill>
          <a:schemeClr val="tx1"/>
        </a:solidFill>
        <a:latin typeface="Arial" charset="0"/>
        <a:ea typeface="Geneva" charset="0"/>
        <a:cs typeface="Geneva" charset="0"/>
      </a:defRPr>
    </a:lvl7pPr>
    <a:lvl8pPr marL="3200400" algn="l" defTabSz="457200" rtl="0" eaLnBrk="1" latinLnBrk="0" hangingPunct="1">
      <a:defRPr sz="2000" kern="1200">
        <a:solidFill>
          <a:schemeClr val="tx1"/>
        </a:solidFill>
        <a:latin typeface="Arial" charset="0"/>
        <a:ea typeface="Geneva" charset="0"/>
        <a:cs typeface="Geneva" charset="0"/>
      </a:defRPr>
    </a:lvl8pPr>
    <a:lvl9pPr marL="3657600" algn="l" defTabSz="457200" rtl="0" eaLnBrk="1" latinLnBrk="0" hangingPunct="1">
      <a:defRPr sz="2000" kern="1200">
        <a:solidFill>
          <a:schemeClr val="tx1"/>
        </a:solidFill>
        <a:latin typeface="Arial" charset="0"/>
        <a:ea typeface="Geneva"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F2F5"/>
    <a:srgbClr val="497980"/>
    <a:srgbClr val="3FABC1"/>
    <a:srgbClr val="348B9B"/>
    <a:srgbClr val="165F7B"/>
    <a:srgbClr val="198096"/>
    <a:srgbClr val="14495E"/>
    <a:srgbClr val="FFCC00"/>
    <a:srgbClr val="66CCFF"/>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13" autoAdjust="0"/>
    <p:restoredTop sz="83066" autoAdjust="0"/>
  </p:normalViewPr>
  <p:slideViewPr>
    <p:cSldViewPr>
      <p:cViewPr varScale="1">
        <p:scale>
          <a:sx n="52" d="100"/>
          <a:sy n="52" d="100"/>
        </p:scale>
        <p:origin x="-96" y="-192"/>
      </p:cViewPr>
      <p:guideLst>
        <p:guide orient="horz" pos="4200"/>
        <p:guide orient="horz" pos="1388"/>
        <p:guide pos="2876"/>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ZA"/>
          </a:p>
        </p:txBody>
      </p:sp>
      <p:sp>
        <p:nvSpPr>
          <p:cNvPr id="634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ZA"/>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ZA" noProof="0" smtClean="0"/>
              <a:t>Click to edit Master text styles</a:t>
            </a:r>
          </a:p>
          <a:p>
            <a:pPr lvl="1"/>
            <a:r>
              <a:rPr lang="en-ZA" noProof="0" smtClean="0"/>
              <a:t>Second level</a:t>
            </a:r>
          </a:p>
          <a:p>
            <a:pPr lvl="2"/>
            <a:r>
              <a:rPr lang="en-ZA" noProof="0" smtClean="0"/>
              <a:t>Third level</a:t>
            </a:r>
          </a:p>
          <a:p>
            <a:pPr lvl="3"/>
            <a:r>
              <a:rPr lang="en-ZA" noProof="0" smtClean="0"/>
              <a:t>Fourth level</a:t>
            </a:r>
          </a:p>
          <a:p>
            <a:pPr lvl="4"/>
            <a:r>
              <a:rPr lang="en-ZA" noProof="0" smtClean="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ZA"/>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44C1AE62-947C-D24E-B1C1-C414D04837BD}" type="slidenum">
              <a:rPr lang="en-ZA"/>
              <a:pPr>
                <a:defRPr/>
              </a:pPr>
              <a:t>‹#›</a:t>
            </a:fld>
            <a:endParaRPr lang="en-ZA"/>
          </a:p>
        </p:txBody>
      </p:sp>
    </p:spTree>
    <p:extLst>
      <p:ext uri="{BB962C8B-B14F-4D97-AF65-F5344CB8AC3E}">
        <p14:creationId xmlns:p14="http://schemas.microsoft.com/office/powerpoint/2010/main" val="3511356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Arial" charset="0"/>
                <a:ea typeface="Geneva" charset="0"/>
                <a:cs typeface="Arial" charset="0"/>
              </a:rPr>
              <a:t>The First Part of Our Planning Session was PRAY:</a:t>
            </a:r>
            <a:r>
              <a:rPr lang="en-US" sz="1200" kern="1200" dirty="0" smtClean="0">
                <a:solidFill>
                  <a:schemeClr val="tx1"/>
                </a:solidFill>
                <a:effectLst/>
                <a:latin typeface="Arial" charset="0"/>
                <a:ea typeface="Geneva" charset="0"/>
                <a:cs typeface="Arial" charset="0"/>
              </a:rPr>
              <a:t/>
            </a:r>
            <a:br>
              <a:rPr lang="en-US" sz="1200" kern="1200" dirty="0" smtClean="0">
                <a:solidFill>
                  <a:schemeClr val="tx1"/>
                </a:solidFill>
                <a:effectLst/>
                <a:latin typeface="Arial" charset="0"/>
                <a:ea typeface="Geneva" charset="0"/>
                <a:cs typeface="Arial" charset="0"/>
              </a:rPr>
            </a:br>
            <a:r>
              <a:rPr lang="en-US" sz="1200" kern="1200" dirty="0" smtClean="0">
                <a:solidFill>
                  <a:schemeClr val="tx1"/>
                </a:solidFill>
                <a:effectLst/>
                <a:latin typeface="Arial" charset="0"/>
                <a:ea typeface="Geneva" charset="0"/>
                <a:cs typeface="Arial" charset="0"/>
              </a:rPr>
              <a:t>We started our time with guided devotions and prayer using these five lessons we learnt from Nehemiah in chapter 1: </a:t>
            </a:r>
            <a:br>
              <a:rPr lang="en-US" sz="1200" kern="1200" dirty="0" smtClean="0">
                <a:solidFill>
                  <a:schemeClr val="tx1"/>
                </a:solidFill>
                <a:effectLst/>
                <a:latin typeface="Arial" charset="0"/>
                <a:ea typeface="Geneva" charset="0"/>
                <a:cs typeface="Arial" charset="0"/>
              </a:rPr>
            </a:br>
            <a:r>
              <a:rPr lang="en-US" sz="1200" kern="1200" dirty="0" smtClean="0">
                <a:solidFill>
                  <a:schemeClr val="tx1"/>
                </a:solidFill>
                <a:effectLst/>
                <a:latin typeface="Arial" charset="0"/>
                <a:ea typeface="Geneva" charset="0"/>
                <a:cs typeface="Arial" charset="0"/>
              </a:rPr>
              <a:t>(1) Get The Facts (Nehemiah 1:1-3) - we spent time in prayer reflecting on the state of our lives, ministries and organisation.</a:t>
            </a:r>
          </a:p>
          <a:p>
            <a:r>
              <a:rPr lang="en-US" sz="1200" kern="1200" dirty="0" smtClean="0">
                <a:solidFill>
                  <a:schemeClr val="tx1"/>
                </a:solidFill>
                <a:effectLst/>
                <a:latin typeface="Arial" charset="0"/>
                <a:ea typeface="Geneva" charset="0"/>
                <a:cs typeface="Arial" charset="0"/>
              </a:rPr>
              <a:t>(2) Go to God (Nehemiah 1:4-6a) - we spent time giving God the praise He deserves deserves for who he is and all he does.</a:t>
            </a:r>
            <a:br>
              <a:rPr lang="en-US" sz="1200" kern="1200" dirty="0" smtClean="0">
                <a:solidFill>
                  <a:schemeClr val="tx1"/>
                </a:solidFill>
                <a:effectLst/>
                <a:latin typeface="Arial" charset="0"/>
                <a:ea typeface="Geneva" charset="0"/>
                <a:cs typeface="Arial" charset="0"/>
              </a:rPr>
            </a:br>
            <a:r>
              <a:rPr lang="en-US" sz="1200" kern="1200" dirty="0" smtClean="0">
                <a:solidFill>
                  <a:schemeClr val="tx1"/>
                </a:solidFill>
                <a:effectLst/>
                <a:latin typeface="Arial" charset="0"/>
                <a:ea typeface="Geneva" charset="0"/>
                <a:cs typeface="Arial" charset="0"/>
              </a:rPr>
              <a:t>(3) Confess your Sins (Nehemiah 1:6b-7) - we spent time confessing any personal or corporate sins that God brought to our attention.</a:t>
            </a:r>
            <a:br>
              <a:rPr lang="en-US" sz="1200" kern="1200" dirty="0" smtClean="0">
                <a:solidFill>
                  <a:schemeClr val="tx1"/>
                </a:solidFill>
                <a:effectLst/>
                <a:latin typeface="Arial" charset="0"/>
                <a:ea typeface="Geneva" charset="0"/>
                <a:cs typeface="Arial" charset="0"/>
              </a:rPr>
            </a:br>
            <a:r>
              <a:rPr lang="en-US" sz="1200" kern="1200" dirty="0" smtClean="0">
                <a:solidFill>
                  <a:schemeClr val="tx1"/>
                </a:solidFill>
                <a:effectLst/>
                <a:latin typeface="Arial" charset="0"/>
                <a:ea typeface="Geneva" charset="0"/>
                <a:cs typeface="Arial" charset="0"/>
              </a:rPr>
              <a:t>(4) Remember the Past (Nehemiah 1:8-10) - we spent time remembering all that God has done in the past in and through us or your ministries. </a:t>
            </a:r>
            <a:br>
              <a:rPr lang="en-US" sz="1200" kern="1200" dirty="0" smtClean="0">
                <a:solidFill>
                  <a:schemeClr val="tx1"/>
                </a:solidFill>
                <a:effectLst/>
                <a:latin typeface="Arial" charset="0"/>
                <a:ea typeface="Geneva" charset="0"/>
                <a:cs typeface="Arial" charset="0"/>
              </a:rPr>
            </a:br>
            <a:r>
              <a:rPr lang="en-US" sz="1200" kern="1200" dirty="0" smtClean="0">
                <a:solidFill>
                  <a:schemeClr val="tx1"/>
                </a:solidFill>
                <a:effectLst/>
                <a:latin typeface="Arial" charset="0"/>
                <a:ea typeface="Geneva" charset="0"/>
                <a:cs typeface="Arial" charset="0"/>
              </a:rPr>
              <a:t>(5) Ask for Help (Nehemiah 1:11) - we spent time asking God help us experience success and favour in the coming months.</a:t>
            </a:r>
          </a:p>
          <a:p>
            <a:pPr>
              <a:defRPr/>
            </a:pP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a:t>
            </a:fld>
            <a:endParaRPr lang="en-ZA"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sz="1200" b="1"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Discipline #4: </a:t>
            </a:r>
            <a:r>
              <a:rPr lang="en-ZA" b="1" dirty="0" smtClean="0">
                <a:effectLst>
                  <a:outerShdw blurRad="38100" dist="38100" dir="2700000" algn="tl">
                    <a:srgbClr val="000000">
                      <a:alpha val="43137"/>
                    </a:srgbClr>
                  </a:outerShdw>
                </a:effectLst>
                <a:latin typeface="OzHandicraft BT" pitchFamily="66" charset="0"/>
                <a:ea typeface="+mn-ea"/>
              </a:rPr>
              <a:t>Reinforce Clarity: </a:t>
            </a:r>
            <a:r>
              <a:rPr lang="en-ZA" dirty="0" smtClean="0">
                <a:effectLst>
                  <a:outerShdw blurRad="38100" dist="38100" dir="2700000" algn="tl">
                    <a:srgbClr val="000000">
                      <a:alpha val="43137"/>
                    </a:srgbClr>
                  </a:outerShdw>
                </a:effectLst>
                <a:latin typeface="OzHandicraft BT" pitchFamily="66" charset="0"/>
                <a:ea typeface="+mn-ea"/>
              </a:rPr>
              <a:t>For an organization to be healthy, organizational clarity (the six critical questions) must become embedded into the fabric of the organization. All human systems must reinforce the answers to the six critical questions in order to keep them</a:t>
            </a:r>
            <a:r>
              <a:rPr lang="en-ZA" baseline="0" dirty="0" smtClean="0">
                <a:effectLst>
                  <a:outerShdw blurRad="38100" dist="38100" dir="2700000" algn="tl">
                    <a:srgbClr val="000000">
                      <a:alpha val="43137"/>
                    </a:srgbClr>
                  </a:outerShdw>
                </a:effectLst>
                <a:latin typeface="OzHandicraft BT" pitchFamily="66" charset="0"/>
                <a:ea typeface="+mn-ea"/>
              </a:rPr>
              <a:t> </a:t>
            </a:r>
            <a:r>
              <a:rPr lang="en-ZA" dirty="0" smtClean="0">
                <a:effectLst>
                  <a:outerShdw blurRad="38100" dist="38100" dir="2700000" algn="tl">
                    <a:srgbClr val="000000">
                      <a:alpha val="43137"/>
                    </a:srgbClr>
                  </a:outerShdw>
                </a:effectLst>
                <a:latin typeface="OzHandicraft BT" pitchFamily="66" charset="0"/>
                <a:ea typeface="+mn-ea"/>
              </a:rPr>
              <a:t>alive and ingrained in the organization. </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10</a:t>
            </a:fld>
            <a:endParaRPr lang="en-ZA"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So,</a:t>
            </a:r>
            <a:r>
              <a:rPr lang="en-ZA" baseline="0" dirty="0" smtClean="0">
                <a:effectLst>
                  <a:outerShdw blurRad="38100" dist="38100" dir="2700000" algn="tl">
                    <a:srgbClr val="000000">
                      <a:alpha val="43137"/>
                    </a:srgbClr>
                  </a:outerShdw>
                </a:effectLst>
                <a:latin typeface="OzHandicraft BT" pitchFamily="66" charset="0"/>
                <a:ea typeface="+mn-ea"/>
              </a:rPr>
              <a:t> a</a:t>
            </a:r>
            <a:r>
              <a:rPr lang="en-ZA" dirty="0" smtClean="0">
                <a:effectLst>
                  <a:outerShdw blurRad="38100" dist="38100" dir="2700000" algn="tl">
                    <a:srgbClr val="000000">
                      <a:alpha val="43137"/>
                    </a:srgbClr>
                  </a:outerShdw>
                </a:effectLst>
                <a:latin typeface="OzHandicraft BT" pitchFamily="66" charset="0"/>
                <a:ea typeface="+mn-ea"/>
              </a:rPr>
              <a:t>ccording to Patrick Lencioni in</a:t>
            </a:r>
            <a:r>
              <a:rPr lang="en-ZA" baseline="0" dirty="0" smtClean="0">
                <a:effectLst>
                  <a:outerShdw blurRad="38100" dist="38100" dir="2700000" algn="tl">
                    <a:srgbClr val="000000">
                      <a:alpha val="43137"/>
                    </a:srgbClr>
                  </a:outerShdw>
                </a:effectLst>
                <a:latin typeface="OzHandicraft BT" pitchFamily="66" charset="0"/>
                <a:ea typeface="+mn-ea"/>
              </a:rPr>
              <a:t> The Advantage there are Four Disciples of a Healthy Organisation: (1) Build Team, (2) Create Clarity, (3) Communicate Clarity and (4) Reinforce Clarity</a:t>
            </a:r>
            <a:r>
              <a:rPr lang="en-GB" dirty="0" smtClean="0">
                <a:effectLst>
                  <a:outerShdw blurRad="38100" dist="38100" dir="2700000" algn="tl">
                    <a:srgbClr val="000000"/>
                  </a:outerShdw>
                </a:effectLst>
                <a:latin typeface="Impress BT" pitchFamily="66" charset="0"/>
                <a:ea typeface="+mn-ea"/>
              </a:rPr>
              <a:t>.</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11</a:t>
            </a:fld>
            <a:endParaRPr lang="en-ZA"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smtClean="0">
                <a:effectLst>
                  <a:outerShdw blurRad="38100" dist="38100" dir="2700000" algn="tl">
                    <a:srgbClr val="000000"/>
                  </a:outerShdw>
                </a:effectLst>
                <a:latin typeface="Impress BT" pitchFamily="66" charset="0"/>
                <a:ea typeface="+mn-ea"/>
              </a:rPr>
              <a:t>Here</a:t>
            </a:r>
            <a:r>
              <a:rPr lang="en-GB" baseline="0" dirty="0" smtClean="0">
                <a:effectLst>
                  <a:outerShdw blurRad="38100" dist="38100" dir="2700000" algn="tl">
                    <a:srgbClr val="000000"/>
                  </a:outerShdw>
                </a:effectLst>
                <a:latin typeface="Impress BT" pitchFamily="66" charset="0"/>
                <a:ea typeface="+mn-ea"/>
              </a:rPr>
              <a:t> is a formula that we are aiming for: Us = Healthy + Effective</a:t>
            </a:r>
          </a:p>
          <a:p>
            <a:pPr>
              <a:defRPr/>
            </a:pP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12</a:t>
            </a:fld>
            <a:endParaRPr lang="en-ZA" sz="120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sz="1200" b="1"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Discipline #1: </a:t>
            </a:r>
            <a:r>
              <a:rPr lang="en-ZA" b="1" dirty="0" smtClean="0">
                <a:effectLst>
                  <a:outerShdw blurRad="38100" dist="38100" dir="2700000" algn="tl">
                    <a:srgbClr val="000000">
                      <a:alpha val="43137"/>
                    </a:srgbClr>
                  </a:outerShdw>
                </a:effectLst>
                <a:latin typeface="OzHandicraft BT" pitchFamily="66" charset="0"/>
                <a:ea typeface="+mn-ea"/>
              </a:rPr>
              <a:t>Build Team</a:t>
            </a:r>
            <a:endParaRPr lang="en-GB" b="1"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13</a:t>
            </a:fld>
            <a:endParaRPr lang="en-ZA"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not-too-distant future, our planet has come under attack from a malevolent race of aliens known as the </a:t>
            </a:r>
            <a:r>
              <a:rPr lang="en-US" sz="1200" kern="1200" dirty="0" err="1" smtClean="0">
                <a:solidFill>
                  <a:schemeClr val="tx1"/>
                </a:solidFill>
                <a:effectLst/>
                <a:latin typeface="+mn-lt"/>
                <a:ea typeface="+mn-ea"/>
                <a:cs typeface="+mn-cs"/>
              </a:rPr>
              <a:t>Formics</a:t>
            </a:r>
            <a:r>
              <a:rPr lang="en-US" sz="1200" kern="1200" dirty="0" smtClean="0">
                <a:solidFill>
                  <a:schemeClr val="tx1"/>
                </a:solidFill>
                <a:effectLst/>
                <a:latin typeface="+mn-lt"/>
                <a:ea typeface="+mn-ea"/>
                <a:cs typeface="+mn-cs"/>
              </a:rPr>
              <a:t>. Incredibly, fearless International Fleet Commander </a:t>
            </a:r>
            <a:r>
              <a:rPr lang="en-US" sz="1200" kern="1200" dirty="0" err="1" smtClean="0">
                <a:solidFill>
                  <a:schemeClr val="tx1"/>
                </a:solidFill>
                <a:effectLst/>
                <a:latin typeface="+mn-lt"/>
                <a:ea typeface="+mn-ea"/>
                <a:cs typeface="+mn-cs"/>
              </a:rPr>
              <a:t>Mazer</a:t>
            </a:r>
            <a:r>
              <a:rPr lang="en-US" sz="1200" kern="1200" dirty="0" smtClean="0">
                <a:solidFill>
                  <a:schemeClr val="tx1"/>
                </a:solidFill>
                <a:effectLst/>
                <a:latin typeface="+mn-lt"/>
                <a:ea typeface="+mn-ea"/>
                <a:cs typeface="+mn-cs"/>
              </a:rPr>
              <a:t> Rackham (Ben Kingsley) sent them fleeing back into the stars, becoming a living legend in the process. But decorated Colonel Hyrum Graff (Harrison Ford) knows that the </a:t>
            </a:r>
            <a:r>
              <a:rPr lang="en-US" sz="1200" kern="1200" dirty="0" err="1" smtClean="0">
                <a:solidFill>
                  <a:schemeClr val="tx1"/>
                </a:solidFill>
                <a:effectLst/>
                <a:latin typeface="+mn-lt"/>
                <a:ea typeface="+mn-ea"/>
                <a:cs typeface="+mn-cs"/>
              </a:rPr>
              <a:t>Formics</a:t>
            </a:r>
            <a:r>
              <a:rPr lang="en-US" sz="1200" kern="1200" dirty="0" smtClean="0">
                <a:solidFill>
                  <a:schemeClr val="tx1"/>
                </a:solidFill>
                <a:effectLst/>
                <a:latin typeface="+mn-lt"/>
                <a:ea typeface="+mn-ea"/>
                <a:cs typeface="+mn-cs"/>
              </a:rPr>
              <a:t> will soon return even stronger than they were before, and he's determined to find a new hero who can meet them head on. Enter Ender Wiggin (</a:t>
            </a:r>
            <a:r>
              <a:rPr lang="en-US" sz="1200" kern="1200" dirty="0" err="1" smtClean="0">
                <a:solidFill>
                  <a:schemeClr val="tx1"/>
                </a:solidFill>
                <a:effectLst/>
                <a:latin typeface="+mn-lt"/>
                <a:ea typeface="+mn-ea"/>
                <a:cs typeface="+mn-cs"/>
              </a:rPr>
              <a:t>Asa</a:t>
            </a:r>
            <a:r>
              <a:rPr lang="en-US" sz="1200" kern="1200" dirty="0" smtClean="0">
                <a:solidFill>
                  <a:schemeClr val="tx1"/>
                </a:solidFill>
                <a:effectLst/>
                <a:latin typeface="+mn-lt"/>
                <a:ea typeface="+mn-ea"/>
                <a:cs typeface="+mn-cs"/>
              </a:rPr>
              <a:t> Butterfield), a modest young man with vast untapped potential. Upon being recruited into Battle School, Ender partakes in a grueling series of simulations, effortlessly mastering every challenge presented to him. Celebrated by his peers and respected by his superiors, Ender is quickly promoted to Command School, where the one and only </a:t>
            </a:r>
            <a:r>
              <a:rPr lang="en-US" sz="1200" kern="1200" dirty="0" err="1" smtClean="0">
                <a:solidFill>
                  <a:schemeClr val="tx1"/>
                </a:solidFill>
                <a:effectLst/>
                <a:latin typeface="+mn-lt"/>
                <a:ea typeface="+mn-ea"/>
                <a:cs typeface="+mn-cs"/>
              </a:rPr>
              <a:t>Mazer</a:t>
            </a:r>
            <a:r>
              <a:rPr lang="en-US" sz="1200" kern="1200" dirty="0" smtClean="0">
                <a:solidFill>
                  <a:schemeClr val="tx1"/>
                </a:solidFill>
                <a:effectLst/>
                <a:latin typeface="+mn-lt"/>
                <a:ea typeface="+mn-ea"/>
                <a:cs typeface="+mn-cs"/>
              </a:rPr>
              <a:t> Rackham provides him with the knowledge and tools needed to save mankind from certain extinction. As the final battle approaches, Ender prepares to embrace his destiny as one of the greatest heroes in the history of planet Earth.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68625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Ender’s</a:t>
            </a:r>
            <a:r>
              <a:rPr lang="en-US" baseline="0" dirty="0" smtClean="0"/>
              <a:t> Game Trailer 1 2013. Get it on YouTube at: https://</a:t>
            </a:r>
            <a:r>
              <a:rPr lang="en-US" baseline="0" dirty="0" err="1" smtClean="0"/>
              <a:t>www.youtube.com</a:t>
            </a:r>
            <a:r>
              <a:rPr lang="en-US" baseline="0" dirty="0" smtClean="0"/>
              <a:t>/</a:t>
            </a:r>
            <a:r>
              <a:rPr lang="en-US" baseline="0" dirty="0" err="1" smtClean="0"/>
              <a:t>watch?v</a:t>
            </a:r>
            <a:r>
              <a:rPr lang="en-US" baseline="0" dirty="0" smtClean="0"/>
              <a:t>=2SRizeR4MmU</a:t>
            </a:r>
            <a:endParaRPr lang="en-US" dirty="0"/>
          </a:p>
        </p:txBody>
      </p:sp>
      <p:sp>
        <p:nvSpPr>
          <p:cNvPr id="4" name="Slide Number Placeholder 3"/>
          <p:cNvSpPr>
            <a:spLocks noGrp="1"/>
          </p:cNvSpPr>
          <p:nvPr>
            <p:ph type="sldNum" sz="quarter" idx="10"/>
          </p:nvPr>
        </p:nvSpPr>
        <p:spPr/>
        <p:txBody>
          <a:bodyPr/>
          <a:lstStyle/>
          <a:p>
            <a:pPr>
              <a:defRPr/>
            </a:pPr>
            <a:fld id="{44C1AE62-947C-D24E-B1C1-C414D04837BD}" type="slidenum">
              <a:rPr lang="en-ZA" smtClean="0"/>
              <a:pPr>
                <a:defRPr/>
              </a:pPr>
              <a:t>15</a:t>
            </a:fld>
            <a:endParaRPr lang="en-ZA"/>
          </a:p>
        </p:txBody>
      </p:sp>
    </p:spTree>
    <p:extLst>
      <p:ext uri="{BB962C8B-B14F-4D97-AF65-F5344CB8AC3E}">
        <p14:creationId xmlns:p14="http://schemas.microsoft.com/office/powerpoint/2010/main" val="229406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Teamwork!</a:t>
            </a:r>
            <a:endParaRPr lang="en-US" dirty="0"/>
          </a:p>
        </p:txBody>
      </p:sp>
      <p:sp>
        <p:nvSpPr>
          <p:cNvPr id="4" name="Slide Number Placeholder 3"/>
          <p:cNvSpPr>
            <a:spLocks noGrp="1"/>
          </p:cNvSpPr>
          <p:nvPr>
            <p:ph type="sldNum" sz="quarter" idx="10"/>
          </p:nvPr>
        </p:nvSpPr>
        <p:spPr/>
        <p:txBody>
          <a:bodyPr/>
          <a:lstStyle/>
          <a:p>
            <a:pPr>
              <a:defRPr/>
            </a:pPr>
            <a:fld id="{44C1AE62-947C-D24E-B1C1-C414D04837BD}" type="slidenum">
              <a:rPr lang="en-ZA" smtClean="0"/>
              <a:pPr>
                <a:defRPr/>
              </a:pPr>
              <a:t>16</a:t>
            </a:fld>
            <a:endParaRPr lang="en-ZA"/>
          </a:p>
        </p:txBody>
      </p:sp>
    </p:spTree>
    <p:extLst>
      <p:ext uri="{BB962C8B-B14F-4D97-AF65-F5344CB8AC3E}">
        <p14:creationId xmlns:p14="http://schemas.microsoft.com/office/powerpoint/2010/main" val="2294067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Arial" charset="0"/>
                <a:ea typeface="Geneva" charset="0"/>
                <a:cs typeface="Arial" charset="0"/>
              </a:rPr>
              <a:t>A Definition of Team: </a:t>
            </a:r>
            <a:r>
              <a:rPr lang="en-ZA" sz="1200" kern="1200" dirty="0" smtClean="0">
                <a:solidFill>
                  <a:schemeClr val="tx1"/>
                </a:solidFill>
                <a:effectLst/>
                <a:latin typeface="Arial" charset="0"/>
                <a:ea typeface="Geneva" charset="0"/>
                <a:cs typeface="Arial" charset="0"/>
              </a:rPr>
              <a:t>A team is a small group of people with complimentary skills committed to a common purpose, performance goals and approach for which they hold themselves mutually accountable. (Bill Bennot, Founder of His People Johannesburg). </a:t>
            </a:r>
            <a:endParaRPr lang="en-ZA" sz="1200" kern="1200" dirty="0">
              <a:solidFill>
                <a:schemeClr val="tx1"/>
              </a:solidFill>
              <a:effectLst/>
              <a:latin typeface="Arial" charset="0"/>
              <a:ea typeface="Geneva" charset="0"/>
              <a:cs typeface="Arial"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17</a:t>
            </a:fld>
            <a:endParaRPr lang="en-ZA"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There is nothing like watching Brian Habana flying over the try line to score for the Springboks.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18</a:t>
            </a:fld>
            <a:endParaRPr lang="en-ZA"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But invariably</a:t>
            </a:r>
            <a:r>
              <a:rPr lang="en-ZA" baseline="0" dirty="0" smtClean="0">
                <a:solidFill>
                  <a:srgbClr val="FFFF00"/>
                </a:solidFill>
                <a:effectLst>
                  <a:outerShdw blurRad="38100" dist="38100" dir="2700000" algn="tl">
                    <a:srgbClr val="DDDDDD"/>
                  </a:outerShdw>
                </a:effectLst>
                <a:latin typeface="Impress BT" charset="0"/>
              </a:rPr>
              <a:t> it is a team effort that led to the try being scored. In the scrums.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19</a:t>
            </a:fld>
            <a:endParaRPr lang="en-ZA"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Arial" charset="0"/>
                <a:ea typeface="Geneva" charset="0"/>
                <a:cs typeface="Arial" charset="0"/>
              </a:rPr>
              <a:t>The Second Part of our Planning Session was SURVEY:​</a:t>
            </a:r>
            <a:endParaRPr lang="en-US" sz="1200" kern="1200" dirty="0" smtClean="0">
              <a:solidFill>
                <a:schemeClr val="tx1"/>
              </a:solidFill>
              <a:effectLst/>
              <a:latin typeface="Arial" charset="0"/>
              <a:ea typeface="Geneva" charset="0"/>
              <a:cs typeface="Arial" charset="0"/>
            </a:endParaRPr>
          </a:p>
          <a:p>
            <a:r>
              <a:rPr lang="en-US" sz="1200" kern="1200" dirty="0" smtClean="0">
                <a:solidFill>
                  <a:schemeClr val="tx1"/>
                </a:solidFill>
                <a:effectLst/>
                <a:latin typeface="Arial" charset="0"/>
                <a:ea typeface="Geneva" charset="0"/>
                <a:cs typeface="Arial" charset="0"/>
              </a:rPr>
              <a:t>Using the example of Nehemiah who went out to survey the situation (Nehemiah 2:11-16) we went on a prayer journey for 30 minutes where leaders listened to what God was saying to them about the organisation as they contemplated the following things: Buildings, Grass, Trees, Mountains, Sky and anything else they encountered. All the insights were captured on a flipchart and then each delegate reflected on the top three insights they</a:t>
            </a:r>
            <a:r>
              <a:rPr lang="en-US" sz="1200" kern="1200" baseline="0" dirty="0" smtClean="0">
                <a:solidFill>
                  <a:schemeClr val="tx1"/>
                </a:solidFill>
                <a:effectLst/>
                <a:latin typeface="Arial" charset="0"/>
                <a:ea typeface="Geneva" charset="0"/>
                <a:cs typeface="Arial" charset="0"/>
              </a:rPr>
              <a:t> received and they were used to create a list of key insights from the group.</a:t>
            </a:r>
            <a:endParaRPr lang="en-US"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2</a:t>
            </a:fld>
            <a:endParaRPr lang="en-ZA" sz="120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loose</a:t>
            </a:r>
            <a:r>
              <a:rPr lang="en-ZA" baseline="0" dirty="0" smtClean="0">
                <a:solidFill>
                  <a:srgbClr val="FFFF00"/>
                </a:solidFill>
                <a:effectLst>
                  <a:outerShdw blurRad="38100" dist="38100" dir="2700000" algn="tl">
                    <a:srgbClr val="DDDDDD"/>
                  </a:outerShdw>
                </a:effectLst>
                <a:latin typeface="Impress BT" charset="0"/>
              </a:rPr>
              <a:t> play.</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20</a:t>
            </a:fld>
            <a:endParaRPr lang="en-ZA"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running and passing.</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21</a:t>
            </a:fld>
            <a:endParaRPr lang="en-ZA"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line outs.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22</a:t>
            </a:fld>
            <a:endParaRPr lang="en-ZA"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And the kicking. </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23</a:t>
            </a:fld>
            <a:endParaRPr lang="en-ZA"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Soon people are congratulating each other on the</a:t>
            </a:r>
            <a:r>
              <a:rPr lang="en-ZA" baseline="0" dirty="0" smtClean="0">
                <a:solidFill>
                  <a:srgbClr val="FFFF00"/>
                </a:solidFill>
                <a:effectLst>
                  <a:outerShdw blurRad="38100" dist="38100" dir="2700000" algn="tl">
                    <a:srgbClr val="DDDDDD"/>
                  </a:outerShdw>
                </a:effectLst>
                <a:latin typeface="Impress BT" charset="0"/>
              </a:rPr>
              <a:t> win</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24</a:t>
            </a:fld>
            <a:endParaRPr lang="en-ZA"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Ultimately </a:t>
            </a:r>
            <a:r>
              <a:rPr lang="en-ZA" baseline="0" dirty="0" smtClean="0">
                <a:solidFill>
                  <a:srgbClr val="FFFF00"/>
                </a:solidFill>
                <a:effectLst>
                  <a:outerShdw blurRad="38100" dist="38100" dir="2700000" algn="tl">
                    <a:srgbClr val="DDDDDD"/>
                  </a:outerShdw>
                </a:effectLst>
                <a:latin typeface="Impress BT" charset="0"/>
              </a:rPr>
              <a:t>it is the team effort that is remembered!</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25</a:t>
            </a:fld>
            <a:endParaRPr lang="en-Z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latin typeface="Arial" charset="0"/>
                <a:ea typeface="Geneva" charset="0"/>
                <a:cs typeface="Arial" charset="0"/>
              </a:rPr>
              <a:t>This section is based on a book by Patrick Lencioni: </a:t>
            </a:r>
            <a:r>
              <a:rPr lang="en-ZA" sz="1200" i="1" kern="1200" dirty="0" smtClean="0">
                <a:solidFill>
                  <a:schemeClr val="tx1"/>
                </a:solidFill>
                <a:effectLst/>
                <a:latin typeface="Arial" charset="0"/>
                <a:ea typeface="Geneva" charset="0"/>
                <a:cs typeface="Arial" charset="0"/>
              </a:rPr>
              <a:t>The Five Dysfunctions of a Team</a:t>
            </a:r>
            <a:r>
              <a:rPr lang="en-ZA" sz="1200" kern="1200" dirty="0" smtClean="0">
                <a:solidFill>
                  <a:schemeClr val="tx1"/>
                </a:solidFill>
                <a:effectLst/>
                <a:latin typeface="Arial" charset="0"/>
                <a:ea typeface="Geneva" charset="0"/>
                <a:cs typeface="Arial" charset="0"/>
              </a:rPr>
              <a:t>. </a:t>
            </a:r>
            <a:endParaRPr lang="en-ZA" sz="1200" kern="1200" dirty="0">
              <a:solidFill>
                <a:schemeClr val="tx1"/>
              </a:solidFill>
              <a:effectLst/>
              <a:latin typeface="Arial" charset="0"/>
              <a:ea typeface="Geneva" charset="0"/>
              <a:cs typeface="Arial"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E3573400-421D-C44D-8FE7-8DE5D7FC0F71}" type="slidenum">
              <a:rPr lang="en-ZA" sz="1200"/>
              <a:pPr eaLnBrk="1" hangingPunct="1"/>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b="1" kern="1200" dirty="0" smtClean="0">
                <a:solidFill>
                  <a:schemeClr val="tx1"/>
                </a:solidFill>
                <a:effectLst/>
                <a:latin typeface="Arial" charset="0"/>
                <a:ea typeface="Geneva" charset="0"/>
                <a:cs typeface="Arial" charset="0"/>
              </a:rPr>
              <a:t>The 5 Dysfunctions Pyramid. </a:t>
            </a:r>
            <a:r>
              <a:rPr lang="en-ZA" sz="1200" kern="1200" dirty="0" smtClean="0">
                <a:solidFill>
                  <a:schemeClr val="tx1"/>
                </a:solidFill>
                <a:effectLst/>
                <a:latin typeface="Arial" charset="0"/>
                <a:ea typeface="Geneva" charset="0"/>
                <a:cs typeface="Arial" charset="0"/>
              </a:rPr>
              <a:t>A journey from the Absence of Trust to Inattention to Results. (1) The first dysfunction is the absence of trust among team members. Essentially this stems from their unwillingness to be vulnerable within the group. Team members who are not genuinely open with one another about their mistakes and weaknesses make it impossible to build a foundation for trust. (2) This failure to build trust is damaging because it sets the tone for the second dysfunction: fear of conflict. Teams that lack trust are incapable of engaging in unfiltered and passionate debate of ideas. Instead, they resort to veiled discussions and guarded comments. (3) A lack of healthy conflict is a problem because it creates the third dysfunction of a team: lack of commitment. Without having aired their opinions in the course of passionate and open debate, team members rarely, if ever, buy in and commit to decisions, though they may agree in meetings. (4) Because of this lack of real commitment and buy in, team members develop the fourth dysfunction: avoidance of accountability. Without committing to a clear plan of action, even the most focussed and driven people are often hesitant to call their peers on actions and behaviours that seem counterproductive to the good of the team. (5) Failure to hold one another acountable creates an environment where the fifth dysfunction thrives: Inattention to results. It occurs when team members put their personal needs (such as ego, career development, or recognition) or even the needs of their department about the collective goals of the team.</a:t>
            </a:r>
          </a:p>
          <a:p>
            <a:r>
              <a:rPr lang="en-ZA" sz="1200" b="1" kern="1200" dirty="0" smtClean="0">
                <a:solidFill>
                  <a:schemeClr val="tx1"/>
                </a:solidFill>
                <a:effectLst/>
                <a:latin typeface="Arial" charset="0"/>
                <a:ea typeface="Geneva" charset="0"/>
                <a:cs typeface="Arial" charset="0"/>
              </a:rPr>
              <a:t> </a:t>
            </a:r>
            <a:endParaRPr lang="en-ZA" sz="1200" kern="1200" dirty="0">
              <a:solidFill>
                <a:schemeClr val="tx1"/>
              </a:solidFill>
              <a:effectLst/>
              <a:latin typeface="Arial" charset="0"/>
              <a:ea typeface="Geneva" charset="0"/>
              <a:cs typeface="Arial"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baseline="0" dirty="0" smtClean="0"/>
              <a:t>Another way to understand the model is to take the opposite approach – a positive one – and imagine how members of truly cohesive teams behave. Here are the 5 Practises of Great Teams: (1) They trust Each Other. (2) They Embrace Conflict. (3) They Display Commitment. (4) They Practise Accountability. (5) They Get Results.</a:t>
            </a:r>
            <a:endParaRPr lang="en-ZA"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70000"/>
              </a:lnSpc>
            </a:pPr>
            <a:r>
              <a:rPr lang="en-ZA" sz="600" b="1" dirty="0" smtClean="0"/>
              <a:t>1. They Trust Each other: </a:t>
            </a:r>
            <a:r>
              <a:rPr lang="en-ZA" sz="600" dirty="0" smtClean="0">
                <a:solidFill>
                  <a:srgbClr val="FFFF00"/>
                </a:solidFill>
                <a:latin typeface="Impress BT" charset="0"/>
              </a:rPr>
              <a:t>Team members believe their peer’s intentions are good and they are protective and careful about group interactions.</a:t>
            </a:r>
            <a:endParaRPr lang="en-ZA" sz="600" dirty="0">
              <a:solidFill>
                <a:srgbClr val="FFFF00"/>
              </a:solidFill>
              <a:latin typeface="Impress BT"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FD1D2AB-625F-D147-8705-973FA1B2A099}" type="slidenum">
              <a:rPr lang="en-ZA" sz="1200"/>
              <a:pPr eaLnBrk="1" hangingPunct="1"/>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Arial" charset="0"/>
                <a:ea typeface="Geneva" charset="0"/>
                <a:cs typeface="Arial" charset="0"/>
              </a:rPr>
              <a:t>The Third Part of our Planning Session was Build</a:t>
            </a:r>
            <a:r>
              <a:rPr lang="en-US" sz="1200" kern="1200" dirty="0" smtClean="0">
                <a:solidFill>
                  <a:schemeClr val="tx1"/>
                </a:solidFill>
                <a:effectLst/>
                <a:latin typeface="Arial" charset="0"/>
                <a:ea typeface="Geneva" charset="0"/>
                <a:cs typeface="Arial" charset="0"/>
              </a:rPr>
              <a:t/>
            </a:r>
            <a:br>
              <a:rPr lang="en-US" sz="1200" kern="1200" dirty="0" smtClean="0">
                <a:solidFill>
                  <a:schemeClr val="tx1"/>
                </a:solidFill>
                <a:effectLst/>
                <a:latin typeface="Arial" charset="0"/>
                <a:ea typeface="Geneva" charset="0"/>
                <a:cs typeface="Arial" charset="0"/>
              </a:rPr>
            </a:br>
            <a:r>
              <a:rPr lang="en-US" sz="1200" kern="1200" dirty="0" smtClean="0">
                <a:solidFill>
                  <a:schemeClr val="tx1"/>
                </a:solidFill>
                <a:effectLst/>
                <a:latin typeface="Arial" charset="0"/>
                <a:ea typeface="Geneva" charset="0"/>
                <a:cs typeface="Arial" charset="0"/>
              </a:rPr>
              <a:t>Nehemiah 3 describes the building process that was started and we were guided by the Patrick </a:t>
            </a:r>
            <a:r>
              <a:rPr lang="en-US" sz="1200" kern="1200" dirty="0" err="1" smtClean="0">
                <a:solidFill>
                  <a:schemeClr val="tx1"/>
                </a:solidFill>
                <a:effectLst/>
                <a:latin typeface="Arial" charset="0"/>
                <a:ea typeface="Geneva" charset="0"/>
                <a:cs typeface="Arial" charset="0"/>
              </a:rPr>
              <a:t>Lencioni</a:t>
            </a:r>
            <a:r>
              <a:rPr lang="en-US" sz="1200" kern="1200" dirty="0" smtClean="0">
                <a:solidFill>
                  <a:schemeClr val="tx1"/>
                </a:solidFill>
                <a:effectLst/>
                <a:latin typeface="Arial" charset="0"/>
                <a:ea typeface="Geneva" charset="0"/>
                <a:cs typeface="Arial" charset="0"/>
              </a:rPr>
              <a:t> book, </a:t>
            </a:r>
            <a:r>
              <a:rPr lang="en-US" sz="1200" i="1" kern="1200" dirty="0" smtClean="0">
                <a:solidFill>
                  <a:schemeClr val="tx1"/>
                </a:solidFill>
                <a:effectLst/>
                <a:latin typeface="Arial" charset="0"/>
                <a:ea typeface="Geneva" charset="0"/>
                <a:cs typeface="Arial" charset="0"/>
              </a:rPr>
              <a:t>The Advantage</a:t>
            </a:r>
            <a:r>
              <a:rPr lang="en-US" sz="1200" kern="1200" dirty="0" smtClean="0">
                <a:solidFill>
                  <a:schemeClr val="tx1"/>
                </a:solidFill>
                <a:effectLst/>
                <a:latin typeface="Arial" charset="0"/>
                <a:ea typeface="Geneva" charset="0"/>
                <a:cs typeface="Arial" charset="0"/>
              </a:rPr>
              <a:t>, that describes 4 disciples of a healthy organisation.</a:t>
            </a:r>
            <a:endParaRPr lang="en-US"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3</a:t>
            </a:fld>
            <a:endParaRPr lang="en-ZA" sz="120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70000"/>
              </a:lnSpc>
              <a:spcBef>
                <a:spcPct val="30000"/>
              </a:spcBef>
              <a:spcAft>
                <a:spcPct val="0"/>
              </a:spcAft>
              <a:buClrTx/>
              <a:buSzTx/>
              <a:buFontTx/>
              <a:buNone/>
              <a:tabLst/>
              <a:defRPr/>
            </a:pPr>
            <a:r>
              <a:rPr lang="en-ZA" sz="1200" b="1" kern="1200" dirty="0" smtClean="0">
                <a:solidFill>
                  <a:schemeClr val="tx1"/>
                </a:solidFill>
                <a:effectLst/>
                <a:latin typeface="Arial" charset="0"/>
                <a:ea typeface="Geneva" charset="0"/>
                <a:cs typeface="Arial" charset="0"/>
              </a:rPr>
              <a:t>How To Create Trust: </a:t>
            </a:r>
            <a:r>
              <a:rPr lang="en-ZA" sz="1200" kern="1200" dirty="0" smtClean="0">
                <a:solidFill>
                  <a:schemeClr val="tx1"/>
                </a:solidFill>
                <a:effectLst/>
                <a:latin typeface="Arial" charset="0"/>
                <a:ea typeface="Geneva" charset="0"/>
                <a:cs typeface="Arial" charset="0"/>
              </a:rPr>
              <a:t>(1) Get people to talk about weaknesses; (2) Talk about skill deficiencies; (3) Talk about interpersonal lacks; and (4) Talk about mistakes and needs.</a:t>
            </a:r>
          </a:p>
          <a:p>
            <a:pPr eaLnBrk="1" hangingPunct="1">
              <a:lnSpc>
                <a:spcPct val="70000"/>
              </a:lnSpc>
            </a:pPr>
            <a:endParaRPr lang="en-ZA" sz="600" dirty="0">
              <a:solidFill>
                <a:srgbClr val="FFFF00"/>
              </a:solidFill>
              <a:latin typeface="Impress BT"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FD1D2AB-625F-D147-8705-973FA1B2A099}" type="slidenum">
              <a:rPr lang="en-ZA" sz="1200"/>
              <a:pPr eaLnBrk="1" hangingPunct="1"/>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Trust Exercise:</a:t>
            </a:r>
            <a:r>
              <a:rPr lang="en-ZA" sz="1200" kern="1200" dirty="0" smtClean="0">
                <a:solidFill>
                  <a:schemeClr val="tx1"/>
                </a:solidFill>
                <a:effectLst/>
                <a:latin typeface="Arial" charset="0"/>
                <a:ea typeface="Geneva" charset="0"/>
                <a:cs typeface="Arial" charset="0"/>
              </a:rPr>
              <a:t> Share a strength and a weakness, a joy and a pain with each other.</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31</a:t>
            </a:fld>
            <a:endParaRPr lang="en-ZA" sz="120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b="1" dirty="0" smtClean="0"/>
              <a:t>2. They Embrace Conflict. </a:t>
            </a:r>
            <a:r>
              <a:rPr lang="en-ZA" dirty="0" smtClean="0">
                <a:solidFill>
                  <a:srgbClr val="FFFF00"/>
                </a:solidFill>
                <a:latin typeface="Impress BT" charset="0"/>
              </a:rPr>
              <a:t>Team members engage in passionate debate and discuss issues and speak freely.</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E174B0E-FFE3-4B40-9415-84B6F4652160}" type="slidenum">
              <a:rPr lang="en-ZA" sz="1200"/>
              <a:pPr eaLnBrk="1" hangingPunct="1"/>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b="1" dirty="0" smtClean="0">
                <a:solidFill>
                  <a:srgbClr val="FFFF00"/>
                </a:solidFill>
                <a:latin typeface="OzHandicraft BT" pitchFamily="66" charset="0"/>
                <a:ea typeface="+mn-ea"/>
              </a:rPr>
              <a:t>How To Embrace Conflict: </a:t>
            </a:r>
            <a:r>
              <a:rPr lang="en-ZA" dirty="0" smtClean="0">
                <a:solidFill>
                  <a:srgbClr val="FFFF00"/>
                </a:solidFill>
                <a:latin typeface="OzHandicraft BT" pitchFamily="66" charset="0"/>
                <a:ea typeface="+mn-ea"/>
              </a:rPr>
              <a:t>(1) </a:t>
            </a:r>
            <a:r>
              <a:rPr lang="en-ZA" kern="0" dirty="0" smtClean="0">
                <a:solidFill>
                  <a:srgbClr val="FFFF00"/>
                </a:solidFill>
                <a:latin typeface="Impress BT" pitchFamily="66" charset="0"/>
                <a:ea typeface="+mn-ea"/>
              </a:rPr>
              <a:t>Believe conflict is not a sin; (2) Accept conflict is beneficial; (3) Seek first to understand; (4) Look for a win-win solution.</a:t>
            </a:r>
          </a:p>
          <a:p>
            <a:pPr>
              <a:defRPr/>
            </a:pPr>
            <a:endParaRPr lang="en-ZA" dirty="0">
              <a:ea typeface="+mn-ea"/>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CCF784E4-01BE-194C-A14F-DFC01578AC0B}" type="slidenum">
              <a:rPr lang="en-ZA" sz="1200"/>
              <a:pPr eaLnBrk="1" hangingPunct="1"/>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Conflict Exercise:</a:t>
            </a:r>
            <a:r>
              <a:rPr lang="en-ZA" sz="1200" kern="1200" dirty="0" smtClean="0">
                <a:solidFill>
                  <a:schemeClr val="tx1"/>
                </a:solidFill>
                <a:effectLst/>
                <a:latin typeface="Arial" charset="0"/>
                <a:ea typeface="Geneva" charset="0"/>
                <a:cs typeface="Arial" charset="0"/>
              </a:rPr>
              <a:t> Pick a hot topic to discuss, listen with an open mind and look for a win-win solution.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34</a:t>
            </a:fld>
            <a:endParaRPr lang="en-ZA" sz="120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b="1" dirty="0" smtClean="0">
                <a:ea typeface="+mn-ea"/>
              </a:rPr>
              <a:t>3. They Show Commitment: </a:t>
            </a:r>
            <a:r>
              <a:rPr lang="en-ZA" dirty="0" smtClean="0">
                <a:ea typeface="+mn-ea"/>
              </a:rPr>
              <a:t>They </a:t>
            </a:r>
            <a:r>
              <a:rPr lang="en-ZA" kern="0" dirty="0" smtClean="0">
                <a:solidFill>
                  <a:schemeClr val="bg1"/>
                </a:solidFill>
                <a:latin typeface="Brush455 BT" pitchFamily="66" charset="0"/>
                <a:ea typeface="+mn-ea"/>
              </a:rPr>
              <a:t>Commit</a:t>
            </a:r>
            <a:r>
              <a:rPr lang="en-ZA" kern="0" baseline="0" dirty="0" smtClean="0">
                <a:solidFill>
                  <a:schemeClr val="bg1"/>
                </a:solidFill>
                <a:latin typeface="Brush455 BT" pitchFamily="66" charset="0"/>
                <a:ea typeface="+mn-ea"/>
              </a:rPr>
              <a:t> to Plans.</a:t>
            </a:r>
            <a:r>
              <a:rPr lang="en-ZA" kern="0" dirty="0" smtClean="0">
                <a:solidFill>
                  <a:schemeClr val="bg1"/>
                </a:solidFill>
                <a:latin typeface="Brush455 BT" pitchFamily="66" charset="0"/>
                <a:ea typeface="+mn-ea"/>
              </a:rPr>
              <a:t> </a:t>
            </a:r>
            <a:r>
              <a:rPr lang="en-ZA" sz="9600" kern="0" dirty="0" smtClean="0">
                <a:solidFill>
                  <a:srgbClr val="FFFF00"/>
                </a:solidFill>
                <a:latin typeface="Impress BT" pitchFamily="66" charset="0"/>
                <a:ea typeface="+mn-ea"/>
              </a:rPr>
              <a:t>Team members are clear about the mission, not afraid of being wrong and they make timely and definitive decisions.</a:t>
            </a:r>
          </a:p>
          <a:p>
            <a:pPr>
              <a:defRPr/>
            </a:pPr>
            <a:endParaRPr lang="en-ZA" dirty="0">
              <a:ea typeface="+mn-ea"/>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9C88409-F180-884D-8CFC-EDD8178CD2F0}" type="slidenum">
              <a:rPr lang="en-ZA" sz="1200"/>
              <a:pPr eaLnBrk="1" hangingPunct="1"/>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100000"/>
              </a:lnSpc>
              <a:spcBef>
                <a:spcPts val="0"/>
              </a:spcBef>
              <a:buFont typeface="Wingdings" charset="0"/>
              <a:buNone/>
            </a:pPr>
            <a:r>
              <a:rPr lang="en-ZA" sz="9600" dirty="0" smtClean="0">
                <a:solidFill>
                  <a:srgbClr val="FFFF00"/>
                </a:solidFill>
                <a:latin typeface="Impress BT" charset="0"/>
              </a:rPr>
              <a:t>This is a story about four people</a:t>
            </a:r>
            <a:r>
              <a:rPr lang="en-ZA" sz="9600" baseline="0" dirty="0" smtClean="0">
                <a:solidFill>
                  <a:srgbClr val="FFFF00"/>
                </a:solidFill>
                <a:latin typeface="Impress BT" charset="0"/>
              </a:rPr>
              <a:t> </a:t>
            </a:r>
            <a:r>
              <a:rPr lang="en-ZA" sz="9600" dirty="0" smtClean="0">
                <a:solidFill>
                  <a:srgbClr val="FFFF00"/>
                </a:solidFill>
                <a:latin typeface="Impress BT" charset="0"/>
              </a:rPr>
              <a:t>EVERYBODY, SOMEBODY, ANYBODY AND NOBODY.</a:t>
            </a:r>
            <a:r>
              <a:rPr lang="en-ZA" sz="9600" baseline="0" dirty="0" smtClean="0">
                <a:solidFill>
                  <a:srgbClr val="FFFF00"/>
                </a:solidFill>
                <a:latin typeface="Impress BT" charset="0"/>
              </a:rPr>
              <a:t> </a:t>
            </a:r>
            <a:r>
              <a:rPr lang="en-ZA" sz="9600" dirty="0" smtClean="0">
                <a:solidFill>
                  <a:srgbClr val="FFFF00"/>
                </a:solidFill>
                <a:latin typeface="Impress BT" charset="0"/>
              </a:rPr>
              <a:t>There was an important job to be done and EVERYBODY was</a:t>
            </a:r>
            <a:r>
              <a:rPr lang="en-ZA" sz="9600" baseline="0" dirty="0" smtClean="0">
                <a:solidFill>
                  <a:srgbClr val="FFFF00"/>
                </a:solidFill>
                <a:latin typeface="Impress BT" charset="0"/>
              </a:rPr>
              <a:t> </a:t>
            </a:r>
            <a:r>
              <a:rPr lang="en-ZA" sz="9600" dirty="0" smtClean="0">
                <a:solidFill>
                  <a:srgbClr val="FFFF00"/>
                </a:solidFill>
                <a:latin typeface="Impress BT" charset="0"/>
              </a:rPr>
              <a:t>asked to do it. ANYBODY could have done it, but NOBODY did it. SOMEBODY got angry about that because it was EVERYBODY’S job.</a:t>
            </a:r>
            <a:r>
              <a:rPr lang="en-ZA" sz="9600" baseline="0" dirty="0" smtClean="0">
                <a:solidFill>
                  <a:srgbClr val="FFFF00"/>
                </a:solidFill>
                <a:latin typeface="Impress BT" charset="0"/>
              </a:rPr>
              <a:t> </a:t>
            </a:r>
            <a:r>
              <a:rPr lang="en-ZA" sz="9600" dirty="0" smtClean="0">
                <a:solidFill>
                  <a:srgbClr val="FFFF00"/>
                </a:solidFill>
                <a:latin typeface="Impress BT" charset="0"/>
              </a:rPr>
              <a:t>EVERYBODY thought ANYBODY could do it but NOBODY realised that EVERYBODY wouldn’t do it. It ended up that EVERYBODY blamed SOMEBODY when actually NOBODY asked ANYBODY.</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35DC160-0B8C-BD4D-B3A4-A7AD6393F64A}" type="slidenum">
              <a:rPr lang="en-ZA" sz="1200"/>
              <a:pPr eaLnBrk="1" hangingPunct="1"/>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100000"/>
              </a:lnSpc>
              <a:spcBef>
                <a:spcPts val="0"/>
              </a:spcBef>
              <a:buFont typeface="Wingdings" charset="0"/>
              <a:buNone/>
            </a:pPr>
            <a:r>
              <a:rPr lang="en-ZA" sz="9600" b="1" dirty="0" smtClean="0">
                <a:solidFill>
                  <a:srgbClr val="FFFF00"/>
                </a:solidFill>
                <a:latin typeface="Impress BT" charset="0"/>
              </a:rPr>
              <a:t>How To Build Commitment: </a:t>
            </a:r>
            <a:r>
              <a:rPr lang="en-ZA" sz="9600" dirty="0" smtClean="0">
                <a:solidFill>
                  <a:srgbClr val="FFFF00"/>
                </a:solidFill>
                <a:latin typeface="Impress BT" charset="0"/>
              </a:rPr>
              <a:t>(1) Review meeting decisions; (2) Create action items for everything; (3) Identify who does what by when; and (4) Commit to finish work on time.</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35DC160-0B8C-BD4D-B3A4-A7AD6393F64A}" type="slidenum">
              <a:rPr lang="en-ZA" sz="1200"/>
              <a:pPr eaLnBrk="1" hangingPunct="1"/>
              <a:t>37</a:t>
            </a:fld>
            <a:endParaRPr lang="en-Z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Commitment Exercise:</a:t>
            </a:r>
            <a:r>
              <a:rPr lang="en-ZA" sz="1200" kern="1200" dirty="0" smtClean="0">
                <a:solidFill>
                  <a:schemeClr val="tx1"/>
                </a:solidFill>
                <a:effectLst/>
                <a:latin typeface="Arial" charset="0"/>
                <a:ea typeface="Geneva" charset="0"/>
                <a:cs typeface="Arial" charset="0"/>
              </a:rPr>
              <a:t> Think about an undefined issue in your organisation and decide </a:t>
            </a:r>
            <a:r>
              <a:rPr lang="en-ZA" sz="1200" b="1" kern="1200" dirty="0" smtClean="0">
                <a:solidFill>
                  <a:schemeClr val="tx1"/>
                </a:solidFill>
                <a:effectLst/>
                <a:latin typeface="Arial" charset="0"/>
                <a:ea typeface="Geneva" charset="0"/>
                <a:cs typeface="Arial" charset="0"/>
              </a:rPr>
              <a:t>who</a:t>
            </a:r>
            <a:r>
              <a:rPr lang="en-ZA" sz="1200" kern="1200" dirty="0" smtClean="0">
                <a:solidFill>
                  <a:schemeClr val="tx1"/>
                </a:solidFill>
                <a:effectLst/>
                <a:latin typeface="Arial" charset="0"/>
                <a:ea typeface="Geneva" charset="0"/>
                <a:cs typeface="Arial" charset="0"/>
              </a:rPr>
              <a:t> will do </a:t>
            </a:r>
            <a:r>
              <a:rPr lang="en-ZA" sz="1200" b="1" kern="1200" dirty="0" smtClean="0">
                <a:solidFill>
                  <a:schemeClr val="tx1"/>
                </a:solidFill>
                <a:effectLst/>
                <a:latin typeface="Arial" charset="0"/>
                <a:ea typeface="Geneva" charset="0"/>
                <a:cs typeface="Arial" charset="0"/>
              </a:rPr>
              <a:t>what </a:t>
            </a:r>
            <a:r>
              <a:rPr lang="en-ZA" sz="1200" kern="1200" dirty="0" smtClean="0">
                <a:solidFill>
                  <a:schemeClr val="tx1"/>
                </a:solidFill>
                <a:effectLst/>
                <a:latin typeface="Arial" charset="0"/>
                <a:ea typeface="Geneva" charset="0"/>
                <a:cs typeface="Arial" charset="0"/>
              </a:rPr>
              <a:t>by </a:t>
            </a:r>
            <a:r>
              <a:rPr lang="en-ZA" sz="1200" b="1" kern="1200" dirty="0" smtClean="0">
                <a:solidFill>
                  <a:schemeClr val="tx1"/>
                </a:solidFill>
                <a:effectLst/>
                <a:latin typeface="Arial" charset="0"/>
                <a:ea typeface="Geneva" charset="0"/>
                <a:cs typeface="Arial" charset="0"/>
              </a:rPr>
              <a:t>when</a:t>
            </a:r>
            <a:r>
              <a:rPr lang="en-ZA" sz="1200" kern="1200" dirty="0" smtClean="0">
                <a:solidFill>
                  <a:schemeClr val="tx1"/>
                </a:solidFill>
                <a:effectLst/>
                <a:latin typeface="Arial" charset="0"/>
                <a:ea typeface="Geneva" charset="0"/>
                <a:cs typeface="Arial" charset="0"/>
              </a:rPr>
              <a:t>.</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38</a:t>
            </a:fld>
            <a:endParaRPr lang="en-ZA" sz="120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ZA" b="1" kern="0" dirty="0" smtClean="0">
                <a:solidFill>
                  <a:srgbClr val="FFFF00"/>
                </a:solidFill>
                <a:latin typeface="Impress BT" pitchFamily="66" charset="0"/>
                <a:ea typeface="+mn-ea"/>
              </a:rPr>
              <a:t>4. They</a:t>
            </a:r>
            <a:r>
              <a:rPr lang="en-ZA" b="1" kern="0" baseline="0" dirty="0" smtClean="0">
                <a:solidFill>
                  <a:srgbClr val="FFFF00"/>
                </a:solidFill>
                <a:latin typeface="Impress BT" pitchFamily="66" charset="0"/>
                <a:ea typeface="+mn-ea"/>
              </a:rPr>
              <a:t> Practise </a:t>
            </a:r>
            <a:r>
              <a:rPr lang="en-ZA" b="1" kern="0" dirty="0" smtClean="0">
                <a:solidFill>
                  <a:schemeClr val="bg1"/>
                </a:solidFill>
                <a:latin typeface="Brush455 BT" pitchFamily="66" charset="0"/>
                <a:ea typeface="+mn-ea"/>
              </a:rPr>
              <a:t>Accountability: </a:t>
            </a:r>
            <a:r>
              <a:rPr lang="en-ZA" sz="9600" kern="0" dirty="0" smtClean="0">
                <a:solidFill>
                  <a:srgbClr val="FFFF00"/>
                </a:solidFill>
                <a:latin typeface="Impress BT" pitchFamily="66" charset="0"/>
                <a:ea typeface="+mn-ea"/>
              </a:rPr>
              <a:t>Team members are held accountabile for their behavior and poor performance or harmful behaviour is dealt with.</a:t>
            </a: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0472F8B4-BA26-5D4D-83B6-575BB08A6B93}" type="slidenum">
              <a:rPr lang="en-ZA" sz="1200"/>
              <a:pPr eaLnBrk="1" hangingPunct="1"/>
              <a:t>39</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Four Disciplines</a:t>
            </a:r>
            <a:r>
              <a:rPr lang="en-ZA" baseline="0" dirty="0" smtClean="0">
                <a:effectLst>
                  <a:outerShdw blurRad="38100" dist="38100" dir="2700000" algn="tl">
                    <a:srgbClr val="000000">
                      <a:alpha val="43137"/>
                    </a:srgbClr>
                  </a:outerShdw>
                </a:effectLst>
                <a:latin typeface="OzHandicraft BT" pitchFamily="66" charset="0"/>
                <a:ea typeface="+mn-ea"/>
              </a:rPr>
              <a:t> of a Healthy Organisation. </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a:t>
            </a:fld>
            <a:endParaRPr lang="en-ZA" sz="120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b="1" kern="0" dirty="0" smtClean="0">
                <a:solidFill>
                  <a:schemeClr val="bg1"/>
                </a:solidFill>
                <a:latin typeface="Brush455 BT" pitchFamily="66" charset="0"/>
                <a:ea typeface="+mn-ea"/>
              </a:rPr>
              <a:t>How to Create Accountability</a:t>
            </a:r>
            <a:r>
              <a:rPr lang="en-ZA" b="1" kern="0" dirty="0" smtClean="0">
                <a:solidFill>
                  <a:srgbClr val="FFFF00"/>
                </a:solidFill>
                <a:latin typeface="Impress BT" pitchFamily="66" charset="0"/>
                <a:ea typeface="+mn-ea"/>
              </a:rPr>
              <a:t>: </a:t>
            </a:r>
            <a:r>
              <a:rPr lang="en-ZA" kern="0" dirty="0" smtClean="0">
                <a:solidFill>
                  <a:srgbClr val="FFFF00"/>
                </a:solidFill>
                <a:latin typeface="Impress BT" pitchFamily="66" charset="0"/>
                <a:ea typeface="+mn-ea"/>
              </a:rPr>
              <a:t>Clarify responsibilities; Discuss expectations; Review progress regularly.</a:t>
            </a:r>
          </a:p>
          <a:p>
            <a:pPr>
              <a:defRPr/>
            </a:pPr>
            <a:endParaRPr lang="en-ZA" kern="0" dirty="0" smtClean="0">
              <a:solidFill>
                <a:srgbClr val="FFFF00"/>
              </a:solidFill>
              <a:latin typeface="Impress BT" pitchFamily="66" charset="0"/>
              <a:ea typeface="+mn-ea"/>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B2CA64C-0CE6-AC42-A5A5-6C45B79DED26}" type="slidenum">
              <a:rPr lang="en-ZA" sz="1200"/>
              <a:pPr eaLnBrk="1" hangingPunct="1"/>
              <a:t>40</a:t>
            </a:fld>
            <a:endParaRPr lang="en-ZA"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i="1" kern="1200" dirty="0" smtClean="0">
                <a:solidFill>
                  <a:schemeClr val="tx1"/>
                </a:solidFill>
                <a:effectLst/>
                <a:latin typeface="Arial" charset="0"/>
                <a:ea typeface="Geneva" charset="0"/>
                <a:cs typeface="Arial" charset="0"/>
              </a:rPr>
              <a:t>The Accountability Exercise:</a:t>
            </a:r>
            <a:r>
              <a:rPr lang="en-ZA" sz="1200" kern="1200" dirty="0" smtClean="0">
                <a:solidFill>
                  <a:schemeClr val="tx1"/>
                </a:solidFill>
                <a:effectLst/>
                <a:latin typeface="Arial" charset="0"/>
                <a:ea typeface="Geneva" charset="0"/>
                <a:cs typeface="Arial" charset="0"/>
              </a:rPr>
              <a:t> Have each person identify 2-3 areas that they are responsible for in the organisation. </a:t>
            </a:r>
          </a:p>
          <a:p>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41</a:t>
            </a:fld>
            <a:endParaRPr lang="en-ZA" sz="120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ZA" b="1" dirty="0" smtClean="0">
                <a:ea typeface="+mn-ea"/>
              </a:rPr>
              <a:t>5. They</a:t>
            </a:r>
            <a:r>
              <a:rPr lang="en-ZA" b="1" baseline="0" dirty="0" smtClean="0">
                <a:ea typeface="+mn-ea"/>
              </a:rPr>
              <a:t> Get Results</a:t>
            </a:r>
            <a:r>
              <a:rPr lang="en-ZA" b="1" kern="0" dirty="0" smtClean="0">
                <a:solidFill>
                  <a:schemeClr val="bg1"/>
                </a:solidFill>
                <a:latin typeface="Brush455 BT" pitchFamily="66" charset="0"/>
                <a:ea typeface="+mn-ea"/>
              </a:rPr>
              <a:t>: </a:t>
            </a:r>
            <a:r>
              <a:rPr lang="en-ZA" sz="9600" kern="0" dirty="0" smtClean="0">
                <a:solidFill>
                  <a:srgbClr val="FFFF00"/>
                </a:solidFill>
                <a:latin typeface="Impress BT" pitchFamily="66" charset="0"/>
                <a:ea typeface="+mn-ea"/>
              </a:rPr>
              <a:t>Team members are more concerned about collective success than personal success or getting credit.</a:t>
            </a: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FB59DC8-27D2-A84E-BD0F-A3148CBEC552}" type="slidenum">
              <a:rPr lang="en-ZA" sz="1200"/>
              <a:pPr eaLnBrk="1" hangingPunct="1"/>
              <a:t>42</a:t>
            </a:fld>
            <a:endParaRPr lang="en-ZA"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533400" indent="-533400">
              <a:lnSpc>
                <a:spcPct val="150000"/>
              </a:lnSpc>
              <a:spcBef>
                <a:spcPct val="20000"/>
              </a:spcBef>
              <a:buFont typeface="Wingdings" pitchFamily="2" charset="2"/>
              <a:buNone/>
              <a:defRPr/>
            </a:pPr>
            <a:r>
              <a:rPr lang="en-ZA" b="1" dirty="0" smtClean="0">
                <a:ea typeface="+mn-ea"/>
              </a:rPr>
              <a:t>How to Recognise Results:</a:t>
            </a:r>
            <a:r>
              <a:rPr lang="en-ZA" dirty="0" smtClean="0">
                <a:ea typeface="+mn-ea"/>
              </a:rPr>
              <a:t> (1) </a:t>
            </a:r>
            <a:r>
              <a:rPr lang="en-ZA" kern="0" dirty="0" smtClean="0">
                <a:solidFill>
                  <a:srgbClr val="FFFF00"/>
                </a:solidFill>
                <a:latin typeface="Impress BT" pitchFamily="66" charset="0"/>
                <a:ea typeface="+mn-ea"/>
              </a:rPr>
              <a:t>Decide what to celebrate. (2) Share all successes. (3) Reward the team.</a:t>
            </a:r>
          </a:p>
          <a:p>
            <a:pPr>
              <a:defRPr/>
            </a:pPr>
            <a:endParaRPr lang="en-ZA" dirty="0">
              <a:ea typeface="+mn-ea"/>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03BAC0E-DB22-924A-8ACD-DB10B8B4660C}" type="slidenum">
              <a:rPr lang="en-ZA" sz="1200"/>
              <a:pPr eaLnBrk="1" hangingPunct="1"/>
              <a:t>43</a:t>
            </a:fld>
            <a:endParaRPr lang="en-ZA"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Results Exercise:</a:t>
            </a:r>
            <a:r>
              <a:rPr lang="en-ZA" sz="1200" kern="1200" dirty="0" smtClean="0">
                <a:solidFill>
                  <a:schemeClr val="tx1"/>
                </a:solidFill>
                <a:effectLst/>
                <a:latin typeface="Arial" charset="0"/>
                <a:ea typeface="Geneva" charset="0"/>
                <a:cs typeface="Arial" charset="0"/>
              </a:rPr>
              <a:t> List some recent results of your ministry and agree on a way to celebrate their achievement.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44</a:t>
            </a:fld>
            <a:endParaRPr lang="en-ZA" sz="120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are some of the things that we currently celebrate at Youth.</a:t>
            </a:r>
          </a:p>
          <a:p>
            <a:r>
              <a:rPr lang="en-US" sz="1200" kern="1200" dirty="0" smtClean="0">
                <a:solidFill>
                  <a:schemeClr val="tx1"/>
                </a:solidFill>
                <a:latin typeface="Arial" charset="0"/>
                <a:ea typeface="Geneva" charset="0"/>
                <a:cs typeface="Arial" charset="0"/>
              </a:rPr>
              <a:t>* Newcomers</a:t>
            </a:r>
          </a:p>
          <a:p>
            <a:r>
              <a:rPr lang="en-US" sz="1200" kern="1200" dirty="0" smtClean="0">
                <a:solidFill>
                  <a:schemeClr val="tx1"/>
                </a:solidFill>
                <a:latin typeface="Arial" charset="0"/>
                <a:ea typeface="Geneva" charset="0"/>
                <a:cs typeface="Arial" charset="0"/>
              </a:rPr>
              <a:t>* Something someone has done </a:t>
            </a:r>
          </a:p>
          <a:p>
            <a:r>
              <a:rPr lang="en-US" sz="1200" kern="1200" dirty="0" smtClean="0">
                <a:solidFill>
                  <a:schemeClr val="tx1"/>
                </a:solidFill>
                <a:latin typeface="Arial" charset="0"/>
                <a:ea typeface="Geneva" charset="0"/>
                <a:cs typeface="Arial" charset="0"/>
              </a:rPr>
              <a:t>* Answered prayers - Have a praise report - Miracle wall ticks</a:t>
            </a:r>
          </a:p>
          <a:p>
            <a:r>
              <a:rPr lang="en-US" sz="1200" kern="1200" dirty="0" smtClean="0">
                <a:solidFill>
                  <a:schemeClr val="tx1"/>
                </a:solidFill>
                <a:latin typeface="Arial" charset="0"/>
                <a:ea typeface="Geneva" charset="0"/>
                <a:cs typeface="Arial" charset="0"/>
              </a:rPr>
              <a:t>* Someone did something in her school</a:t>
            </a:r>
          </a:p>
          <a:p>
            <a:r>
              <a:rPr lang="en-US" sz="1200" kern="1200" dirty="0" smtClean="0">
                <a:solidFill>
                  <a:schemeClr val="tx1"/>
                </a:solidFill>
                <a:latin typeface="Arial" charset="0"/>
                <a:ea typeface="Geneva" charset="0"/>
                <a:cs typeface="Arial" charset="0"/>
              </a:rPr>
              <a:t>* Birthdays - birthdays during services?</a:t>
            </a:r>
          </a:p>
          <a:p>
            <a:r>
              <a:rPr lang="en-US" sz="1200" kern="1200" dirty="0" smtClean="0">
                <a:solidFill>
                  <a:schemeClr val="tx1"/>
                </a:solidFill>
                <a:latin typeface="Arial" charset="0"/>
                <a:ea typeface="Geneva" charset="0"/>
                <a:cs typeface="Arial" charset="0"/>
              </a:rPr>
              <a:t>* Praising God for something happening in our lives</a:t>
            </a:r>
          </a:p>
          <a:p>
            <a:r>
              <a:rPr lang="en-US" sz="1200" kern="1200" dirty="0" smtClean="0">
                <a:solidFill>
                  <a:schemeClr val="tx1"/>
                </a:solidFill>
                <a:latin typeface="Arial" charset="0"/>
                <a:ea typeface="Geneva" charset="0"/>
                <a:cs typeface="Arial" charset="0"/>
              </a:rPr>
              <a:t>* New converts</a:t>
            </a:r>
          </a:p>
          <a:p>
            <a:r>
              <a:rPr lang="en-US" sz="1200" kern="1200" dirty="0" smtClean="0">
                <a:solidFill>
                  <a:schemeClr val="tx1"/>
                </a:solidFill>
                <a:latin typeface="Arial" charset="0"/>
                <a:ea typeface="Geneva" charset="0"/>
                <a:cs typeface="Arial" charset="0"/>
              </a:rPr>
              <a:t>* Appointment of new teen/adult leaders</a:t>
            </a:r>
          </a:p>
          <a:p>
            <a:r>
              <a:rPr lang="en-US" sz="1200" kern="1200" dirty="0" smtClean="0">
                <a:solidFill>
                  <a:schemeClr val="tx1"/>
                </a:solidFill>
                <a:latin typeface="Arial" charset="0"/>
                <a:ea typeface="Geneva" charset="0"/>
                <a:cs typeface="Arial" charset="0"/>
              </a:rPr>
              <a:t>* Leaders who graduate - like </a:t>
            </a:r>
            <a:r>
              <a:rPr lang="en-US" sz="1200" kern="1200" dirty="0" err="1" smtClean="0">
                <a:solidFill>
                  <a:schemeClr val="tx1"/>
                </a:solidFill>
                <a:latin typeface="Arial" charset="0"/>
                <a:ea typeface="Geneva" charset="0"/>
                <a:cs typeface="Arial" charset="0"/>
              </a:rPr>
              <a:t>matrics</a:t>
            </a:r>
            <a:r>
              <a:rPr lang="en-US" sz="1200" kern="1200" dirty="0" smtClean="0">
                <a:solidFill>
                  <a:schemeClr val="tx1"/>
                </a:solidFill>
                <a:latin typeface="Arial" charset="0"/>
                <a:ea typeface="Geneva" charset="0"/>
                <a:cs typeface="Arial" charset="0"/>
              </a:rPr>
              <a:t> or other transitions</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ZA" dirty="0" smtClean="0"/>
              <a:t>Here is a summary of what we</a:t>
            </a:r>
            <a:r>
              <a:rPr lang="en-ZA" baseline="0" dirty="0" smtClean="0"/>
              <a:t> have explored so far:</a:t>
            </a:r>
            <a:endParaRPr lang="en-ZA" dirty="0"/>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C2B4DBEB-BB9C-5D4A-B41F-BA2BE99D3D6D}" type="slidenum">
              <a:rPr lang="en-ZA" sz="1200"/>
              <a:pPr eaLnBrk="1" hangingPunct="1"/>
              <a:t>46</a:t>
            </a:fld>
            <a:endParaRPr lang="en-ZA"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chemeClr val="bg1"/>
                </a:solidFill>
                <a:latin typeface="OzHandicraft BT" pitchFamily="66" charset="0"/>
                <a:ea typeface="+mn-ea"/>
              </a:rPr>
              <a:t>We will be a great leadership team if we </a:t>
            </a:r>
            <a:r>
              <a:rPr lang="en-ZA" dirty="0" smtClean="0">
                <a:solidFill>
                  <a:srgbClr val="FFFF00"/>
                </a:solidFill>
                <a:effectLst>
                  <a:outerShdw blurRad="50800" dist="38100" dir="2700000" algn="tl" rotWithShape="0">
                    <a:prstClr val="black"/>
                  </a:outerShdw>
                </a:effectLst>
                <a:latin typeface="Impress BT" pitchFamily="66" charset="0"/>
                <a:ea typeface="+mn-ea"/>
              </a:rPr>
              <a:t>are a small group of people with complimentary skills, committed to a common purpose, performance goals and approach for which we hold ourselves mutually accountable.</a:t>
            </a:r>
          </a:p>
          <a:p>
            <a:pPr>
              <a:defRPr/>
            </a:pP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F99BC6E-8BEF-1E44-9F19-05500F2D6CDD}" type="slidenum">
              <a:rPr lang="en-ZA" sz="1200"/>
              <a:pPr eaLnBrk="1" hangingPunct="1"/>
              <a:t>47</a:t>
            </a:fld>
            <a:endParaRPr lang="en-ZA"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50800" dist="38100" dir="2700000" algn="tl" rotWithShape="0">
                    <a:prstClr val="black"/>
                  </a:outerShdw>
                </a:effectLst>
                <a:latin typeface="OzHandicraft BT" pitchFamily="66" charset="0"/>
                <a:ea typeface="+mn-ea"/>
              </a:rPr>
              <a:t>We will be a great leadership team if </a:t>
            </a:r>
            <a:r>
              <a:rPr lang="en-ZA" dirty="0" smtClean="0">
                <a:ea typeface="+mn-ea"/>
              </a:rPr>
              <a:t>we create trust, embrace conflict, </a:t>
            </a:r>
            <a:r>
              <a:rPr lang="en-ZA" baseline="0" dirty="0" smtClean="0">
                <a:ea typeface="+mn-ea"/>
              </a:rPr>
              <a:t>show </a:t>
            </a:r>
            <a:r>
              <a:rPr lang="en-ZA" dirty="0" smtClean="0">
                <a:ea typeface="+mn-ea"/>
              </a:rPr>
              <a:t>commitment, practise accountability</a:t>
            </a:r>
            <a:r>
              <a:rPr lang="en-ZA" baseline="0" dirty="0" smtClean="0">
                <a:ea typeface="+mn-ea"/>
              </a:rPr>
              <a:t> and</a:t>
            </a:r>
            <a:r>
              <a:rPr lang="en-ZA" dirty="0" smtClean="0">
                <a:ea typeface="+mn-ea"/>
              </a:rPr>
              <a:t> get results.</a:t>
            </a:r>
            <a:endParaRPr lang="en-ZA" dirty="0">
              <a:ea typeface="+mn-ea"/>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72EE4A7-B8A9-8440-87B4-F5F312025C9B}" type="slidenum">
              <a:rPr lang="en-ZA" sz="1200"/>
              <a:pPr eaLnBrk="1" hangingPunct="1"/>
              <a:t>48</a:t>
            </a:fld>
            <a:endParaRPr lang="en-ZA"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Discipline #2: </a:t>
            </a:r>
            <a:r>
              <a:rPr lang="en-ZA" b="1" dirty="0" smtClean="0">
                <a:effectLst>
                  <a:outerShdw blurRad="38100" dist="38100" dir="2700000" algn="tl">
                    <a:srgbClr val="000000">
                      <a:alpha val="43137"/>
                    </a:srgbClr>
                  </a:outerShdw>
                </a:effectLst>
                <a:latin typeface="OzHandicraft BT" pitchFamily="66" charset="0"/>
                <a:ea typeface="+mn-ea"/>
              </a:rPr>
              <a:t>Create Clarity:</a:t>
            </a:r>
            <a:r>
              <a:rPr lang="en-ZA" b="1" baseline="0" dirty="0" smtClean="0">
                <a:effectLst>
                  <a:outerShdw blurRad="38100" dist="38100" dir="2700000" algn="tl">
                    <a:srgbClr val="000000">
                      <a:alpha val="43137"/>
                    </a:srgbClr>
                  </a:outerShdw>
                </a:effectLst>
                <a:latin typeface="OzHandicraft BT" pitchFamily="66" charset="0"/>
                <a:ea typeface="+mn-ea"/>
              </a:rPr>
              <a:t> </a:t>
            </a:r>
            <a:r>
              <a:rPr lang="en-ZA" b="0" baseline="0" dirty="0" smtClean="0">
                <a:effectLst>
                  <a:outerShdw blurRad="38100" dist="38100" dir="2700000" algn="tl">
                    <a:srgbClr val="000000">
                      <a:alpha val="43137"/>
                    </a:srgbClr>
                  </a:outerShdw>
                </a:effectLst>
                <a:latin typeface="OzHandicraft BT" pitchFamily="66" charset="0"/>
                <a:ea typeface="+mn-ea"/>
              </a:rPr>
              <a:t>We create alignment by answering the 6 questions.</a:t>
            </a:r>
            <a:endParaRPr lang="en-US" sz="1200" b="0" i="0" u="none" strike="noStrike" kern="1200" baseline="0" dirty="0" smtClean="0">
              <a:solidFill>
                <a:schemeClr val="tx1"/>
              </a:solidFill>
              <a:latin typeface="Arial" charset="0"/>
              <a:ea typeface="Geneva" charset="0"/>
              <a:cs typeface="Arial" charset="0"/>
            </a:endParaRPr>
          </a:p>
          <a:p>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49</a:t>
            </a:fld>
            <a:endParaRPr lang="en-ZA" sz="120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i="1" baseline="0" dirty="0" smtClean="0">
                <a:effectLst>
                  <a:outerShdw blurRad="38100" dist="38100" dir="2700000" algn="tl">
                    <a:srgbClr val="000000">
                      <a:alpha val="43137"/>
                    </a:srgbClr>
                  </a:outerShdw>
                </a:effectLst>
                <a:latin typeface="OzHandicraft BT" pitchFamily="66" charset="0"/>
                <a:ea typeface="+mn-ea"/>
              </a:rPr>
              <a:t>The Advantage </a:t>
            </a:r>
            <a:r>
              <a:rPr lang="en-ZA" baseline="0" dirty="0" smtClean="0">
                <a:effectLst>
                  <a:outerShdw blurRad="38100" dist="38100" dir="2700000" algn="tl">
                    <a:srgbClr val="000000">
                      <a:alpha val="43137"/>
                    </a:srgbClr>
                  </a:outerShdw>
                </a:effectLst>
                <a:latin typeface="OzHandicraft BT" pitchFamily="66" charset="0"/>
                <a:ea typeface="+mn-ea"/>
              </a:rPr>
              <a:t>by </a:t>
            </a: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Patrick Lencioni. In The</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Advantage, </a:t>
            </a: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Patrick Lencioni identifies</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Four Disciples of a Healthy Organisation. But first, a video</a:t>
            </a:r>
            <a:r>
              <a:rPr lang="mr-IN"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a:t>
            </a:fld>
            <a:endParaRPr lang="en-ZA" sz="120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Arial" charset="0"/>
                <a:ea typeface="Geneva" charset="0"/>
                <a:cs typeface="Arial" charset="0"/>
              </a:rPr>
              <a:t>1. Why do we exist? </a:t>
            </a:r>
            <a:r>
              <a:rPr lang="en-US" sz="1200" b="0" i="0" u="none" strike="noStrike" kern="1200" baseline="0" dirty="0" smtClean="0">
                <a:solidFill>
                  <a:schemeClr val="tx1"/>
                </a:solidFill>
                <a:latin typeface="Arial" charset="0"/>
                <a:ea typeface="Geneva" charset="0"/>
                <a:cs typeface="Arial" charset="0"/>
              </a:rPr>
              <a:t>The answer to this question will yield a core purpose, or the fundamental reason the organisation is operating. </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50</a:t>
            </a:fld>
            <a:endParaRPr lang="en-ZA" sz="120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80000"/>
              </a:lnSpc>
              <a:spcBef>
                <a:spcPct val="30000"/>
              </a:spcBef>
              <a:spcAft>
                <a:spcPts val="1200"/>
              </a:spcAft>
              <a:buClrTx/>
              <a:buSzPct val="88000"/>
              <a:buFontTx/>
              <a:buNone/>
              <a:tabLst/>
              <a:defRPr/>
            </a:pPr>
            <a:r>
              <a:rPr lang="en-US" sz="1200" b="1" dirty="0" smtClean="0">
                <a:solidFill>
                  <a:srgbClr val="9BF2F5"/>
                </a:solidFill>
                <a:effectLst>
                  <a:outerShdw blurRad="50800" dist="38100" dir="2700000" algn="tl" rotWithShape="0">
                    <a:prstClr val="black">
                      <a:alpha val="89000"/>
                    </a:prstClr>
                  </a:outerShdw>
                </a:effectLst>
                <a:latin typeface="Digital-Bold"/>
                <a:cs typeface="Digital-Bold"/>
              </a:rPr>
              <a:t>The Guidelines:</a:t>
            </a:r>
            <a:r>
              <a:rPr lang="en-US" sz="1200" b="1" baseline="0" dirty="0" smtClean="0">
                <a:solidFill>
                  <a:srgbClr val="9BF2F5"/>
                </a:solidFill>
                <a:effectLst>
                  <a:outerShdw blurRad="50800" dist="38100" dir="2700000" algn="tl" rotWithShape="0">
                    <a:prstClr val="black">
                      <a:alpha val="89000"/>
                    </a:prstClr>
                  </a:outerShdw>
                </a:effectLst>
                <a:latin typeface="Digital-Bold"/>
                <a:cs typeface="Digital-Bold"/>
              </a:rPr>
              <a:t> </a:t>
            </a:r>
            <a:r>
              <a:rPr lang="en-US" sz="1200" baseline="0" dirty="0" smtClean="0">
                <a:solidFill>
                  <a:srgbClr val="9BF2F5"/>
                </a:solidFill>
                <a:effectLst>
                  <a:outerShdw blurRad="50800" dist="38100" dir="2700000" algn="tl" rotWithShape="0">
                    <a:prstClr val="black">
                      <a:alpha val="89000"/>
                    </a:prstClr>
                  </a:outerShdw>
                </a:effectLst>
                <a:latin typeface="Digital-Bold"/>
                <a:cs typeface="Digital-Bold"/>
              </a:rPr>
              <a:t>(1) </a:t>
            </a:r>
            <a:r>
              <a:rPr lang="en-US" sz="1200" dirty="0" smtClean="0">
                <a:solidFill>
                  <a:srgbClr val="9BF2F5"/>
                </a:solidFill>
                <a:effectLst>
                  <a:outerShdw blurRad="50800" dist="38100" dir="2700000" algn="tl" rotWithShape="0">
                    <a:prstClr val="black">
                      <a:alpha val="89000"/>
                    </a:prstClr>
                  </a:outerShdw>
                </a:effectLst>
                <a:latin typeface="Digital-Bold"/>
                <a:cs typeface="Digital-Bold"/>
              </a:rPr>
              <a:t>Our purpose must be grand and aspirational. (2) It must be true and reflect our motivations. (3) This just the start of the clarity process. (4) </a:t>
            </a:r>
            <a:r>
              <a:rPr lang="en-GB" sz="1200" dirty="0" smtClean="0">
                <a:solidFill>
                  <a:srgbClr val="9BF2F5"/>
                </a:solidFill>
                <a:effectLst>
                  <a:outerShdw blurRad="50800" dist="38100" dir="2700000" algn="tl" rotWithShape="0">
                    <a:prstClr val="black">
                      <a:alpha val="89000"/>
                    </a:prstClr>
                  </a:outerShdw>
                </a:effectLst>
                <a:latin typeface="Digital-Bold"/>
                <a:cs typeface="Digital-Bold"/>
              </a:rPr>
              <a:t>We are creating clarity and not writing a marketing statement. (5) </a:t>
            </a:r>
            <a:r>
              <a:rPr lang="en-US" sz="1200" dirty="0" smtClean="0">
                <a:solidFill>
                  <a:srgbClr val="9BF2F5"/>
                </a:solidFill>
                <a:effectLst>
                  <a:outerShdw blurRad="50800" dist="38100" dir="2700000" algn="tl" rotWithShape="0">
                    <a:prstClr val="black">
                      <a:alpha val="89000"/>
                    </a:prstClr>
                  </a:outerShdw>
                </a:effectLst>
                <a:latin typeface="Digital-Bold"/>
                <a:cs typeface="Digital-Bold"/>
              </a:rPr>
              <a:t>We must keep asking “Why” until we get to the idealistic reason we exist.</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51</a:t>
            </a:fld>
            <a:endParaRPr lang="en-ZA" sz="120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80000"/>
              </a:lnSpc>
              <a:spcAft>
                <a:spcPts val="1200"/>
              </a:spcAft>
              <a:buSzPct val="88000"/>
              <a:buFont typeface="Wingdings" charset="2"/>
              <a:buNone/>
            </a:pPr>
            <a:r>
              <a:rPr lang="en-US" sz="1200" b="1" i="0" u="none" strike="noStrike" kern="1200" baseline="0" dirty="0" smtClean="0">
                <a:solidFill>
                  <a:schemeClr val="tx1"/>
                </a:solidFill>
                <a:latin typeface="Arial" charset="0"/>
                <a:ea typeface="Geneva" charset="0"/>
                <a:cs typeface="Arial" charset="0"/>
              </a:rPr>
              <a:t>The Questions: </a:t>
            </a:r>
            <a:r>
              <a:rPr lang="en-US" sz="1200" b="0" i="0" u="none" strike="noStrike" kern="1200" baseline="0" dirty="0" smtClean="0">
                <a:solidFill>
                  <a:schemeClr val="tx1"/>
                </a:solidFill>
                <a:latin typeface="Arial" charset="0"/>
                <a:ea typeface="Geneva" charset="0"/>
                <a:cs typeface="Arial" charset="0"/>
              </a:rPr>
              <a:t>(1) </a:t>
            </a:r>
            <a:r>
              <a:rPr lang="en-US" sz="1200" dirty="0" smtClean="0">
                <a:solidFill>
                  <a:srgbClr val="9BF2F5"/>
                </a:solidFill>
                <a:effectLst>
                  <a:outerShdw blurRad="50800" dist="38100" dir="2700000" algn="tl" rotWithShape="0">
                    <a:prstClr val="black">
                      <a:alpha val="89000"/>
                    </a:prstClr>
                  </a:outerShdw>
                </a:effectLst>
                <a:latin typeface="Digital-Bold"/>
                <a:cs typeface="Digital-Bold"/>
              </a:rPr>
              <a:t>Why were we founded? (2) Why do we exist? (3) If we closed down, how</a:t>
            </a:r>
            <a:r>
              <a:rPr lang="en-US" sz="1200" baseline="0" dirty="0" smtClean="0">
                <a:solidFill>
                  <a:srgbClr val="9BF2F5"/>
                </a:solidFill>
                <a:effectLst>
                  <a:outerShdw blurRad="50800" dist="38100" dir="2700000" algn="tl" rotWithShape="0">
                    <a:prstClr val="black">
                      <a:alpha val="89000"/>
                    </a:prstClr>
                  </a:outerShdw>
                </a:effectLst>
                <a:latin typeface="Digital-Bold"/>
                <a:cs typeface="Digital-Bold"/>
              </a:rPr>
              <a:t> </a:t>
            </a:r>
            <a:r>
              <a:rPr lang="en-US" sz="1200" dirty="0" smtClean="0">
                <a:solidFill>
                  <a:srgbClr val="9BF2F5"/>
                </a:solidFill>
                <a:effectLst>
                  <a:outerShdw blurRad="50800" dist="38100" dir="2700000" algn="tl" rotWithShape="0">
                    <a:prstClr val="black">
                      <a:alpha val="89000"/>
                    </a:prstClr>
                  </a:outerShdw>
                </a:effectLst>
                <a:latin typeface="Digital-Bold"/>
                <a:cs typeface="Digital-Bold"/>
              </a:rPr>
              <a:t>would we be missed? (4)</a:t>
            </a:r>
            <a:r>
              <a:rPr lang="en-US" sz="1200" baseline="0" dirty="0" smtClean="0">
                <a:solidFill>
                  <a:srgbClr val="9BF2F5"/>
                </a:solidFill>
                <a:effectLst>
                  <a:outerShdw blurRad="50800" dist="38100" dir="2700000" algn="tl" rotWithShape="0">
                    <a:prstClr val="black">
                      <a:alpha val="89000"/>
                    </a:prstClr>
                  </a:outerShdw>
                </a:effectLst>
                <a:latin typeface="Digital-Bold"/>
                <a:cs typeface="Digital-Bold"/>
              </a:rPr>
              <a:t> </a:t>
            </a:r>
            <a:r>
              <a:rPr lang="en-US" sz="1200" dirty="0" smtClean="0">
                <a:solidFill>
                  <a:srgbClr val="9BF2F5"/>
                </a:solidFill>
                <a:effectLst>
                  <a:outerShdw blurRad="50800" dist="38100" dir="2700000" algn="tl" rotWithShape="0">
                    <a:prstClr val="black">
                      <a:alpha val="89000"/>
                    </a:prstClr>
                  </a:outerShdw>
                </a:effectLst>
                <a:latin typeface="Digital-Bold"/>
                <a:cs typeface="Digital-Bold"/>
              </a:rPr>
              <a:t>How do we contribute to a better world or make lives better?</a:t>
            </a:r>
            <a:endParaRPr lang="en-US" sz="1200" b="0" i="0" u="none" strike="noStrike" kern="1200" baseline="0" dirty="0" smtClean="0">
              <a:solidFill>
                <a:schemeClr val="tx1"/>
              </a:solidFill>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52</a:t>
            </a:fld>
            <a:endParaRPr lang="en-ZA" sz="120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Arial" charset="0"/>
                <a:ea typeface="Geneva" charset="0"/>
                <a:cs typeface="Arial" charset="0"/>
              </a:rPr>
              <a:t>2. How do we behave? </a:t>
            </a:r>
            <a:r>
              <a:rPr lang="en-US" sz="1200" kern="1200" dirty="0" smtClean="0">
                <a:solidFill>
                  <a:schemeClr val="tx1"/>
                </a:solidFill>
                <a:effectLst/>
                <a:latin typeface="Arial" charset="0"/>
                <a:ea typeface="Geneva" charset="0"/>
                <a:cs typeface="Arial" charset="0"/>
              </a:rPr>
              <a:t>This question examines behaviors and values required for success. It helps us to identity core values that will guide our behaviour.</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53</a:t>
            </a:fld>
            <a:endParaRPr lang="en-ZA" sz="120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Guidelines:</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(1) They define our personality and help us know how to behave. (2) They reduce the need for micro-management. (3) It will attract the right people and repel the  wrong one. (4) We must be willing to be punished for living them. (5) Use non-traditional names to describe them. (6) It may take more than one sitting to identity them.</a:t>
            </a:r>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54</a:t>
            </a:fld>
            <a:endParaRPr lang="en-ZA" sz="120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80000"/>
              </a:lnSpc>
              <a:spcAft>
                <a:spcPts val="1200"/>
              </a:spcAft>
              <a:buSzPct val="88000"/>
              <a:buFont typeface="Wingdings" charset="2"/>
              <a:buNone/>
            </a:pPr>
            <a:r>
              <a:rPr lang="en-GB" sz="1200" b="1" kern="1200" dirty="0" smtClean="0">
                <a:solidFill>
                  <a:schemeClr val="tx1"/>
                </a:solidFill>
                <a:effectLst>
                  <a:outerShdw blurRad="38100" dist="38100" dir="2700000" algn="tl">
                    <a:srgbClr val="000000"/>
                  </a:outerShdw>
                </a:effectLst>
                <a:latin typeface="Impress BT" pitchFamily="66" charset="0"/>
                <a:ea typeface="Geneva" charset="0"/>
                <a:cs typeface="Arial" charset="0"/>
              </a:rPr>
              <a:t>The</a:t>
            </a:r>
            <a:r>
              <a:rPr lang="en-GB" sz="1200" b="1" kern="1200" baseline="0" dirty="0" smtClean="0">
                <a:solidFill>
                  <a:schemeClr val="tx1"/>
                </a:solidFill>
                <a:effectLst>
                  <a:outerShdw blurRad="38100" dist="38100" dir="2700000" algn="tl">
                    <a:srgbClr val="000000"/>
                  </a:outerShdw>
                </a:effectLst>
                <a:latin typeface="Impress BT" pitchFamily="66" charset="0"/>
                <a:ea typeface="Geneva" charset="0"/>
                <a:cs typeface="Arial" charset="0"/>
              </a:rPr>
              <a:t> Questions:</a:t>
            </a:r>
            <a:r>
              <a:rPr lang="en-GB" sz="1200" kern="1200" baseline="0" dirty="0" smtClean="0">
                <a:solidFill>
                  <a:schemeClr val="tx1"/>
                </a:solidFill>
                <a:effectLst>
                  <a:outerShdw blurRad="38100" dist="38100" dir="2700000" algn="tl">
                    <a:srgbClr val="000000"/>
                  </a:outerShdw>
                </a:effectLst>
                <a:latin typeface="Impress BT" pitchFamily="66" charset="0"/>
                <a:ea typeface="Geneva" charset="0"/>
                <a:cs typeface="Arial" charset="0"/>
              </a:rPr>
              <a:t> (1)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Who in our organisation already embodies what is best about us? (2)</a:t>
            </a:r>
            <a:r>
              <a:rPr lang="en-US" sz="1200" baseline="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Who served with us but no longer were a good fit? Why? (3) Do we really embody the values we have identified?</a:t>
            </a: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55</a:t>
            </a:fld>
            <a:endParaRPr lang="en-ZA" sz="120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Arial" charset="0"/>
                <a:ea typeface="Geneva" charset="0"/>
                <a:cs typeface="Arial" charset="0"/>
              </a:rPr>
              <a:t>3. What do we do? </a:t>
            </a:r>
            <a:r>
              <a:rPr lang="en-US" sz="1200" b="0" i="0" u="none" strike="noStrike" kern="1200" baseline="0" dirty="0" smtClean="0">
                <a:solidFill>
                  <a:schemeClr val="tx1"/>
                </a:solidFill>
                <a:latin typeface="Arial" charset="0"/>
                <a:ea typeface="Geneva" charset="0"/>
                <a:cs typeface="Arial" charset="0"/>
              </a:rPr>
              <a:t>This answer provides a simple description of what we do.</a:t>
            </a: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56</a:t>
            </a:fld>
            <a:endParaRPr lang="en-ZA" sz="120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Guidelines: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An unsexy one-sentence definition of what we do. (2) It describes the basic activities of the organisation.</a:t>
            </a: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57</a:t>
            </a:fld>
            <a:endParaRPr lang="en-ZA" sz="120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Questions: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What have we done in the past? (2) What must we do to achieve our purpose?</a:t>
            </a: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58</a:t>
            </a:fld>
            <a:endParaRPr lang="en-ZA" sz="120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Arial" charset="0"/>
                <a:ea typeface="Geneva" charset="0"/>
                <a:cs typeface="Arial" charset="0"/>
              </a:rPr>
              <a:t>4. How will we succeed? </a:t>
            </a:r>
            <a:r>
              <a:rPr lang="en-US" sz="1200" b="0" i="0" u="none" strike="noStrike" kern="1200" baseline="0" dirty="0" smtClean="0">
                <a:solidFill>
                  <a:schemeClr val="tx1"/>
                </a:solidFill>
                <a:latin typeface="Arial" charset="0"/>
                <a:ea typeface="Geneva" charset="0"/>
                <a:cs typeface="Arial" charset="0"/>
              </a:rPr>
              <a:t>This question requires the team members to develop a strategy. </a:t>
            </a:r>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59</a:t>
            </a:fld>
            <a:endParaRPr lang="en-ZA"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smtClean="0">
                <a:effectLst>
                  <a:outerShdw blurRad="38100" dist="38100" dir="2700000" algn="tl">
                    <a:srgbClr val="000000"/>
                  </a:outerShdw>
                </a:effectLst>
                <a:latin typeface="Impress BT" pitchFamily="66" charset="0"/>
                <a:ea typeface="+mn-ea"/>
              </a:rPr>
              <a:t>Video:</a:t>
            </a:r>
            <a:r>
              <a:rPr lang="en-GB" baseline="0" dirty="0" smtClean="0">
                <a:effectLst>
                  <a:outerShdw blurRad="38100" dist="38100" dir="2700000" algn="tl">
                    <a:srgbClr val="000000"/>
                  </a:outerShdw>
                </a:effectLst>
                <a:latin typeface="Impress BT" pitchFamily="66" charset="0"/>
                <a:ea typeface="+mn-ea"/>
              </a:rPr>
              <a:t> Honda Clarity Advert. Get it on YouTube at: https://</a:t>
            </a:r>
            <a:r>
              <a:rPr lang="en-GB" baseline="0" dirty="0" err="1" smtClean="0">
                <a:effectLst>
                  <a:outerShdw blurRad="38100" dist="38100" dir="2700000" algn="tl">
                    <a:srgbClr val="000000"/>
                  </a:outerShdw>
                </a:effectLst>
                <a:latin typeface="Impress BT" pitchFamily="66" charset="0"/>
                <a:ea typeface="+mn-ea"/>
              </a:rPr>
              <a:t>www.youtube.com</a:t>
            </a:r>
            <a:r>
              <a:rPr lang="en-GB" baseline="0" dirty="0" smtClean="0">
                <a:effectLst>
                  <a:outerShdw blurRad="38100" dist="38100" dir="2700000" algn="tl">
                    <a:srgbClr val="000000"/>
                  </a:outerShdw>
                </a:effectLst>
                <a:latin typeface="Impress BT" pitchFamily="66" charset="0"/>
                <a:ea typeface="+mn-ea"/>
              </a:rPr>
              <a:t>/</a:t>
            </a:r>
            <a:r>
              <a:rPr lang="en-GB" baseline="0" dirty="0" err="1" smtClean="0">
                <a:effectLst>
                  <a:outerShdw blurRad="38100" dist="38100" dir="2700000" algn="tl">
                    <a:srgbClr val="000000"/>
                  </a:outerShdw>
                </a:effectLst>
                <a:latin typeface="Impress BT" pitchFamily="66" charset="0"/>
                <a:ea typeface="+mn-ea"/>
              </a:rPr>
              <a:t>watch?v</a:t>
            </a:r>
            <a:r>
              <a:rPr lang="en-GB" baseline="0" dirty="0" smtClean="0">
                <a:effectLst>
                  <a:outerShdw blurRad="38100" dist="38100" dir="2700000" algn="tl">
                    <a:srgbClr val="000000"/>
                  </a:outerShdw>
                </a:effectLst>
                <a:latin typeface="Impress BT" pitchFamily="66" charset="0"/>
                <a:ea typeface="+mn-ea"/>
              </a:rPr>
              <a:t>=ncN8MfkQaCA</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a:t>
            </a:fld>
            <a:endParaRPr lang="en-ZA" sz="120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Guidelines: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Write down everything that could help us succeed. (2) Look for patterns in what has been identified. (3) Decide on three strategic anchors to focus on.</a:t>
            </a: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60</a:t>
            </a:fld>
            <a:endParaRPr lang="en-ZA" sz="120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Questions: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What can we do to achieve our purpose? (2) How can we group the activities together? (3) What are three strategic anchors we must focus on!</a:t>
            </a:r>
            <a:endParaRPr lang="en-US" sz="1200" dirty="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61</a:t>
            </a:fld>
            <a:endParaRPr lang="en-ZA" sz="1200">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Arial" charset="0"/>
                <a:ea typeface="Geneva" charset="0"/>
                <a:cs typeface="Arial" charset="0"/>
              </a:rPr>
              <a:t>5. What is most important, right now? </a:t>
            </a:r>
            <a:r>
              <a:rPr lang="en-US" sz="1200" b="0" i="0" u="none" strike="noStrike" kern="1200" baseline="0" dirty="0" smtClean="0">
                <a:solidFill>
                  <a:schemeClr val="tx1"/>
                </a:solidFill>
                <a:latin typeface="Arial" charset="0"/>
                <a:ea typeface="Geneva" charset="0"/>
                <a:cs typeface="Arial" charset="0"/>
              </a:rPr>
              <a:t>The answer to this question is the establishment of a short-term action plan - also called a thematic goal.</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62</a:t>
            </a:fld>
            <a:endParaRPr lang="en-ZA" sz="120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Guidelines: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It is one thing - a rallying cry. (2) It is qualitative. (3) It is temporary (3-12mths). (4) It is a shared responsibility. (5) It is not shared right away nor does it involve everyone.</a:t>
            </a:r>
          </a:p>
          <a:p>
            <a:endParaRPr lang="en-US" sz="1200" b="0" i="0" u="none" strike="noStrike" kern="1200" baseline="0" dirty="0" smtClean="0">
              <a:solidFill>
                <a:schemeClr val="tx1"/>
              </a:solidFill>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63</a:t>
            </a:fld>
            <a:endParaRPr lang="en-ZA" sz="120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Questions: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If we accomplish only one thing during the next x months, what would it be? (2) What must be true x months from now for us to say it was a good period? (3) What objectives will make it happen?</a:t>
            </a:r>
          </a:p>
          <a:p>
            <a:endParaRPr lang="en-US" sz="1200" b="0" i="0" u="none" strike="noStrike" kern="1200" baseline="0" dirty="0" smtClean="0">
              <a:solidFill>
                <a:schemeClr val="tx1"/>
              </a:solidFill>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64</a:t>
            </a:fld>
            <a:endParaRPr lang="en-ZA" sz="120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Arial" charset="0"/>
                <a:ea typeface="Geneva" charset="0"/>
                <a:cs typeface="Arial" charset="0"/>
              </a:rPr>
              <a:t>6. Who must do what? </a:t>
            </a:r>
            <a:r>
              <a:rPr lang="en-US" sz="1200" kern="1200" dirty="0" smtClean="0">
                <a:solidFill>
                  <a:schemeClr val="tx1"/>
                </a:solidFill>
                <a:effectLst/>
                <a:latin typeface="Arial" charset="0"/>
                <a:ea typeface="Geneva" charset="0"/>
                <a:cs typeface="Arial" charset="0"/>
              </a:rPr>
              <a:t>This question addresses the roles and responsibilities of the various members in the organisation.</a:t>
            </a:r>
            <a:endParaRPr lang="en-US" sz="1200" b="0" i="0" u="none" strike="noStrike" kern="1200" baseline="0" dirty="0" smtClean="0">
              <a:solidFill>
                <a:schemeClr val="tx1"/>
              </a:solidFill>
              <a:latin typeface="Arial" charset="0"/>
              <a:ea typeface="Geneva" charset="0"/>
              <a:cs typeface="Arial" charset="0"/>
            </a:endParaRP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65</a:t>
            </a:fld>
            <a:endParaRPr lang="en-ZA" sz="120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Guidelines:</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(1) This is a division of the </a:t>
            </a:r>
            <a:r>
              <a:rPr lang="en-US" sz="1200" dirty="0" err="1"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labour</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(2) We identify what each person will do.</a:t>
            </a:r>
            <a:endParaRPr lang="en-US" sz="1200" dirty="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66</a:t>
            </a:fld>
            <a:endParaRPr lang="en-ZA" sz="120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Question: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What will each of</a:t>
            </a:r>
            <a:r>
              <a:rPr lang="en-US" sz="1200" baseline="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us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do in the coming months?</a:t>
            </a:r>
          </a:p>
          <a:p>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67</a:t>
            </a:fld>
            <a:endParaRPr lang="en-ZA" sz="120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Arial" charset="0"/>
                <a:ea typeface="Geneva" charset="0"/>
                <a:cs typeface="Arial" charset="0"/>
              </a:rPr>
              <a:t>The Playbook: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Capture the answers to the 6 questions in a concise, actionable way.</a:t>
            </a:r>
          </a:p>
          <a:p>
            <a:pPr>
              <a:lnSpc>
                <a:spcPct val="70000"/>
              </a:lnSpc>
              <a:spcAft>
                <a:spcPts val="600"/>
              </a:spcAft>
              <a:buSzPct val="88000"/>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Why do we exist?</a:t>
            </a:r>
          </a:p>
          <a:p>
            <a:pPr>
              <a:lnSpc>
                <a:spcPct val="70000"/>
              </a:lnSpc>
              <a:spcAft>
                <a:spcPts val="600"/>
              </a:spcAft>
              <a:buSzPct val="88000"/>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2. How do we behave?</a:t>
            </a:r>
          </a:p>
          <a:p>
            <a:pPr>
              <a:lnSpc>
                <a:spcPct val="70000"/>
              </a:lnSpc>
              <a:spcAft>
                <a:spcPts val="600"/>
              </a:spcAft>
              <a:buSzPct val="88000"/>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3. What will be do?</a:t>
            </a:r>
          </a:p>
          <a:p>
            <a:pPr>
              <a:lnSpc>
                <a:spcPct val="70000"/>
              </a:lnSpc>
              <a:spcAft>
                <a:spcPts val="600"/>
              </a:spcAft>
              <a:buSzPct val="88000"/>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4. How will we succeed?</a:t>
            </a:r>
          </a:p>
          <a:p>
            <a:pPr>
              <a:lnSpc>
                <a:spcPct val="70000"/>
              </a:lnSpc>
              <a:spcAft>
                <a:spcPts val="600"/>
              </a:spcAft>
              <a:buSzPct val="88000"/>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5. What is most important, now?</a:t>
            </a:r>
          </a:p>
          <a:p>
            <a:pPr>
              <a:lnSpc>
                <a:spcPct val="70000"/>
              </a:lnSpc>
              <a:spcAft>
                <a:spcPts val="600"/>
              </a:spcAft>
              <a:buSzPct val="88000"/>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6. Who must do what?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68</a:t>
            </a:fld>
            <a:endParaRPr lang="en-ZA" sz="120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Discipline #3: </a:t>
            </a:r>
            <a:r>
              <a:rPr lang="en-ZA" b="1" baseline="0" dirty="0" smtClean="0">
                <a:effectLst>
                  <a:outerShdw blurRad="38100" dist="38100" dir="2700000" algn="tl">
                    <a:srgbClr val="000000">
                      <a:alpha val="43137"/>
                    </a:srgbClr>
                  </a:outerShdw>
                </a:effectLst>
                <a:latin typeface="OzHandicraft BT" pitchFamily="66" charset="0"/>
                <a:ea typeface="+mn-ea"/>
              </a:rPr>
              <a:t>Communicate</a:t>
            </a:r>
            <a:r>
              <a:rPr lang="en-ZA" b="1" dirty="0" smtClean="0">
                <a:effectLst>
                  <a:outerShdw blurRad="38100" dist="38100" dir="2700000" algn="tl">
                    <a:srgbClr val="000000">
                      <a:alpha val="43137"/>
                    </a:srgbClr>
                  </a:outerShdw>
                </a:effectLst>
                <a:latin typeface="OzHandicraft BT" pitchFamily="66" charset="0"/>
                <a:ea typeface="+mn-ea"/>
              </a:rPr>
              <a:t> Clarity: </a:t>
            </a:r>
            <a:r>
              <a:rPr lang="en-US" sz="1200" b="0" i="0" u="none" strike="noStrike" kern="1200" baseline="0" dirty="0" smtClean="0">
                <a:solidFill>
                  <a:schemeClr val="tx1"/>
                </a:solidFill>
                <a:latin typeface="Arial" charset="0"/>
                <a:ea typeface="Geneva" charset="0"/>
                <a:cs typeface="Arial" charset="0"/>
              </a:rPr>
              <a:t>Once a leadership team has become cohesive and established clarity around the six critical questions, they need to communicate the answers to employees over and over and over and over and over and over and over again. </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69</a:t>
            </a:fld>
            <a:endParaRPr lang="en-ZA"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b="1" dirty="0" smtClean="0">
                <a:effectLst>
                  <a:outerShdw blurRad="38100" dist="38100" dir="2700000" algn="tl">
                    <a:srgbClr val="000000">
                      <a:alpha val="43137"/>
                    </a:srgbClr>
                  </a:outerShdw>
                </a:effectLst>
                <a:latin typeface="OzHandicraft BT" pitchFamily="66" charset="0"/>
                <a:ea typeface="+mn-ea"/>
              </a:rPr>
              <a:t>Discipline #1: Build </a:t>
            </a:r>
            <a:r>
              <a:rPr lang="en-ZA" b="1" baseline="0" dirty="0" smtClean="0">
                <a:effectLst>
                  <a:outerShdw blurRad="38100" dist="38100" dir="2700000" algn="tl">
                    <a:srgbClr val="000000">
                      <a:alpha val="43137"/>
                    </a:srgbClr>
                  </a:outerShdw>
                </a:effectLst>
                <a:latin typeface="OzHandicraft BT" pitchFamily="66" charset="0"/>
                <a:ea typeface="+mn-ea"/>
              </a:rPr>
              <a:t>Team:</a:t>
            </a:r>
            <a:r>
              <a:rPr lang="en-ZA" baseline="0" dirty="0" smtClean="0">
                <a:effectLst>
                  <a:outerShdw blurRad="38100" dist="38100" dir="2700000" algn="tl">
                    <a:srgbClr val="000000">
                      <a:alpha val="43137"/>
                    </a:srgbClr>
                  </a:outerShdw>
                </a:effectLst>
                <a:latin typeface="OzHandicraft BT" pitchFamily="66" charset="0"/>
                <a:ea typeface="+mn-ea"/>
              </a:rPr>
              <a:t> </a:t>
            </a:r>
            <a:r>
              <a:rPr lang="en-US" sz="1200" b="0" i="0" u="none" strike="noStrike" kern="1200" baseline="0" dirty="0" smtClean="0">
                <a:solidFill>
                  <a:schemeClr val="tx1"/>
                </a:solidFill>
                <a:latin typeface="Arial" charset="0"/>
                <a:ea typeface="Geneva" charset="0"/>
                <a:cs typeface="Arial" charset="0"/>
              </a:rPr>
              <a:t>The first and most critical step towards a healthy organization is creating a cohesive leadership team. Without an aligned team at the top of an organization, it will never come near to reaching its full potential.</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a:t>
            </a:fld>
            <a:endParaRPr lang="en-ZA" sz="120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Guidelines: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Repeat the message at least 7 times for it to stick. (2) Repeat it in difference situations. (3) Repeat it through different people. (4) Repeat it through different mediums. (5) Word of mouth is the most effective means.</a:t>
            </a:r>
            <a:endParaRPr lang="en-US" sz="1200" dirty="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70</a:t>
            </a:fld>
            <a:endParaRPr lang="en-ZA" sz="120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80000"/>
              </a:lnSpc>
              <a:spcAft>
                <a:spcPts val="1200"/>
              </a:spcAft>
              <a:buSzPct val="88000"/>
              <a:buFont typeface="Wingdings" charset="2"/>
              <a:buNone/>
            </a:pPr>
            <a:r>
              <a:rPr lang="en-US" sz="1200" b="1" i="0" u="none" strike="noStrike" kern="1200" baseline="0" dirty="0" smtClean="0">
                <a:solidFill>
                  <a:schemeClr val="tx1"/>
                </a:solidFill>
                <a:latin typeface="Arial" charset="0"/>
                <a:ea typeface="Geneva" charset="0"/>
                <a:cs typeface="Arial" charset="0"/>
              </a:rPr>
              <a:t>The Methods: </a:t>
            </a:r>
            <a:r>
              <a:rPr lang="en-US" sz="1200" b="0" i="0" u="none" strike="noStrike" kern="1200" baseline="0" dirty="0" smtClean="0">
                <a:solidFill>
                  <a:schemeClr val="tx1"/>
                </a:solidFill>
                <a:latin typeface="Arial" charset="0"/>
                <a:ea typeface="Geneva" charset="0"/>
                <a:cs typeface="Arial" charset="0"/>
              </a:rPr>
              <a:t>(1) </a:t>
            </a:r>
            <a:r>
              <a:rPr lang="en-US" sz="28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Cascading Communication - roll the message down though the organisation. End meetings by asking: What are we going to go back and tell our people. Share the message face-to-face to groups if possible. (2) Top-Down Communication - use various</a:t>
            </a:r>
            <a:r>
              <a:rPr lang="en-US" sz="2800" baseline="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means to share the message through the organisation. (3) </a:t>
            </a:r>
            <a:r>
              <a:rPr lang="en-US" sz="28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Upward Communication - give people a chance to communicate up the organisation as well. (4)</a:t>
            </a:r>
            <a:r>
              <a:rPr lang="en-US" sz="2800" baseline="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a:t>
            </a:r>
            <a:r>
              <a:rPr lang="en-US" sz="28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Lateral Communication - encourage</a:t>
            </a:r>
            <a:r>
              <a:rPr lang="en-US" sz="2800" baseline="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 people to communicate across departments in the organisation.</a:t>
            </a:r>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71</a:t>
            </a:fld>
            <a:endParaRPr lang="en-ZA" sz="120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80000"/>
              </a:lnSpc>
              <a:spcBef>
                <a:spcPct val="30000"/>
              </a:spcBef>
              <a:spcAft>
                <a:spcPts val="1200"/>
              </a:spcAft>
              <a:buClrTx/>
              <a:buSzPct val="88000"/>
              <a:buFont typeface="Wingdings" charset="2"/>
              <a:buNone/>
              <a:tabLst/>
              <a:defRPr/>
            </a:pP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Avenir Next Condensed Demi Bold"/>
                <a:cs typeface="Avenir Next Condensed Demi Bold"/>
              </a:rPr>
              <a:t>“If your people cannot do a good impression of you when you’re gone, you’re not communicating enough.”</a:t>
            </a:r>
            <a:r>
              <a:rPr lang="en-GB" sz="1200" kern="1200" baseline="0" dirty="0" smtClean="0">
                <a:solidFill>
                  <a:schemeClr val="tx1"/>
                </a:solidFill>
                <a:effectLst>
                  <a:outerShdw blurRad="38100" dist="38100" dir="2700000" algn="tl">
                    <a:srgbClr val="000000"/>
                  </a:outerShdw>
                </a:effectLst>
                <a:latin typeface="Impress BT" pitchFamily="66" charset="0"/>
                <a:ea typeface="Geneva" charset="0"/>
                <a:cs typeface="Arial" charset="0"/>
              </a:rPr>
              <a:t> (Patrick </a:t>
            </a:r>
            <a:r>
              <a:rPr lang="en-GB" sz="1200" kern="1200" baseline="0" dirty="0" err="1" smtClean="0">
                <a:solidFill>
                  <a:schemeClr val="tx1"/>
                </a:solidFill>
                <a:effectLst>
                  <a:outerShdw blurRad="38100" dist="38100" dir="2700000" algn="tl">
                    <a:srgbClr val="000000"/>
                  </a:outerShdw>
                </a:effectLst>
                <a:latin typeface="Impress BT" pitchFamily="66" charset="0"/>
                <a:ea typeface="Geneva" charset="0"/>
                <a:cs typeface="Arial" charset="0"/>
              </a:rPr>
              <a:t>Lencioni</a:t>
            </a:r>
            <a:r>
              <a:rPr lang="en-GB" sz="1200" kern="1200" baseline="0" dirty="0" smtClean="0">
                <a:solidFill>
                  <a:schemeClr val="tx1"/>
                </a:solidFill>
                <a:effectLst>
                  <a:outerShdw blurRad="38100" dist="38100" dir="2700000" algn="tl">
                    <a:srgbClr val="000000"/>
                  </a:outerShdw>
                </a:effectLst>
                <a:latin typeface="Impress BT" pitchFamily="66" charset="0"/>
                <a:ea typeface="Geneva" charset="0"/>
                <a:cs typeface="Arial" charset="0"/>
              </a:rPr>
              <a:t>)</a:t>
            </a:r>
            <a:endPar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Avenir Next Condensed Demi Bold"/>
              <a:cs typeface="Avenir Next Condensed Demi Bold"/>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72</a:t>
            </a:fld>
            <a:endParaRPr lang="en-ZA" sz="120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sz="1200" b="1"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Discipline #4: Reinforce Clarity: </a:t>
            </a: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For an organization to be healthy, organizational clarity (the six critical questions) must become embedded into the fabric of the organization. All human systems must reinforce the answers to the six critical questions in order to keep them</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a:t>
            </a: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alive and ingrained in the organization. Systems in the following areas need to tie to the six questions: Recruiting and hiring, managing performance, compensation and rewards, and real-time recognition.</a:t>
            </a:r>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73</a:t>
            </a:fld>
            <a:endParaRPr lang="en-ZA" sz="120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effectLst>
                  <a:outerShdw blurRad="38100" dist="38100" dir="2700000" algn="tl">
                    <a:srgbClr val="000000"/>
                  </a:outerShdw>
                </a:effectLst>
                <a:latin typeface="Impress BT" pitchFamily="66" charset="0"/>
                <a:ea typeface="+mn-ea"/>
              </a:rPr>
              <a:t>The</a:t>
            </a:r>
            <a:r>
              <a:rPr lang="en-GB" b="1" baseline="0" dirty="0" smtClean="0">
                <a:effectLst>
                  <a:outerShdw blurRad="38100" dist="38100" dir="2700000" algn="tl">
                    <a:srgbClr val="000000"/>
                  </a:outerShdw>
                </a:effectLst>
                <a:latin typeface="Impress BT" pitchFamily="66" charset="0"/>
                <a:ea typeface="+mn-ea"/>
              </a:rPr>
              <a:t> Guideline: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answers to the 6 questions must be reinforced through the structure of the organisation.</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74</a:t>
            </a:fld>
            <a:endParaRPr lang="en-ZA" sz="1200">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Aft>
                <a:spcPts val="1200"/>
              </a:spcAft>
              <a:buSzPct val="88000"/>
            </a:pPr>
            <a:r>
              <a:rPr lang="en-US" sz="1200" b="1"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The Methods: </a:t>
            </a:r>
            <a:r>
              <a:rPr lang="en-US" sz="1200" dirty="0" smtClean="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rPr>
              <a:t>(1) Recruiting and Hiring (bring the right people into the organisation and keep the wrong people out by focusing on the behavioural values and develop a quality orientation process). (2) Managing Performance. (3) Compensation and Rewards. (4) Real-time Recognition. (5) Firing (add by subtracting)</a:t>
            </a:r>
            <a:endParaRPr lang="en-US" sz="1200" dirty="0">
              <a:solidFill>
                <a:srgbClr val="9BF2F5"/>
              </a:solidFill>
              <a:effectLst>
                <a:glow rad="88900">
                  <a:schemeClr val="tx1">
                    <a:alpha val="75000"/>
                  </a:schemeClr>
                </a:glow>
                <a:outerShdw blurRad="50800" dist="38100" dir="2700000" algn="tl" rotWithShape="0">
                  <a:prstClr val="black">
                    <a:alpha val="89000"/>
                  </a:prstClr>
                </a:outerShdw>
              </a:effectLst>
              <a:latin typeface="Digital-Bold"/>
              <a:cs typeface="Digital-Bold"/>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75</a:t>
            </a:fld>
            <a:endParaRPr lang="en-ZA" sz="120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smtClean="0">
                <a:effectLst>
                  <a:outerShdw blurRad="38100" dist="38100" dir="2700000" algn="tl">
                    <a:srgbClr val="000000"/>
                  </a:outerShdw>
                </a:effectLst>
                <a:latin typeface="Impress BT" pitchFamily="66" charset="0"/>
                <a:ea typeface="+mn-ea"/>
              </a:rPr>
              <a:t>Remember the goal is </a:t>
            </a:r>
            <a:r>
              <a:rPr lang="en-GB" smtClean="0">
                <a:effectLst>
                  <a:outerShdw blurRad="38100" dist="38100" dir="2700000" algn="tl">
                    <a:srgbClr val="000000"/>
                  </a:outerShdw>
                </a:effectLst>
                <a:latin typeface="Impress BT" pitchFamily="66" charset="0"/>
                <a:ea typeface="+mn-ea"/>
              </a:rPr>
              <a:t>that </a:t>
            </a:r>
            <a:r>
              <a:rPr lang="en-GB" baseline="0" smtClean="0">
                <a:effectLst>
                  <a:outerShdw blurRad="38100" dist="38100" dir="2700000" algn="tl">
                    <a:srgbClr val="000000"/>
                  </a:outerShdw>
                </a:effectLst>
                <a:latin typeface="Impress BT" pitchFamily="66" charset="0"/>
                <a:ea typeface="+mn-ea"/>
              </a:rPr>
              <a:t>we will </a:t>
            </a:r>
            <a:r>
              <a:rPr lang="en-GB" baseline="0" dirty="0" smtClean="0">
                <a:effectLst>
                  <a:outerShdw blurRad="38100" dist="38100" dir="2700000" algn="tl">
                    <a:srgbClr val="000000"/>
                  </a:outerShdw>
                </a:effectLst>
                <a:latin typeface="Impress BT" pitchFamily="66" charset="0"/>
                <a:ea typeface="+mn-ea"/>
              </a:rPr>
              <a:t>become Healthy and Effective!</a:t>
            </a:r>
          </a:p>
          <a:p>
            <a:pPr>
              <a:defRPr/>
            </a:pP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76</a:t>
            </a:fld>
            <a:endParaRPr lang="en-ZA"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Discipline #2: </a:t>
            </a:r>
            <a:r>
              <a:rPr lang="en-ZA" b="1" dirty="0" smtClean="0">
                <a:effectLst>
                  <a:outerShdw blurRad="38100" dist="38100" dir="2700000" algn="tl">
                    <a:srgbClr val="000000">
                      <a:alpha val="43137"/>
                    </a:srgbClr>
                  </a:outerShdw>
                </a:effectLst>
                <a:latin typeface="OzHandicraft BT" pitchFamily="66" charset="0"/>
                <a:ea typeface="+mn-ea"/>
              </a:rPr>
              <a:t>Create Clarity: </a:t>
            </a:r>
            <a:r>
              <a:rPr lang="en-US" sz="1200" b="0" i="0" u="none" strike="noStrike" kern="1200" baseline="0" dirty="0" smtClean="0">
                <a:solidFill>
                  <a:schemeClr val="tx1"/>
                </a:solidFill>
                <a:latin typeface="Arial" charset="0"/>
                <a:ea typeface="Geneva" charset="0"/>
                <a:cs typeface="Arial" charset="0"/>
              </a:rPr>
              <a:t>Creating alignment at the executive level is essential to building and maintaining a healthy organization. There is probably no greater frustration for employees than having to navigate the politics and confusion caused by leaders who are misaligned. Even the slightest bit of daylight between executive team members can cause an overwhelming effect on employees below. There are six simple but critical questions that need to be answered, eliminating all discrepancies among team members. </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8</a:t>
            </a:fld>
            <a:endParaRPr lang="en-ZA"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effectLst/>
                <a:latin typeface="Arial" charset="0"/>
                <a:ea typeface="Geneva" charset="0"/>
                <a:cs typeface="Arial" charset="0"/>
              </a:rPr>
              <a:t>Discipline #3: Communicate Clarity: </a:t>
            </a:r>
            <a:r>
              <a:rPr lang="en-US" sz="1200" kern="1200" dirty="0" smtClean="0">
                <a:solidFill>
                  <a:schemeClr val="tx1"/>
                </a:solidFill>
                <a:effectLst/>
                <a:latin typeface="Arial" charset="0"/>
                <a:ea typeface="Geneva" charset="0"/>
                <a:cs typeface="Arial" charset="0"/>
              </a:rPr>
              <a:t>Once a leadership team has become cohesive and established clarity around the six critical questions, they need to communicate the answers to employees over and over and over and over and over and over and over again. Apparently, employees won’t believe a leader’s message until they’ve heard it seven times.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9</a:t>
            </a:fld>
            <a:endParaRPr lang="en-ZA"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C8CB2-326B-BA4F-99F1-7A5D03CE229E}" type="slidenum">
              <a:rPr lang="en-US"/>
              <a:pPr>
                <a:defRPr/>
              </a:pPr>
              <a:t>‹#›</a:t>
            </a:fld>
            <a:endParaRPr lang="en-US"/>
          </a:p>
        </p:txBody>
      </p:sp>
    </p:spTree>
    <p:extLst>
      <p:ext uri="{BB962C8B-B14F-4D97-AF65-F5344CB8AC3E}">
        <p14:creationId xmlns:p14="http://schemas.microsoft.com/office/powerpoint/2010/main" val="31042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82DEE5-161B-5C42-A19C-B983F40746AA}" type="slidenum">
              <a:rPr lang="en-US"/>
              <a:pPr>
                <a:defRPr/>
              </a:pPr>
              <a:t>‹#›</a:t>
            </a:fld>
            <a:endParaRPr lang="en-US"/>
          </a:p>
        </p:txBody>
      </p:sp>
    </p:spTree>
    <p:extLst>
      <p:ext uri="{BB962C8B-B14F-4D97-AF65-F5344CB8AC3E}">
        <p14:creationId xmlns:p14="http://schemas.microsoft.com/office/powerpoint/2010/main" val="360236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C7423-94F4-2940-B564-659049356416}" type="slidenum">
              <a:rPr lang="en-US"/>
              <a:pPr>
                <a:defRPr/>
              </a:pPr>
              <a:t>‹#›</a:t>
            </a:fld>
            <a:endParaRPr lang="en-US"/>
          </a:p>
        </p:txBody>
      </p:sp>
    </p:spTree>
    <p:extLst>
      <p:ext uri="{BB962C8B-B14F-4D97-AF65-F5344CB8AC3E}">
        <p14:creationId xmlns:p14="http://schemas.microsoft.com/office/powerpoint/2010/main" val="1063409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19C78F-0F9F-F64A-8829-5C288E459EC9}" type="slidenum">
              <a:rPr lang="en-US"/>
              <a:pPr>
                <a:defRPr/>
              </a:pPr>
              <a:t>‹#›</a:t>
            </a:fld>
            <a:endParaRPr lang="en-US"/>
          </a:p>
        </p:txBody>
      </p:sp>
    </p:spTree>
    <p:extLst>
      <p:ext uri="{BB962C8B-B14F-4D97-AF65-F5344CB8AC3E}">
        <p14:creationId xmlns:p14="http://schemas.microsoft.com/office/powerpoint/2010/main" val="210962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CAC87-0626-0046-9B6A-DAD9BE24FC2E}" type="slidenum">
              <a:rPr lang="en-US"/>
              <a:pPr>
                <a:defRPr/>
              </a:pPr>
              <a:t>‹#›</a:t>
            </a:fld>
            <a:endParaRPr lang="en-US"/>
          </a:p>
        </p:txBody>
      </p:sp>
    </p:spTree>
    <p:extLst>
      <p:ext uri="{BB962C8B-B14F-4D97-AF65-F5344CB8AC3E}">
        <p14:creationId xmlns:p14="http://schemas.microsoft.com/office/powerpoint/2010/main" val="86449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344BE1-D0EB-B240-9030-7A0DAF84D9A8}" type="slidenum">
              <a:rPr lang="en-US"/>
              <a:pPr>
                <a:defRPr/>
              </a:pPr>
              <a:t>‹#›</a:t>
            </a:fld>
            <a:endParaRPr lang="en-US"/>
          </a:p>
        </p:txBody>
      </p:sp>
    </p:spTree>
    <p:extLst>
      <p:ext uri="{BB962C8B-B14F-4D97-AF65-F5344CB8AC3E}">
        <p14:creationId xmlns:p14="http://schemas.microsoft.com/office/powerpoint/2010/main" val="41208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CEC9B-B272-D247-B9EC-7A2F913900E6}" type="slidenum">
              <a:rPr lang="en-US"/>
              <a:pPr>
                <a:defRPr/>
              </a:pPr>
              <a:t>‹#›</a:t>
            </a:fld>
            <a:endParaRPr lang="en-US"/>
          </a:p>
        </p:txBody>
      </p:sp>
    </p:spTree>
    <p:extLst>
      <p:ext uri="{BB962C8B-B14F-4D97-AF65-F5344CB8AC3E}">
        <p14:creationId xmlns:p14="http://schemas.microsoft.com/office/powerpoint/2010/main" val="170957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4B3EBD-6788-4D4A-97A8-EAFD05D2A34C}" type="slidenum">
              <a:rPr lang="en-US"/>
              <a:pPr>
                <a:defRPr/>
              </a:pPr>
              <a:t>‹#›</a:t>
            </a:fld>
            <a:endParaRPr lang="en-US"/>
          </a:p>
        </p:txBody>
      </p:sp>
    </p:spTree>
    <p:extLst>
      <p:ext uri="{BB962C8B-B14F-4D97-AF65-F5344CB8AC3E}">
        <p14:creationId xmlns:p14="http://schemas.microsoft.com/office/powerpoint/2010/main" val="316648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2E1170-67F6-8A4C-B0A7-1DFD00C6D41E}" type="slidenum">
              <a:rPr lang="en-US"/>
              <a:pPr>
                <a:defRPr/>
              </a:pPr>
              <a:t>‹#›</a:t>
            </a:fld>
            <a:endParaRPr lang="en-US"/>
          </a:p>
        </p:txBody>
      </p:sp>
    </p:spTree>
    <p:extLst>
      <p:ext uri="{BB962C8B-B14F-4D97-AF65-F5344CB8AC3E}">
        <p14:creationId xmlns:p14="http://schemas.microsoft.com/office/powerpoint/2010/main" val="208828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DE7C2A-1B1C-5540-BC8A-F2E1F0CC1222}" type="slidenum">
              <a:rPr lang="en-US"/>
              <a:pPr>
                <a:defRPr/>
              </a:pPr>
              <a:t>‹#›</a:t>
            </a:fld>
            <a:endParaRPr lang="en-US"/>
          </a:p>
        </p:txBody>
      </p:sp>
    </p:spTree>
    <p:extLst>
      <p:ext uri="{BB962C8B-B14F-4D97-AF65-F5344CB8AC3E}">
        <p14:creationId xmlns:p14="http://schemas.microsoft.com/office/powerpoint/2010/main" val="402733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DAFAF5-24A3-9D48-AFE7-544E19B8F7CA}" type="slidenum">
              <a:rPr lang="en-US"/>
              <a:pPr>
                <a:defRPr/>
              </a:pPr>
              <a:t>‹#›</a:t>
            </a:fld>
            <a:endParaRPr lang="en-US"/>
          </a:p>
        </p:txBody>
      </p:sp>
    </p:spTree>
    <p:extLst>
      <p:ext uri="{BB962C8B-B14F-4D97-AF65-F5344CB8AC3E}">
        <p14:creationId xmlns:p14="http://schemas.microsoft.com/office/powerpoint/2010/main" val="382487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467B8-A8EA-8A47-B114-CE1530B1412B}" type="slidenum">
              <a:rPr lang="en-US"/>
              <a:pPr>
                <a:defRPr/>
              </a:pPr>
              <a:t>‹#›</a:t>
            </a:fld>
            <a:endParaRPr lang="en-US"/>
          </a:p>
        </p:txBody>
      </p:sp>
    </p:spTree>
    <p:extLst>
      <p:ext uri="{BB962C8B-B14F-4D97-AF65-F5344CB8AC3E}">
        <p14:creationId xmlns:p14="http://schemas.microsoft.com/office/powerpoint/2010/main" val="3048879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7" descr="strengthinunity.jpg"/>
          <p:cNvPicPr>
            <a:picLocks noChangeAspect="1"/>
          </p:cNvPicPr>
          <p:nvPr/>
        </p:nvPicPr>
        <p:blipFill>
          <a:blip r:embed="rId14">
            <a:lum bright="-20000"/>
            <a:extLst>
              <a:ext uri="{28A0092B-C50C-407E-A947-70E740481C1C}">
                <a14:useLocalDpi xmlns:a14="http://schemas.microsoft.com/office/drawing/2010/main" val="0"/>
              </a:ext>
            </a:extLst>
          </a:blip>
          <a:srcRect l="673" r="24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69CBB6B1-CA1D-1A45-8E19-6BD2351294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4400">
          <a:solidFill>
            <a:schemeClr val="tx2"/>
          </a:solidFill>
          <a:latin typeface="+mj-lt"/>
          <a:ea typeface="Geneva" charset="0"/>
          <a:cs typeface="+mj-cs"/>
        </a:defRPr>
      </a:lvl1pPr>
      <a:lvl2pPr algn="ctr" rtl="0" eaLnBrk="0" fontAlgn="base" hangingPunct="0">
        <a:spcBef>
          <a:spcPct val="0"/>
        </a:spcBef>
        <a:spcAft>
          <a:spcPct val="0"/>
        </a:spcAft>
        <a:defRPr sz="4400">
          <a:solidFill>
            <a:schemeClr val="tx2"/>
          </a:solidFill>
          <a:latin typeface="Arial" charset="0"/>
          <a:ea typeface="Geneva" charset="0"/>
          <a:cs typeface="Arial" charset="0"/>
        </a:defRPr>
      </a:lvl2pPr>
      <a:lvl3pPr algn="ctr" rtl="0" eaLnBrk="0" fontAlgn="base" hangingPunct="0">
        <a:spcBef>
          <a:spcPct val="0"/>
        </a:spcBef>
        <a:spcAft>
          <a:spcPct val="0"/>
        </a:spcAft>
        <a:defRPr sz="4400">
          <a:solidFill>
            <a:schemeClr val="tx2"/>
          </a:solidFill>
          <a:latin typeface="Arial" charset="0"/>
          <a:ea typeface="Geneva" charset="0"/>
          <a:cs typeface="Arial" charset="0"/>
        </a:defRPr>
      </a:lvl3pPr>
      <a:lvl4pPr algn="ctr" rtl="0" eaLnBrk="0" fontAlgn="base" hangingPunct="0">
        <a:spcBef>
          <a:spcPct val="0"/>
        </a:spcBef>
        <a:spcAft>
          <a:spcPct val="0"/>
        </a:spcAft>
        <a:defRPr sz="4400">
          <a:solidFill>
            <a:schemeClr val="tx2"/>
          </a:solidFill>
          <a:latin typeface="Arial" charset="0"/>
          <a:ea typeface="Geneva" charset="0"/>
          <a:cs typeface="Arial" charset="0"/>
        </a:defRPr>
      </a:lvl4pPr>
      <a:lvl5pPr algn="ctr" rtl="0" eaLnBrk="0" fontAlgn="base" hangingPunct="0">
        <a:spcBef>
          <a:spcPct val="0"/>
        </a:spcBef>
        <a:spcAft>
          <a:spcPct val="0"/>
        </a:spcAft>
        <a:defRPr sz="4400">
          <a:solidFill>
            <a:schemeClr val="tx2"/>
          </a:solidFill>
          <a:latin typeface="Arial" charset="0"/>
          <a:ea typeface="Geneva"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3772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0281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551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067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4037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88437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13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09536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65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8173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0161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2417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475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9470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729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398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5129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3785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007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23129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6375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4446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9026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8869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7108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563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4015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78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087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758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3030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5375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3642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3802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5912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1116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2902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0092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3515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1111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995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0524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992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2869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1798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436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8141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9649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40748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3320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9664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8829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0428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9045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271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6240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4495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788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052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1199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995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1511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4105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group_blue</Template>
  <TotalTime>4924</TotalTime>
  <Words>3008</Words>
  <Application>Microsoft Macintosh PowerPoint</Application>
  <PresentationFormat>On-screen Show (4:3)</PresentationFormat>
  <Paragraphs>170</Paragraphs>
  <Slides>76</Slides>
  <Notes>76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Discovery Christian Life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Temptations of a CEO</dc:title>
  <dc:creator>Ed Ramsami</dc:creator>
  <cp:lastModifiedBy>Mark Tittley</cp:lastModifiedBy>
  <cp:revision>427</cp:revision>
  <dcterms:created xsi:type="dcterms:W3CDTF">2006-08-01T08:30:57Z</dcterms:created>
  <dcterms:modified xsi:type="dcterms:W3CDTF">2017-08-18T08:27:05Z</dcterms:modified>
</cp:coreProperties>
</file>