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415" r:id="rId2"/>
    <p:sldId id="377" r:id="rId3"/>
    <p:sldId id="447" r:id="rId4"/>
    <p:sldId id="418" r:id="rId5"/>
    <p:sldId id="456" r:id="rId6"/>
    <p:sldId id="455" r:id="rId7"/>
    <p:sldId id="457" r:id="rId8"/>
    <p:sldId id="449" r:id="rId9"/>
    <p:sldId id="389" r:id="rId10"/>
    <p:sldId id="420" r:id="rId11"/>
    <p:sldId id="501" r:id="rId12"/>
    <p:sldId id="400" r:id="rId13"/>
    <p:sldId id="444" r:id="rId14"/>
    <p:sldId id="437" r:id="rId15"/>
    <p:sldId id="423" r:id="rId16"/>
    <p:sldId id="503" r:id="rId17"/>
    <p:sldId id="502" r:id="rId18"/>
    <p:sldId id="504" r:id="rId19"/>
    <p:sldId id="505" r:id="rId20"/>
    <p:sldId id="506" r:id="rId21"/>
    <p:sldId id="507" r:id="rId22"/>
    <p:sldId id="3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8" autoAdjust="0"/>
    <p:restoredTop sz="90608" autoAdjust="0"/>
  </p:normalViewPr>
  <p:slideViewPr>
    <p:cSldViewPr snapToGrid="0" snapToObjects="1">
      <p:cViewPr>
        <p:scale>
          <a:sx n="45" d="100"/>
          <a:sy n="45" d="100"/>
        </p:scale>
        <p:origin x="-1616" y="-600"/>
      </p:cViewPr>
      <p:guideLst>
        <p:guide orient="horz" pos="619"/>
        <p:guide orient="horz" pos="140"/>
        <p:guide pos="381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14/11/02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Heroes Series on Sunday mornings at His Youth.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59885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Daniel from the Bible Series – get it from Disc 2 in the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274809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have </a:t>
            </a:r>
            <a:r>
              <a:rPr lang="en-US" sz="1200" kern="1200" baseline="0" dirty="0" smtClean="0">
                <a:solidFill>
                  <a:schemeClr val="tx1"/>
                </a:solidFill>
                <a:effectLst/>
                <a:latin typeface="+mn-lt"/>
                <a:ea typeface="+mn-ea"/>
                <a:cs typeface="+mn-cs"/>
              </a:rPr>
              <a:t>a few minutes to move around the room and stand in front of a few posters and ask God to reveal something to you from the poster about the story and your life.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from Daniel. In small</a:t>
            </a:r>
            <a:r>
              <a:rPr lang="en-US" sz="1200" kern="1200" baseline="0" dirty="0" smtClean="0">
                <a:solidFill>
                  <a:schemeClr val="tx1"/>
                </a:solidFill>
                <a:effectLst/>
                <a:latin typeface="+mn-lt"/>
                <a:ea typeface="+mn-ea"/>
                <a:cs typeface="+mn-cs"/>
              </a:rPr>
              <a:t> groups share with each </a:t>
            </a:r>
            <a:r>
              <a:rPr lang="en-US" sz="1200" kern="1200" baseline="0" smtClean="0">
                <a:solidFill>
                  <a:schemeClr val="tx1"/>
                </a:solidFill>
                <a:effectLst/>
                <a:latin typeface="+mn-lt"/>
                <a:ea typeface="+mn-ea"/>
                <a:cs typeface="+mn-cs"/>
              </a:rPr>
              <a:t>what </a:t>
            </a:r>
            <a:r>
              <a:rPr lang="en-US" sz="1200" kern="1200" baseline="0" smtClean="0">
                <a:solidFill>
                  <a:schemeClr val="tx1"/>
                </a:solidFill>
                <a:effectLst/>
                <a:latin typeface="+mn-lt"/>
                <a:ea typeface="+mn-ea"/>
                <a:cs typeface="+mn-cs"/>
              </a:rPr>
              <a:t>you </a:t>
            </a:r>
            <a:r>
              <a:rPr lang="en-US" sz="1200" kern="1200" baseline="0" dirty="0" smtClean="0">
                <a:solidFill>
                  <a:schemeClr val="tx1"/>
                </a:solidFill>
                <a:effectLst/>
                <a:latin typeface="+mn-lt"/>
                <a:ea typeface="+mn-ea"/>
                <a:cs typeface="+mn-cs"/>
              </a:rPr>
              <a:t>can learn from the story of Daniel through the video and the posters.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group sends a leader to share one insight they learned with the wider group.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Lessons for life from Daniel.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God Rewards. “When Daniel was lifted from the den, no wound was found on him, because he had trusted in his God”. (Daniel 6:16-23). God, like a good parent, loves to reward his children when they please him.</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15</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Without faith it is impossible to please God, because anyone who comes to him must believe that he exists and that he rewards those who earnestly seek him.</a:t>
            </a:r>
            <a:r>
              <a:rPr lang="en-US" sz="1200" kern="1200" dirty="0" smtClean="0">
                <a:solidFill>
                  <a:schemeClr val="tx1"/>
                </a:solidFill>
                <a:effectLst/>
                <a:latin typeface="+mn-lt"/>
                <a:ea typeface="+mn-ea"/>
                <a:cs typeface="+mn-cs"/>
              </a:rPr>
              <a:t> (Hebrews 11:6)</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16</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God Rescues.</a:t>
            </a:r>
            <a:r>
              <a:rPr lang="en-US" sz="120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So the king gave the order, and they brought Daniel and threw him into the lions’ den. The king said to Daniel, “May your God, whom you serve continually, rescue you.</a:t>
            </a:r>
            <a:r>
              <a:rPr lang="en-US" sz="1200" kern="1200" dirty="0" smtClean="0">
                <a:solidFill>
                  <a:schemeClr val="tx1"/>
                </a:solidFill>
                <a:effectLst/>
                <a:latin typeface="+mn-lt"/>
                <a:ea typeface="+mn-ea"/>
                <a:cs typeface="+mn-cs"/>
              </a:rPr>
              <a:t> (Daniel 6:</a:t>
            </a:r>
            <a:r>
              <a:rPr lang="en-US" sz="1200" kern="1200" baseline="0" dirty="0" smtClean="0">
                <a:solidFill>
                  <a:schemeClr val="tx1"/>
                </a:solidFill>
                <a:effectLst/>
                <a:latin typeface="+mn-lt"/>
                <a:ea typeface="+mn-ea"/>
                <a:cs typeface="+mn-cs"/>
              </a:rPr>
              <a:t>16)</a:t>
            </a:r>
          </a:p>
          <a:p>
            <a:r>
              <a:rPr lang="en-US" sz="1200" kern="1200" dirty="0" smtClean="0">
                <a:solidFill>
                  <a:schemeClr val="tx1"/>
                </a:solidFill>
                <a:effectLst/>
                <a:latin typeface="+mn-lt"/>
                <a:ea typeface="+mn-ea"/>
                <a:cs typeface="+mn-cs"/>
              </a:rPr>
              <a:t>No matter what type of pit the enemy has thrown you into, your God is well able to rescue you. It may not be immediate, you may have to spend a night in a pit, but in the morning you will be set free</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17</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God Restrains.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“Oh, king!” Daniel answered. “Because I was innocent in His sight, my God sent an angel to shut the lions’ mouths!” (Daniel</a:t>
            </a:r>
            <a:r>
              <a:rPr lang="en-US" sz="1200" kern="1200" baseline="0" dirty="0" smtClean="0">
                <a:solidFill>
                  <a:schemeClr val="tx1"/>
                </a:solidFill>
                <a:effectLst/>
                <a:latin typeface="+mn-lt"/>
                <a:ea typeface="+mn-ea"/>
                <a:cs typeface="+mn-cs"/>
              </a:rPr>
              <a:t> 6:22)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matter what type of spiritual lion is threatening to consume you today, God can shut its mouth. God is powerful – Satan had to get permission from God to mess with Job!</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18</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God Refines. God allows his people to face these trials to test their faith to that it</a:t>
            </a:r>
            <a:r>
              <a:rPr lang="en-US" sz="1200" kern="1200" baseline="0" dirty="0" smtClean="0">
                <a:solidFill>
                  <a:schemeClr val="tx1"/>
                </a:solidFill>
                <a:effectLst/>
                <a:latin typeface="+mn-lt"/>
                <a:ea typeface="+mn-ea"/>
                <a:cs typeface="+mn-cs"/>
              </a:rPr>
              <a:t> will be refined and grow stronger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Consider it pure joy, my brothers and sisters, whenever you face trials of many kinds, because you know that the testing of your faith produces perseverance. Let perseverance finish its work so that you may be mature and complete, not lacking anything.</a:t>
            </a:r>
            <a:r>
              <a:rPr lang="en-US" sz="1200" kern="1200" dirty="0" smtClean="0">
                <a:solidFill>
                  <a:schemeClr val="tx1"/>
                </a:solidFill>
                <a:effectLst/>
                <a:latin typeface="+mn-lt"/>
                <a:ea typeface="+mn-ea"/>
                <a:cs typeface="+mn-cs"/>
              </a:rPr>
              <a:t> (James 1:2-4)</a:t>
            </a:r>
            <a:r>
              <a:rPr lang="en-ZA" dirty="0" smtClean="0">
                <a:effectLst/>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19</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 at the story of Rebekah.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God Repays. </a:t>
            </a:r>
            <a:r>
              <a:rPr lang="en-US" sz="1200" b="0" i="1" dirty="0" smtClean="0">
                <a:solidFill>
                  <a:prstClr val="white"/>
                </a:solidFill>
                <a:effectLst>
                  <a:glow rad="127000">
                    <a:prstClr val="black">
                      <a:alpha val="75000"/>
                    </a:prstClr>
                  </a:glow>
                </a:effectLst>
                <a:latin typeface="AvantGarde LT Medium"/>
                <a:ea typeface="+mn-ea"/>
                <a:cs typeface="Optima"/>
              </a:rPr>
              <a:t>So Daniel prospered during the reign of Darius and the reign of Cyrus the Persian. </a:t>
            </a:r>
            <a:r>
              <a:rPr lang="en-US" sz="1200" b="0" dirty="0" smtClean="0">
                <a:solidFill>
                  <a:prstClr val="white"/>
                </a:solidFill>
                <a:effectLst>
                  <a:glow rad="127000">
                    <a:prstClr val="black">
                      <a:alpha val="75000"/>
                    </a:prstClr>
                  </a:glow>
                </a:effectLst>
                <a:latin typeface="AvantGarde LT Medium"/>
                <a:ea typeface="+mn-ea"/>
                <a:cs typeface="Optima"/>
              </a:rPr>
              <a:t>(Daniel 6:28). God is no man’s debtor</a:t>
            </a:r>
            <a:r>
              <a:rPr lang="en-US" sz="1200" b="0" baseline="0" dirty="0" smtClean="0">
                <a:solidFill>
                  <a:prstClr val="white"/>
                </a:solidFill>
                <a:effectLst>
                  <a:glow rad="127000">
                    <a:prstClr val="black">
                      <a:alpha val="75000"/>
                    </a:prstClr>
                  </a:glow>
                </a:effectLst>
                <a:latin typeface="AvantGarde LT Medium"/>
                <a:ea typeface="+mn-ea"/>
                <a:cs typeface="Optima"/>
              </a:rPr>
              <a:t> – he repays people for what they have lost when they serve him with all their heart!</a:t>
            </a:r>
            <a:endParaRPr lang="en-US" sz="1200" b="0" kern="1200" dirty="0" smtClean="0">
              <a:solidFill>
                <a:schemeClr val="tx1"/>
              </a:solidFill>
              <a:effectLst/>
              <a:latin typeface="+mn-lt"/>
              <a:ea typeface="+mn-ea"/>
              <a:cs typeface="+mn-cs"/>
            </a:endParaRPr>
          </a:p>
          <a:p>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6DA78A-B244-4838-B5E7-B6918C62FC7C}" type="slidenum">
              <a:rPr lang="en-US" smtClean="0"/>
              <a:t>20</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 Let’s reflect on the decree that King Darius wrote after God rescued Daniel from the Lion’s den! Then King Darius wrote to all the nations and peoples of every language in all the earth: “May you prosper greatly! I issue a decree that in every part of my kingdom people must fear and reverence the God of Daniel. For he is the living God and he endures for ever; his kingdom will not be destroyed, his dominion will never end. He rescues and he saves; he performs signs and wonders in the heavens and on the earth. He has rescued Daniel from the power of the lions.’</a:t>
            </a: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look at the life of Hannah.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enter into the story of </a:t>
            </a:r>
            <a:r>
              <a:rPr lang="en-US" dirty="0" smtClean="0"/>
              <a:t>Daniel.</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Breaking News! Have you heard the news – early this morning the EFF (Economic Freedom Fighters)</a:t>
            </a:r>
            <a:r>
              <a:rPr lang="en-US" baseline="0" dirty="0" smtClean="0"/>
              <a:t> staged a coup in South Africa…</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97470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President Jacob </a:t>
            </a:r>
            <a:r>
              <a:rPr lang="en-US" baseline="0" dirty="0" err="1" smtClean="0"/>
              <a:t>Zuma</a:t>
            </a:r>
            <a:r>
              <a:rPr lang="en-US" baseline="0" dirty="0" smtClean="0"/>
              <a:t> has been assassinated.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7470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may be shocked at these developments but it was reported</a:t>
            </a:r>
            <a:r>
              <a:rPr lang="en-US" baseline="0" dirty="0" smtClean="0"/>
              <a:t> </a:t>
            </a:r>
            <a:r>
              <a:rPr lang="en-US" dirty="0" smtClean="0"/>
              <a:t>on the 2</a:t>
            </a:r>
            <a:r>
              <a:rPr lang="en-US" baseline="30000" dirty="0" smtClean="0"/>
              <a:t>nd</a:t>
            </a:r>
            <a:r>
              <a:rPr lang="en-US" dirty="0" smtClean="0"/>
              <a:t> October in the City Press that Julius that the EFF could not rule out armed struggle in South Africa.</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97470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leader of the EFF, Julius </a:t>
            </a:r>
            <a:r>
              <a:rPr lang="en-US" baseline="0" dirty="0" err="1" smtClean="0"/>
              <a:t>Malema</a:t>
            </a:r>
            <a:r>
              <a:rPr lang="en-US" baseline="0" dirty="0" smtClean="0"/>
              <a:t>, appeared on SABC3 at 7am and issued the following statement: </a:t>
            </a:r>
            <a:r>
              <a:rPr lang="en-US" dirty="0" smtClean="0"/>
              <a:t>“We,</a:t>
            </a:r>
            <a:r>
              <a:rPr lang="en-US" baseline="0" dirty="0" smtClean="0"/>
              <a:t> </a:t>
            </a:r>
            <a:r>
              <a:rPr lang="en-US" dirty="0" smtClean="0"/>
              <a:t>the people, have taken control of the country and because of our Socialist manifesto, with immediate effect, it is a crime against the state to attend church, to read your Bible or to pray! Anyone found </a:t>
            </a:r>
            <a:r>
              <a:rPr lang="en-US" dirty="0" err="1" smtClean="0"/>
              <a:t>practising</a:t>
            </a:r>
            <a:r>
              <a:rPr lang="en-US" dirty="0" smtClean="0"/>
              <a:t> any of those treacherous </a:t>
            </a:r>
            <a:r>
              <a:rPr lang="en-US" dirty="0" err="1" smtClean="0"/>
              <a:t>behaviours</a:t>
            </a:r>
            <a:r>
              <a:rPr lang="en-US" dirty="0" smtClean="0"/>
              <a:t> will be sentenced to life in prison with no possibility of parole.”</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9747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glow rad="101600">
                    <a:schemeClr val="tx1">
                      <a:alpha val="75000"/>
                    </a:schemeClr>
                  </a:glow>
                </a:effectLst>
                <a:latin typeface="Cooper Black" panose="0208090404030B020404" pitchFamily="18" charset="0"/>
              </a:rPr>
              <a:t>Sharing: Your response? So what are you going to do? Will you come to church? Will you read your bible? Will you</a:t>
            </a:r>
            <a:r>
              <a:rPr lang="en-US" sz="1200" baseline="0" dirty="0" smtClean="0">
                <a:solidFill>
                  <a:schemeClr val="bg1"/>
                </a:solidFill>
                <a:effectLst>
                  <a:glow rad="101600">
                    <a:schemeClr val="tx1">
                      <a:alpha val="75000"/>
                    </a:schemeClr>
                  </a:glow>
                </a:effectLst>
                <a:latin typeface="Cooper Black" panose="0208090404030B020404" pitchFamily="18" charset="0"/>
              </a:rPr>
              <a:t> </a:t>
            </a:r>
            <a:r>
              <a:rPr lang="en-US" sz="1200" dirty="0" smtClean="0">
                <a:solidFill>
                  <a:schemeClr val="bg1"/>
                </a:solidFill>
                <a:effectLst>
                  <a:glow rad="101600">
                    <a:schemeClr val="tx1">
                      <a:alpha val="75000"/>
                    </a:schemeClr>
                  </a:glow>
                </a:effectLst>
                <a:latin typeface="Cooper Black" panose="0208090404030B020404" pitchFamily="18" charset="0"/>
              </a:rPr>
              <a:t>pray? If you</a:t>
            </a:r>
            <a:r>
              <a:rPr lang="en-US" sz="1200" baseline="0" dirty="0" smtClean="0">
                <a:solidFill>
                  <a:schemeClr val="bg1"/>
                </a:solidFill>
                <a:effectLst>
                  <a:glow rad="101600">
                    <a:schemeClr val="tx1">
                      <a:alpha val="75000"/>
                    </a:schemeClr>
                  </a:glow>
                </a:effectLst>
                <a:latin typeface="Cooper Black" panose="0208090404030B020404" pitchFamily="18" charset="0"/>
              </a:rPr>
              <a:t> answer yes to any of these question,</a:t>
            </a:r>
            <a:r>
              <a:rPr lang="en-US" sz="1200" dirty="0" smtClean="0">
                <a:solidFill>
                  <a:schemeClr val="bg1"/>
                </a:solidFill>
                <a:effectLst>
                  <a:glow rad="101600">
                    <a:schemeClr val="tx1">
                      <a:alpha val="75000"/>
                    </a:schemeClr>
                  </a:glow>
                </a:effectLst>
                <a:latin typeface="Cooper Black" panose="0208090404030B020404" pitchFamily="18" charset="0"/>
              </a:rPr>
              <a:t> why is your faith worth going to prison for?</a:t>
            </a:r>
          </a:p>
          <a:p>
            <a:pPr algn="l"/>
            <a:endParaRPr lang="en-US" sz="1200" dirty="0" smtClean="0">
              <a:solidFill>
                <a:schemeClr val="bg1"/>
              </a:solidFill>
              <a:effectLst>
                <a:glow rad="101600">
                  <a:schemeClr val="tx1">
                    <a:alpha val="75000"/>
                  </a:schemeClr>
                </a:glow>
              </a:effectLst>
              <a:latin typeface="Cooper Black" panose="0208090404030B020404" pitchFamily="18" charset="0"/>
            </a:endParaRPr>
          </a:p>
          <a:p>
            <a:pPr algn="l"/>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97470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Connecting with Daniel. We are going to watch a video about the story of Daniel.</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14/11/02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4089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48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248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7647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168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395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1615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04852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24205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15719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48955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84351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7106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01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53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7801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83245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7460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06624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72522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8419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9901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3295</TotalTime>
  <Words>912</Words>
  <Application>Microsoft Macintosh PowerPoint</Application>
  <PresentationFormat>On-screen Show (4:3)</PresentationFormat>
  <Paragraphs>46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252</cp:revision>
  <dcterms:created xsi:type="dcterms:W3CDTF">2014-06-20T13:14:19Z</dcterms:created>
  <dcterms:modified xsi:type="dcterms:W3CDTF">2014-11-02T12:12:23Z</dcterms:modified>
</cp:coreProperties>
</file>