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25" r:id="rId2"/>
    <p:sldId id="319" r:id="rId3"/>
    <p:sldId id="321" r:id="rId4"/>
    <p:sldId id="1185" r:id="rId5"/>
    <p:sldId id="1373" r:id="rId6"/>
    <p:sldId id="1187" r:id="rId7"/>
    <p:sldId id="1375" r:id="rId8"/>
    <p:sldId id="1386" r:id="rId9"/>
    <p:sldId id="1380" r:id="rId10"/>
    <p:sldId id="1376" r:id="rId11"/>
    <p:sldId id="1379" r:id="rId12"/>
    <p:sldId id="1381" r:id="rId13"/>
    <p:sldId id="1382" r:id="rId14"/>
    <p:sldId id="1374" r:id="rId15"/>
    <p:sldId id="1387" r:id="rId16"/>
    <p:sldId id="1385" r:id="rId17"/>
    <p:sldId id="1383" r:id="rId18"/>
    <p:sldId id="1384" r:id="rId19"/>
    <p:sldId id="1388" r:id="rId20"/>
    <p:sldId id="1390" r:id="rId21"/>
    <p:sldId id="138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166" userDrawn="1">
          <p15:clr>
            <a:srgbClr val="A4A3A4"/>
          </p15:clr>
        </p15:guide>
        <p15:guide id="4" orient="horz" pos="4156" userDrawn="1">
          <p15:clr>
            <a:srgbClr val="A4A3A4"/>
          </p15:clr>
        </p15:guide>
        <p15:guide id="5" orient="horz" pos="164" userDrawn="1">
          <p15:clr>
            <a:srgbClr val="A4A3A4"/>
          </p15:clr>
        </p15:guide>
        <p15:guide id="6"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2BD"/>
    <a:srgbClr val="22B6DA"/>
    <a:srgbClr val="FFFFFF"/>
    <a:srgbClr val="22A7D0"/>
    <a:srgbClr val="B4B5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88151" autoAdjust="0"/>
  </p:normalViewPr>
  <p:slideViewPr>
    <p:cSldViewPr snapToGrid="0" snapToObjects="1">
      <p:cViewPr varScale="1">
        <p:scale>
          <a:sx n="41" d="100"/>
          <a:sy n="41" d="100"/>
        </p:scale>
        <p:origin x="72" y="504"/>
      </p:cViewPr>
      <p:guideLst>
        <p:guide pos="166"/>
        <p:guide orient="horz" pos="4156"/>
        <p:guide orient="horz" pos="164"/>
        <p:guide pos="3840"/>
      </p:guideLst>
    </p:cSldViewPr>
  </p:slideViewPr>
  <p:notesTextViewPr>
    <p:cViewPr>
      <p:scale>
        <a:sx n="100" d="100"/>
        <a:sy n="100" d="100"/>
      </p:scale>
      <p:origin x="0" y="0"/>
    </p:cViewPr>
  </p:notesTextViewPr>
  <p:sorterViewPr>
    <p:cViewPr>
      <p:scale>
        <a:sx n="66" d="100"/>
        <a:sy n="66" d="100"/>
      </p:scale>
      <p:origin x="0" y="2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9CBF0-1AC1-E646-A936-3FF0631E341F}" type="datetimeFigureOut">
              <a:rPr lang="en-US" smtClean="0"/>
              <a:t>1/23/2023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31EBA-C629-BE48-8B4F-AA072D8AF978}" type="slidenum">
              <a:rPr lang="en-US" smtClean="0"/>
              <a:t>‹#›</a:t>
            </a:fld>
            <a:endParaRPr lang="en-US"/>
          </a:p>
        </p:txBody>
      </p:sp>
    </p:spTree>
    <p:extLst>
      <p:ext uri="{BB962C8B-B14F-4D97-AF65-F5344CB8AC3E}">
        <p14:creationId xmlns:p14="http://schemas.microsoft.com/office/powerpoint/2010/main" val="1021160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How t Get Things</a:t>
            </a:r>
            <a:r>
              <a:rPr lang="en-ZA" sz="1200" kern="1200" baseline="0" dirty="0" smtClean="0">
                <a:solidFill>
                  <a:schemeClr val="tx1"/>
                </a:solidFill>
                <a:effectLst/>
                <a:latin typeface="+mn-lt"/>
                <a:ea typeface="+mn-ea"/>
                <a:cs typeface="+mn-cs"/>
              </a:rPr>
              <a:t> Done</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4193C2-5522-E249-A44F-C623B20A76E1}" type="slidenum">
              <a:rPr lang="en-US" smtClean="0"/>
              <a:t>1</a:t>
            </a:fld>
            <a:endParaRPr lang="en-US"/>
          </a:p>
        </p:txBody>
      </p:sp>
    </p:spTree>
    <p:extLst>
      <p:ext uri="{BB962C8B-B14F-4D97-AF65-F5344CB8AC3E}">
        <p14:creationId xmlns:p14="http://schemas.microsoft.com/office/powerpoint/2010/main" val="3565770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220"/>
              </a:lnSpc>
              <a:buSzPct val="125000"/>
            </a:pPr>
            <a:r>
              <a:rPr lang="en-US" sz="1200" b="1" dirty="0" smtClean="0">
                <a:solidFill>
                  <a:schemeClr val="bg1"/>
                </a:solidFill>
                <a:effectLst>
                  <a:glow rad="76200">
                    <a:schemeClr val="tx1">
                      <a:alpha val="72000"/>
                    </a:schemeClr>
                  </a:glow>
                </a:effectLst>
                <a:latin typeface="Berlin Sans FB Demi"/>
                <a:cs typeface="Berlin Sans FB Demi"/>
              </a:rPr>
              <a:t>4. Use </a:t>
            </a:r>
            <a:r>
              <a:rPr lang="en-US" sz="1200" b="1" dirty="0">
                <a:solidFill>
                  <a:schemeClr val="bg1"/>
                </a:solidFill>
                <a:effectLst>
                  <a:glow rad="76200">
                    <a:schemeClr val="tx1">
                      <a:alpha val="72000"/>
                    </a:schemeClr>
                  </a:glow>
                </a:effectLst>
                <a:latin typeface="Berlin Sans FB Demi"/>
                <a:cs typeface="Berlin Sans FB Demi"/>
              </a:rPr>
              <a:t>the 2 Minute Rule</a:t>
            </a:r>
            <a:r>
              <a:rPr lang="en-ZA" sz="1200" b="1" kern="1200" dirty="0">
                <a:solidFill>
                  <a:schemeClr val="tx1"/>
                </a:solidFill>
                <a:effectLst/>
                <a:latin typeface="+mn-lt"/>
                <a:ea typeface="+mn-ea"/>
                <a:cs typeface="+mn-cs"/>
              </a:rPr>
              <a:t>:</a:t>
            </a:r>
            <a:r>
              <a:rPr lang="en-ZA" sz="1200" kern="1200" dirty="0">
                <a:solidFill>
                  <a:schemeClr val="tx1"/>
                </a:solidFill>
                <a:effectLst/>
                <a:latin typeface="+mn-lt"/>
                <a:ea typeface="+mn-ea"/>
                <a:cs typeface="+mn-cs"/>
              </a:rPr>
              <a:t> </a:t>
            </a:r>
            <a:r>
              <a:rPr lang="en-US" sz="1200" dirty="0" smtClean="0">
                <a:solidFill>
                  <a:schemeClr val="bg1"/>
                </a:solidFill>
                <a:effectLst>
                  <a:glow rad="254000">
                    <a:schemeClr val="tx1">
                      <a:alpha val="75000"/>
                    </a:schemeClr>
                  </a:glow>
                </a:effectLst>
                <a:latin typeface="Abadi MT Condensed Extra Bold"/>
              </a:rPr>
              <a:t>If something will take less than two minutes to get done,</a:t>
            </a:r>
            <a:r>
              <a:rPr lang="en-US" sz="1200" baseline="0" dirty="0" smtClean="0">
                <a:solidFill>
                  <a:schemeClr val="bg1"/>
                </a:solidFill>
                <a:effectLst>
                  <a:glow rad="254000">
                    <a:schemeClr val="tx1">
                      <a:alpha val="75000"/>
                    </a:schemeClr>
                  </a:glow>
                </a:effectLst>
                <a:latin typeface="Abadi MT Condensed Extra Bold"/>
              </a:rPr>
              <a:t> </a:t>
            </a:r>
            <a:r>
              <a:rPr lang="en-US" sz="1200" dirty="0" smtClean="0">
                <a:solidFill>
                  <a:schemeClr val="bg1"/>
                </a:solidFill>
                <a:effectLst>
                  <a:glow rad="254000">
                    <a:schemeClr val="tx1">
                      <a:alpha val="75000"/>
                    </a:schemeClr>
                  </a:glow>
                </a:effectLst>
                <a:latin typeface="Abadi MT Condensed Extra Bold"/>
              </a:rPr>
              <a:t>do it right away -</a:t>
            </a:r>
            <a:r>
              <a:rPr lang="en-US" sz="1200" baseline="0" dirty="0" smtClean="0">
                <a:solidFill>
                  <a:schemeClr val="bg1"/>
                </a:solidFill>
                <a:effectLst>
                  <a:glow rad="254000">
                    <a:schemeClr val="tx1">
                      <a:alpha val="75000"/>
                    </a:schemeClr>
                  </a:glow>
                </a:effectLst>
                <a:latin typeface="Abadi MT Condensed Extra Bold"/>
              </a:rPr>
              <a:t> </a:t>
            </a:r>
            <a:r>
              <a:rPr lang="en-US" sz="1200" dirty="0" smtClean="0">
                <a:solidFill>
                  <a:schemeClr val="bg1"/>
                </a:solidFill>
                <a:effectLst>
                  <a:glow rad="254000">
                    <a:schemeClr val="tx1">
                      <a:alpha val="75000"/>
                    </a:schemeClr>
                  </a:glow>
                </a:effectLst>
                <a:latin typeface="Abadi MT Condensed Extra Bold"/>
              </a:rPr>
              <a:t>If at all possible!</a:t>
            </a:r>
            <a:endParaRPr lang="en-US" sz="1200" dirty="0">
              <a:solidFill>
                <a:schemeClr val="bg1"/>
              </a:solidFill>
              <a:effectLst>
                <a:glow rad="254000">
                  <a:schemeClr val="tx1">
                    <a:alpha val="75000"/>
                  </a:schemeClr>
                </a:glow>
              </a:effectLst>
              <a:latin typeface="Abadi MT Condensed Extra Bold"/>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10</a:t>
            </a:fld>
            <a:endParaRPr lang="en-US"/>
          </a:p>
        </p:txBody>
      </p:sp>
    </p:spTree>
    <p:extLst>
      <p:ext uri="{BB962C8B-B14F-4D97-AF65-F5344CB8AC3E}">
        <p14:creationId xmlns:p14="http://schemas.microsoft.com/office/powerpoint/2010/main" val="2450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i="0" kern="1200" dirty="0">
                <a:solidFill>
                  <a:schemeClr val="tx1"/>
                </a:solidFill>
                <a:effectLst/>
                <a:latin typeface="+mn-lt"/>
                <a:ea typeface="+mn-ea"/>
                <a:cs typeface="+mn-cs"/>
              </a:rPr>
              <a:t>Activity</a:t>
            </a:r>
            <a:r>
              <a:rPr lang="en-ZA" sz="1200" b="1" i="0" kern="1200" dirty="0" smtClean="0">
                <a:solidFill>
                  <a:schemeClr val="tx1"/>
                </a:solidFill>
                <a:effectLst/>
                <a:latin typeface="+mn-lt"/>
                <a:ea typeface="+mn-ea"/>
                <a:cs typeface="+mn-cs"/>
              </a:rPr>
              <a:t>: </a:t>
            </a:r>
            <a:r>
              <a:rPr lang="en-US" sz="1200" dirty="0" smtClean="0">
                <a:solidFill>
                  <a:srgbClr val="FFFF00"/>
                </a:solidFill>
                <a:effectLst>
                  <a:glow rad="254000">
                    <a:schemeClr val="tx1">
                      <a:alpha val="75000"/>
                    </a:schemeClr>
                  </a:glow>
                </a:effectLst>
                <a:latin typeface="Abadi MT Condensed Extra Bold"/>
                <a:sym typeface="Comic Sans MS" charset="0"/>
              </a:rPr>
              <a:t>Look at your list and select something that will take less than 2 minutes to complete and do it now - if at all possible.</a:t>
            </a:r>
            <a:endParaRPr lang="en-US" sz="1200" dirty="0" smtClean="0">
              <a:solidFill>
                <a:schemeClr val="bg1"/>
              </a:solidFill>
              <a:effectLst>
                <a:glow rad="254000">
                  <a:schemeClr val="tx1">
                    <a:alpha val="75000"/>
                  </a:schemeClr>
                </a:glow>
              </a:effectLst>
              <a:latin typeface="Abadi MT Condensed Extra Bold"/>
              <a:sym typeface="Comic Sans MS" charset="0"/>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11</a:t>
            </a:fld>
            <a:endParaRPr lang="en-US"/>
          </a:p>
        </p:txBody>
      </p:sp>
    </p:spTree>
    <p:extLst>
      <p:ext uri="{BB962C8B-B14F-4D97-AF65-F5344CB8AC3E}">
        <p14:creationId xmlns:p14="http://schemas.microsoft.com/office/powerpoint/2010/main" val="4003753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5000"/>
            </a:pPr>
            <a:r>
              <a:rPr lang="en-US" sz="1200" b="1" dirty="0" smtClean="0">
                <a:solidFill>
                  <a:schemeClr val="bg1"/>
                </a:solidFill>
                <a:effectLst>
                  <a:glow rad="203200">
                    <a:schemeClr val="tx1">
                      <a:alpha val="72000"/>
                    </a:schemeClr>
                  </a:glow>
                </a:effectLst>
                <a:latin typeface="Berlin Sans FB Demi"/>
                <a:cs typeface="Berlin Sans FB Demi"/>
              </a:rPr>
              <a:t>5. Mark Actions As Done</a:t>
            </a:r>
            <a:r>
              <a:rPr lang="en-ZA" sz="1200" b="1" kern="1200" dirty="0" smtClean="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 </a:t>
            </a:r>
            <a:r>
              <a:rPr lang="en-US" sz="1200" dirty="0" smtClean="0">
                <a:solidFill>
                  <a:schemeClr val="bg1"/>
                </a:solidFill>
                <a:effectLst>
                  <a:glow rad="254000">
                    <a:schemeClr val="tx1">
                      <a:alpha val="75000"/>
                    </a:schemeClr>
                  </a:glow>
                </a:effectLst>
                <a:latin typeface="Abadi MT Condensed Extra Bold"/>
              </a:rPr>
              <a:t>Use lists sorted by Category to tick off Actions as you complete them.</a:t>
            </a:r>
            <a:endParaRPr lang="en-US" sz="1200" dirty="0">
              <a:solidFill>
                <a:schemeClr val="bg1"/>
              </a:solidFill>
              <a:effectLst>
                <a:glow rad="254000">
                  <a:schemeClr val="tx1">
                    <a:alpha val="75000"/>
                  </a:schemeClr>
                </a:glow>
              </a:effectLst>
              <a:latin typeface="Abadi MT Condensed Extra Bold"/>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12</a:t>
            </a:fld>
            <a:endParaRPr lang="en-US"/>
          </a:p>
        </p:txBody>
      </p:sp>
    </p:spTree>
    <p:extLst>
      <p:ext uri="{BB962C8B-B14F-4D97-AF65-F5344CB8AC3E}">
        <p14:creationId xmlns:p14="http://schemas.microsoft.com/office/powerpoint/2010/main" val="2629755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5000"/>
            </a:pPr>
            <a:r>
              <a:rPr lang="en-ZA" sz="1200" b="1" i="0" kern="1200" dirty="0">
                <a:solidFill>
                  <a:schemeClr val="tx1"/>
                </a:solidFill>
                <a:effectLst/>
                <a:latin typeface="+mn-lt"/>
                <a:ea typeface="+mn-ea"/>
                <a:cs typeface="+mn-cs"/>
              </a:rPr>
              <a:t>Activity: </a:t>
            </a:r>
            <a:r>
              <a:rPr lang="en-US" sz="1200" dirty="0" smtClean="0">
                <a:solidFill>
                  <a:srgbClr val="FFFF00"/>
                </a:solidFill>
                <a:effectLst>
                  <a:glow rad="254000">
                    <a:schemeClr val="tx1">
                      <a:alpha val="75000"/>
                    </a:schemeClr>
                  </a:glow>
                </a:effectLst>
                <a:latin typeface="Abadi MT Condensed Extra Bold"/>
                <a:sym typeface="Comic Sans MS" charset="0"/>
              </a:rPr>
              <a:t>Look at your list and tick off the thing that you just completed.</a:t>
            </a:r>
            <a:endParaRPr lang="en-US" sz="1200" dirty="0">
              <a:solidFill>
                <a:srgbClr val="FFFF00"/>
              </a:solidFill>
              <a:effectLst>
                <a:glow rad="254000">
                  <a:schemeClr val="tx1">
                    <a:alpha val="75000"/>
                  </a:schemeClr>
                </a:glow>
              </a:effectLst>
              <a:latin typeface="Abadi MT Condensed Extra Bold"/>
              <a:sym typeface="Comic Sans MS" charset="0"/>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13</a:t>
            </a:fld>
            <a:endParaRPr lang="en-US"/>
          </a:p>
        </p:txBody>
      </p:sp>
    </p:spTree>
    <p:extLst>
      <p:ext uri="{BB962C8B-B14F-4D97-AF65-F5344CB8AC3E}">
        <p14:creationId xmlns:p14="http://schemas.microsoft.com/office/powerpoint/2010/main" val="413953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220"/>
              </a:lnSpc>
              <a:buSzPct val="125000"/>
            </a:pPr>
            <a:r>
              <a:rPr lang="en-US" sz="1200" b="1" dirty="0" smtClean="0">
                <a:solidFill>
                  <a:schemeClr val="bg1"/>
                </a:solidFill>
                <a:effectLst>
                  <a:glow rad="76200">
                    <a:schemeClr val="tx1">
                      <a:alpha val="72000"/>
                    </a:schemeClr>
                  </a:glow>
                </a:effectLst>
                <a:latin typeface="Berlin Sans FB Demi"/>
                <a:cs typeface="Berlin Sans FB Demi"/>
              </a:rPr>
              <a:t>6. Manage Tasks in Projects: </a:t>
            </a:r>
            <a:r>
              <a:rPr lang="en-US" sz="1200" dirty="0" smtClean="0">
                <a:solidFill>
                  <a:schemeClr val="bg1"/>
                </a:solidFill>
                <a:effectLst>
                  <a:glow rad="254000">
                    <a:schemeClr val="tx1">
                      <a:alpha val="75000"/>
                    </a:schemeClr>
                  </a:glow>
                </a:effectLst>
                <a:latin typeface="Abadi MT Condensed Extra Bold"/>
              </a:rPr>
              <a:t>If something will take multiple</a:t>
            </a:r>
            <a:r>
              <a:rPr lang="en-US" sz="1200" baseline="0" dirty="0" smtClean="0">
                <a:solidFill>
                  <a:schemeClr val="bg1"/>
                </a:solidFill>
                <a:effectLst>
                  <a:glow rad="254000">
                    <a:schemeClr val="tx1">
                      <a:alpha val="75000"/>
                    </a:schemeClr>
                  </a:glow>
                </a:effectLst>
                <a:latin typeface="Abadi MT Condensed Extra Bold"/>
              </a:rPr>
              <a:t> steps </a:t>
            </a:r>
            <a:r>
              <a:rPr lang="en-US" sz="1200" dirty="0" smtClean="0">
                <a:solidFill>
                  <a:schemeClr val="bg1"/>
                </a:solidFill>
                <a:effectLst>
                  <a:glow rad="254000">
                    <a:schemeClr val="tx1">
                      <a:alpha val="75000"/>
                    </a:schemeClr>
                  </a:glow>
                </a:effectLst>
                <a:latin typeface="Abadi MT Condensed Extra Bold"/>
              </a:rPr>
              <a:t>to get done, then manage it as a Project and track the related Tasks!</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14</a:t>
            </a:fld>
            <a:endParaRPr lang="en-US"/>
          </a:p>
        </p:txBody>
      </p:sp>
    </p:spTree>
    <p:extLst>
      <p:ext uri="{BB962C8B-B14F-4D97-AF65-F5344CB8AC3E}">
        <p14:creationId xmlns:p14="http://schemas.microsoft.com/office/powerpoint/2010/main" val="10273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Projects list you can to manage anything that will take more than 1 action to complete – </a:t>
            </a:r>
            <a:r>
              <a:rPr lang="en-GB" dirty="0" err="1"/>
              <a:t>ie</a:t>
            </a:r>
            <a:r>
              <a:rPr lang="en-GB" dirty="0"/>
              <a:t>, Projects.</a:t>
            </a:r>
          </a:p>
        </p:txBody>
      </p:sp>
      <p:sp>
        <p:nvSpPr>
          <p:cNvPr id="4" name="Slide Number Placeholder 3"/>
          <p:cNvSpPr>
            <a:spLocks noGrp="1"/>
          </p:cNvSpPr>
          <p:nvPr>
            <p:ph type="sldNum" sz="quarter" idx="5"/>
          </p:nvPr>
        </p:nvSpPr>
        <p:spPr/>
        <p:txBody>
          <a:bodyPr/>
          <a:lstStyle/>
          <a:p>
            <a:fld id="{B0331EBA-C629-BE48-8B4F-AA072D8AF978}" type="slidenum">
              <a:rPr lang="en-US" smtClean="0"/>
              <a:t>15</a:t>
            </a:fld>
            <a:endParaRPr lang="en-US"/>
          </a:p>
        </p:txBody>
      </p:sp>
    </p:spTree>
    <p:extLst>
      <p:ext uri="{BB962C8B-B14F-4D97-AF65-F5344CB8AC3E}">
        <p14:creationId xmlns:p14="http://schemas.microsoft.com/office/powerpoint/2010/main" val="1428699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5000"/>
            </a:pPr>
            <a:r>
              <a:rPr lang="en-ZA" sz="1200" b="1" i="0" kern="1200" dirty="0">
                <a:solidFill>
                  <a:schemeClr val="tx1"/>
                </a:solidFill>
                <a:effectLst/>
                <a:latin typeface="+mn-lt"/>
                <a:ea typeface="+mn-ea"/>
                <a:cs typeface="+mn-cs"/>
              </a:rPr>
              <a:t>Activity: </a:t>
            </a:r>
            <a:r>
              <a:rPr lang="en-US" sz="1200" dirty="0" smtClean="0">
                <a:solidFill>
                  <a:srgbClr val="FFFF00"/>
                </a:solidFill>
                <a:effectLst>
                  <a:glow rad="254000">
                    <a:schemeClr val="tx1">
                      <a:alpha val="75000"/>
                    </a:schemeClr>
                  </a:glow>
                </a:effectLst>
                <a:latin typeface="Abadi MT Condensed Extra Bold"/>
                <a:sym typeface="Comic Sans MS" charset="0"/>
              </a:rPr>
              <a:t>Look at your list and circle  items that are Projects and not just single Tasks.</a:t>
            </a:r>
            <a:endParaRPr lang="en-US" sz="1200" dirty="0">
              <a:solidFill>
                <a:srgbClr val="FFFF00"/>
              </a:solidFill>
              <a:effectLst>
                <a:glow rad="254000">
                  <a:schemeClr val="tx1">
                    <a:alpha val="75000"/>
                  </a:schemeClr>
                </a:glow>
              </a:effectLst>
              <a:latin typeface="Abadi MT Condensed Extra Bold"/>
              <a:sym typeface="Comic Sans MS" charset="0"/>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16</a:t>
            </a:fld>
            <a:endParaRPr lang="en-US"/>
          </a:p>
        </p:txBody>
      </p:sp>
    </p:spTree>
    <p:extLst>
      <p:ext uri="{BB962C8B-B14F-4D97-AF65-F5344CB8AC3E}">
        <p14:creationId xmlns:p14="http://schemas.microsoft.com/office/powerpoint/2010/main" val="234096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5000"/>
              <a:defRPr/>
            </a:pPr>
            <a:r>
              <a:rPr lang="en-ZA" sz="1200" b="1" kern="1200" dirty="0" smtClean="0">
                <a:solidFill>
                  <a:schemeClr val="tx1"/>
                </a:solidFill>
                <a:effectLst/>
                <a:latin typeface="+mn-lt"/>
                <a:ea typeface="+mn-ea"/>
                <a:cs typeface="+mn-cs"/>
              </a:rPr>
              <a:t>7. Review Everything Often</a:t>
            </a:r>
            <a:r>
              <a:rPr lang="en-ZA" sz="1200" b="0" kern="1200" dirty="0" smtClean="0">
                <a:solidFill>
                  <a:schemeClr val="tx1"/>
                </a:solidFill>
                <a:effectLst/>
                <a:latin typeface="+mn-lt"/>
                <a:ea typeface="+mn-ea"/>
                <a:cs typeface="+mn-cs"/>
              </a:rPr>
              <a:t>.</a:t>
            </a:r>
            <a:r>
              <a:rPr lang="en-ZA" sz="1200" b="0" kern="1200" baseline="0" dirty="0" smtClean="0">
                <a:solidFill>
                  <a:schemeClr val="tx1"/>
                </a:solidFill>
                <a:effectLst/>
                <a:latin typeface="+mn-lt"/>
                <a:ea typeface="+mn-ea"/>
                <a:cs typeface="+mn-cs"/>
              </a:rPr>
              <a:t> </a:t>
            </a:r>
            <a:r>
              <a:rPr lang="en-US" sz="1200" dirty="0" smtClean="0">
                <a:solidFill>
                  <a:schemeClr val="bg1"/>
                </a:solidFill>
                <a:effectLst>
                  <a:glow rad="101600">
                    <a:schemeClr val="tx1">
                      <a:alpha val="75000"/>
                    </a:schemeClr>
                  </a:glow>
                </a:effectLst>
                <a:latin typeface="Abadi MT Condensed Extra Bold"/>
                <a:cs typeface="Abadi MT Condensed Extra Bold"/>
              </a:rPr>
              <a:t>Review everything you need to get done as often as necessary: Daily, Weekly, Monthly and Yearly.</a:t>
            </a:r>
            <a:r>
              <a:rPr lang="en-US" sz="1200" baseline="0" dirty="0" smtClean="0">
                <a:solidFill>
                  <a:schemeClr val="bg1"/>
                </a:solidFill>
                <a:effectLst>
                  <a:glow rad="101600">
                    <a:schemeClr val="tx1">
                      <a:alpha val="75000"/>
                    </a:schemeClr>
                  </a:glow>
                </a:effectLst>
                <a:latin typeface="Abadi MT Condensed Extra Bold"/>
                <a:cs typeface="Abadi MT Condensed Extra Bold"/>
              </a:rPr>
              <a:t> </a:t>
            </a:r>
            <a:r>
              <a:rPr lang="en-US" sz="1200" dirty="0" smtClean="0">
                <a:solidFill>
                  <a:schemeClr val="bg1"/>
                </a:solidFill>
                <a:effectLst>
                  <a:glow rad="101600">
                    <a:schemeClr val="tx1">
                      <a:alpha val="75000"/>
                    </a:schemeClr>
                  </a:glow>
                </a:effectLst>
                <a:latin typeface="Abadi MT Condensed Extra Bold"/>
                <a:cs typeface="Abadi MT Condensed Extra Bold"/>
              </a:rPr>
              <a:t>Check apps, inboxes, notebook,</a:t>
            </a:r>
            <a:r>
              <a:rPr lang="en-US" sz="1200" baseline="0" dirty="0" smtClean="0">
                <a:solidFill>
                  <a:schemeClr val="bg1"/>
                </a:solidFill>
                <a:effectLst>
                  <a:glow rad="101600">
                    <a:schemeClr val="tx1">
                      <a:alpha val="75000"/>
                    </a:schemeClr>
                  </a:glow>
                </a:effectLst>
                <a:latin typeface="Abadi MT Condensed Extra Bold"/>
                <a:cs typeface="Abadi MT Condensed Extra Bold"/>
              </a:rPr>
              <a:t> etc.</a:t>
            </a:r>
            <a:endParaRPr lang="en-US" sz="1200" dirty="0" smtClean="0">
              <a:solidFill>
                <a:schemeClr val="bg1"/>
              </a:solidFill>
              <a:effectLst>
                <a:glow rad="101600">
                  <a:schemeClr val="tx1">
                    <a:alpha val="75000"/>
                  </a:schemeClr>
                </a:glow>
              </a:effectLst>
              <a:latin typeface="Abadi MT Condensed Extra Bold"/>
              <a:cs typeface="Abadi MT Condensed Extra Bold"/>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17</a:t>
            </a:fld>
            <a:endParaRPr lang="en-US"/>
          </a:p>
        </p:txBody>
      </p:sp>
    </p:spTree>
    <p:extLst>
      <p:ext uri="{BB962C8B-B14F-4D97-AF65-F5344CB8AC3E}">
        <p14:creationId xmlns:p14="http://schemas.microsoft.com/office/powerpoint/2010/main" val="3307435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fontAlgn="base">
              <a:lnSpc>
                <a:spcPct val="80000"/>
              </a:lnSpc>
              <a:spcBef>
                <a:spcPct val="0"/>
              </a:spcBef>
              <a:spcAft>
                <a:spcPts val="1620"/>
              </a:spcAft>
              <a:buSzPct val="125000"/>
              <a:defRPr/>
            </a:pPr>
            <a:r>
              <a:rPr lang="en-ZA" sz="1200" b="1" i="0" kern="1200" dirty="0">
                <a:solidFill>
                  <a:schemeClr val="tx1"/>
                </a:solidFill>
                <a:effectLst/>
                <a:latin typeface="+mn-lt"/>
                <a:ea typeface="+mn-ea"/>
                <a:cs typeface="+mn-cs"/>
              </a:rPr>
              <a:t>Activity: </a:t>
            </a:r>
            <a:r>
              <a:rPr lang="en-US" sz="1200" dirty="0" smtClean="0">
                <a:solidFill>
                  <a:srgbClr val="FFFF00"/>
                </a:solidFill>
                <a:effectLst>
                  <a:glow rad="177800">
                    <a:srgbClr val="000000">
                      <a:alpha val="75000"/>
                    </a:srgbClr>
                  </a:glow>
                </a:effectLst>
                <a:latin typeface="Abadi MT Condensed Extra Bold"/>
                <a:ea typeface="ヒラギノ角ゴ Pro W3" charset="0"/>
                <a:cs typeface="Abadi MT Condensed Extra Bold"/>
                <a:sym typeface="Comic Sans MS" charset="0"/>
              </a:rPr>
              <a:t>Make calendar entries to remind yourself to do a Review at the end of each day, week, month and year.</a:t>
            </a:r>
          </a:p>
          <a:p>
            <a:r>
              <a:rPr lang="en-ZA" sz="120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B0331EBA-C629-BE48-8B4F-AA072D8AF978}" type="slidenum">
              <a:rPr lang="en-US" smtClean="0"/>
              <a:t>18</a:t>
            </a:fld>
            <a:endParaRPr lang="en-US"/>
          </a:p>
        </p:txBody>
      </p:sp>
    </p:spTree>
    <p:extLst>
      <p:ext uri="{BB962C8B-B14F-4D97-AF65-F5344CB8AC3E}">
        <p14:creationId xmlns:p14="http://schemas.microsoft.com/office/powerpoint/2010/main" val="1000518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Preview: </a:t>
            </a:r>
            <a:r>
              <a:rPr lang="en-US" sz="1200" dirty="0" smtClean="0">
                <a:solidFill>
                  <a:schemeClr val="bg1"/>
                </a:solidFill>
                <a:effectLst>
                  <a:glow rad="203200">
                    <a:schemeClr val="tx1">
                      <a:alpha val="72000"/>
                    </a:schemeClr>
                  </a:glow>
                </a:effectLst>
                <a:latin typeface="Berlin Sans FB Demi"/>
                <a:cs typeface="Berlin Sans FB Demi"/>
              </a:rPr>
              <a:t>7 Secrets to Getting Things Done: (1)</a:t>
            </a:r>
            <a:r>
              <a:rPr lang="en-US" sz="1200" dirty="0" smtClean="0">
                <a:solidFill>
                  <a:schemeClr val="bg1"/>
                </a:solidFill>
                <a:effectLst>
                  <a:glow rad="101600">
                    <a:schemeClr val="tx1">
                      <a:alpha val="90000"/>
                    </a:schemeClr>
                  </a:glow>
                </a:effectLst>
                <a:latin typeface="Tw Cen MT Condensed" panose="020B0606020104020203" pitchFamily="34" charset="0"/>
              </a:rPr>
              <a:t> Get Things off Your Mind. (2) Identify</a:t>
            </a:r>
            <a:r>
              <a:rPr lang="en-US" sz="1200" baseline="0" dirty="0" smtClean="0">
                <a:solidFill>
                  <a:schemeClr val="bg1"/>
                </a:solidFill>
                <a:effectLst>
                  <a:glow rad="101600">
                    <a:schemeClr val="tx1">
                      <a:alpha val="90000"/>
                    </a:schemeClr>
                  </a:glow>
                </a:effectLst>
                <a:latin typeface="Tw Cen MT Condensed" panose="020B0606020104020203" pitchFamily="34" charset="0"/>
              </a:rPr>
              <a:t> </a:t>
            </a:r>
            <a:r>
              <a:rPr lang="en-US" sz="1200" dirty="0" smtClean="0">
                <a:solidFill>
                  <a:schemeClr val="bg1"/>
                </a:solidFill>
                <a:effectLst>
                  <a:glow rad="101600">
                    <a:schemeClr val="tx1">
                      <a:alpha val="90000"/>
                    </a:schemeClr>
                  </a:glow>
                </a:effectLst>
                <a:latin typeface="Tw Cen MT Condensed" panose="020B0606020104020203" pitchFamily="34" charset="0"/>
              </a:rPr>
              <a:t>Next Actions. (3) Give Contexts To Actions, (4) Use the 2 Minute Rule. (5) Mark Actions As Done. (6) Manage Tasks in Projects. (7) Review Everything Often.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19</a:t>
            </a:fld>
            <a:endParaRPr lang="en-US"/>
          </a:p>
        </p:txBody>
      </p:sp>
    </p:spTree>
    <p:extLst>
      <p:ext uri="{BB962C8B-B14F-4D97-AF65-F5344CB8AC3E}">
        <p14:creationId xmlns:p14="http://schemas.microsoft.com/office/powerpoint/2010/main" val="56975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5000"/>
              <a:defRPr/>
            </a:pPr>
            <a:r>
              <a:rPr lang="en-ZA" sz="1200" kern="1200" dirty="0" smtClean="0">
                <a:solidFill>
                  <a:schemeClr val="tx1"/>
                </a:solidFill>
                <a:effectLst/>
                <a:latin typeface="+mn-lt"/>
                <a:ea typeface="+mn-ea"/>
                <a:cs typeface="+mn-cs"/>
              </a:rPr>
              <a:t>1. </a:t>
            </a:r>
            <a:r>
              <a:rPr lang="en-US" sz="1200" dirty="0" smtClean="0">
                <a:solidFill>
                  <a:schemeClr val="bg1"/>
                </a:solidFill>
                <a:effectLst>
                  <a:glow rad="203200">
                    <a:schemeClr val="tx1">
                      <a:alpha val="72000"/>
                    </a:schemeClr>
                  </a:glow>
                </a:effectLst>
                <a:latin typeface="Berlin Sans FB Demi"/>
                <a:cs typeface="Berlin Sans FB Demi"/>
              </a:rPr>
              <a:t>Get Things Off Your Mind: </a:t>
            </a:r>
            <a:r>
              <a:rPr lang="en-US" sz="1200" dirty="0" smtClean="0">
                <a:solidFill>
                  <a:schemeClr val="bg1"/>
                </a:solidFill>
                <a:effectLst>
                  <a:glow rad="101600">
                    <a:schemeClr val="tx1">
                      <a:alpha val="75000"/>
                    </a:schemeClr>
                  </a:glow>
                </a:effectLst>
                <a:latin typeface="Abadi MT Condensed Extra Bold"/>
                <a:cs typeface="Abadi MT Condensed Extra Bold"/>
              </a:rPr>
              <a:t>Keep nothing in your head.</a:t>
            </a:r>
            <a:r>
              <a:rPr lang="en-US" sz="1200" baseline="0" dirty="0" smtClean="0">
                <a:solidFill>
                  <a:schemeClr val="bg1"/>
                </a:solidFill>
                <a:effectLst>
                  <a:glow rad="101600">
                    <a:schemeClr val="tx1">
                      <a:alpha val="75000"/>
                    </a:schemeClr>
                  </a:glow>
                </a:effectLst>
                <a:latin typeface="Abadi MT Condensed Extra Bold"/>
                <a:cs typeface="Abadi MT Condensed Extra Bold"/>
              </a:rPr>
              <a:t> </a:t>
            </a:r>
            <a:r>
              <a:rPr lang="en-US" sz="1200" dirty="0" smtClean="0">
                <a:solidFill>
                  <a:schemeClr val="bg1"/>
                </a:solidFill>
                <a:effectLst>
                  <a:glow rad="101600">
                    <a:schemeClr val="tx1">
                      <a:alpha val="75000"/>
                    </a:schemeClr>
                  </a:glow>
                </a:effectLst>
                <a:latin typeface="Abadi MT Condensed Extra Bold"/>
                <a:cs typeface="Abadi MT Condensed Extra Bold"/>
              </a:rPr>
              <a:t>Do regular downloads.</a:t>
            </a:r>
            <a:r>
              <a:rPr lang="en-US" sz="1200" baseline="0" dirty="0" smtClean="0">
                <a:solidFill>
                  <a:schemeClr val="bg1"/>
                </a:solidFill>
                <a:effectLst>
                  <a:glow rad="101600">
                    <a:schemeClr val="tx1">
                      <a:alpha val="75000"/>
                    </a:schemeClr>
                  </a:glow>
                </a:effectLst>
                <a:latin typeface="Abadi MT Condensed Extra Bold"/>
                <a:cs typeface="Abadi MT Condensed Extra Bold"/>
              </a:rPr>
              <a:t> </a:t>
            </a:r>
            <a:r>
              <a:rPr lang="en-US" sz="1200" dirty="0" smtClean="0">
                <a:solidFill>
                  <a:schemeClr val="bg1"/>
                </a:solidFill>
                <a:effectLst>
                  <a:glow rad="101600">
                    <a:schemeClr val="tx1">
                      <a:alpha val="75000"/>
                    </a:schemeClr>
                  </a:glow>
                </a:effectLst>
                <a:latin typeface="Abadi MT Condensed Extra Bold"/>
                <a:cs typeface="Abadi MT Condensed Extra Bold"/>
              </a:rPr>
              <a:t>Write things down!</a:t>
            </a:r>
            <a:r>
              <a:rPr lang="en-US" sz="1200" baseline="0" dirty="0" smtClean="0">
                <a:solidFill>
                  <a:schemeClr val="bg1"/>
                </a:solidFill>
                <a:effectLst>
                  <a:glow rad="101600">
                    <a:schemeClr val="tx1">
                      <a:alpha val="75000"/>
                    </a:schemeClr>
                  </a:glow>
                </a:effectLst>
                <a:latin typeface="Abadi MT Condensed Extra Bold"/>
                <a:cs typeface="Abadi MT Condensed Extra Bold"/>
              </a:rPr>
              <a:t> </a:t>
            </a:r>
            <a:r>
              <a:rPr lang="en-US" sz="1200" dirty="0" smtClean="0">
                <a:solidFill>
                  <a:schemeClr val="bg1"/>
                </a:solidFill>
                <a:effectLst>
                  <a:glow rad="101600">
                    <a:schemeClr val="tx1">
                      <a:alpha val="75000"/>
                    </a:schemeClr>
                  </a:glow>
                </a:effectLst>
                <a:latin typeface="Abadi MT Condensed Extra Bold"/>
                <a:cs typeface="Abadi MT Condensed Extra Bold"/>
              </a:rPr>
              <a:t>Type Things 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4193C2-5522-E249-A44F-C623B20A76E1}" type="slidenum">
              <a:rPr lang="en-US" smtClean="0"/>
              <a:t>2</a:t>
            </a:fld>
            <a:endParaRPr lang="en-US"/>
          </a:p>
        </p:txBody>
      </p:sp>
    </p:spTree>
    <p:extLst>
      <p:ext uri="{BB962C8B-B14F-4D97-AF65-F5344CB8AC3E}">
        <p14:creationId xmlns:p14="http://schemas.microsoft.com/office/powerpoint/2010/main" val="2067290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What we explored today is from my book The Productive Life.</a:t>
            </a:r>
            <a:r>
              <a:rPr lang="en-ZA" baseline="0" dirty="0" smtClean="0"/>
              <a:t> </a:t>
            </a:r>
            <a:endParaRPr lang="en-ZA" dirty="0"/>
          </a:p>
        </p:txBody>
      </p:sp>
      <p:sp>
        <p:nvSpPr>
          <p:cNvPr id="4" name="Slide Number Placeholder 3"/>
          <p:cNvSpPr>
            <a:spLocks noGrp="1"/>
          </p:cNvSpPr>
          <p:nvPr>
            <p:ph type="sldNum" sz="quarter" idx="5"/>
          </p:nvPr>
        </p:nvSpPr>
        <p:spPr/>
        <p:txBody>
          <a:bodyPr/>
          <a:lstStyle/>
          <a:p>
            <a:fld id="{057A588B-3F7E-0E48-9974-E41C7546B621}" type="slidenum">
              <a:rPr lang="en-GB" smtClean="0"/>
              <a:t>20</a:t>
            </a:fld>
            <a:endParaRPr lang="en-GB"/>
          </a:p>
        </p:txBody>
      </p:sp>
    </p:spTree>
    <p:extLst>
      <p:ext uri="{BB962C8B-B14F-4D97-AF65-F5344CB8AC3E}">
        <p14:creationId xmlns:p14="http://schemas.microsoft.com/office/powerpoint/2010/main" val="1336053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Coaching Journey through the 7 Keys to</a:t>
            </a:r>
            <a:r>
              <a:rPr lang="en-GB" baseline="0" dirty="0" smtClean="0"/>
              <a:t> Living a Productive Life is launching soon. Let me know if you would like to hear more and sign up. There is no cost and you will receive a free copy of the book. You will need to attend an hour long session each week online during your work day and put in at least one more hour to apply what you learn to your life.</a:t>
            </a:r>
            <a:endParaRPr lang="en-GB" dirty="0"/>
          </a:p>
        </p:txBody>
      </p:sp>
      <p:sp>
        <p:nvSpPr>
          <p:cNvPr id="4" name="Slide Number Placeholder 3"/>
          <p:cNvSpPr>
            <a:spLocks noGrp="1"/>
          </p:cNvSpPr>
          <p:nvPr>
            <p:ph type="sldNum" sz="quarter" idx="5"/>
          </p:nvPr>
        </p:nvSpPr>
        <p:spPr/>
        <p:txBody>
          <a:bodyPr/>
          <a:lstStyle/>
          <a:p>
            <a:fld id="{FC8601D6-AA10-E94D-BCA1-126383DCD25C}" type="slidenum">
              <a:rPr lang="en-GB" smtClean="0"/>
              <a:t>21</a:t>
            </a:fld>
            <a:endParaRPr lang="en-GB"/>
          </a:p>
        </p:txBody>
      </p:sp>
    </p:spTree>
    <p:extLst>
      <p:ext uri="{BB962C8B-B14F-4D97-AF65-F5344CB8AC3E}">
        <p14:creationId xmlns:p14="http://schemas.microsoft.com/office/powerpoint/2010/main" val="246846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David Allen says that “the brain is better at having thoughts than holding them” So you should HAVE thoughts more than HOLD them and you should think ABOUT things more than think OF them.</a:t>
            </a:r>
            <a:endParaRPr lang="en-US" dirty="0"/>
          </a:p>
        </p:txBody>
      </p:sp>
      <p:sp>
        <p:nvSpPr>
          <p:cNvPr id="4" name="Slide Number Placeholder 3"/>
          <p:cNvSpPr>
            <a:spLocks noGrp="1"/>
          </p:cNvSpPr>
          <p:nvPr>
            <p:ph type="sldNum" sz="quarter" idx="10"/>
          </p:nvPr>
        </p:nvSpPr>
        <p:spPr/>
        <p:txBody>
          <a:bodyPr/>
          <a:lstStyle/>
          <a:p>
            <a:fld id="{144193C2-5522-E249-A44F-C623B20A76E1}" type="slidenum">
              <a:rPr lang="en-US" smtClean="0"/>
              <a:t>3</a:t>
            </a:fld>
            <a:endParaRPr lang="en-US"/>
          </a:p>
        </p:txBody>
      </p:sp>
    </p:spTree>
    <p:extLst>
      <p:ext uri="{BB962C8B-B14F-4D97-AF65-F5344CB8AC3E}">
        <p14:creationId xmlns:p14="http://schemas.microsoft.com/office/powerpoint/2010/main" val="49150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00"/>
              </a:lnSpc>
              <a:buSzPct val="125000"/>
              <a:defRPr/>
            </a:pPr>
            <a:r>
              <a:rPr lang="en-ZA" sz="1200" b="1" i="0" kern="1200" dirty="0">
                <a:solidFill>
                  <a:schemeClr val="tx1"/>
                </a:solidFill>
                <a:effectLst/>
                <a:latin typeface="+mn-lt"/>
                <a:ea typeface="+mn-ea"/>
                <a:cs typeface="+mn-cs"/>
              </a:rPr>
              <a:t>Activity: </a:t>
            </a:r>
            <a:r>
              <a:rPr lang="en-US" sz="1200" dirty="0" smtClean="0">
                <a:solidFill>
                  <a:schemeClr val="bg1"/>
                </a:solidFill>
                <a:effectLst>
                  <a:glow rad="101600">
                    <a:schemeClr val="tx1">
                      <a:alpha val="75000"/>
                    </a:schemeClr>
                  </a:glow>
                </a:effectLst>
                <a:latin typeface="Abadi MT Condensed Extra Bold"/>
                <a:cs typeface="Abadi MT Condensed Extra Bold"/>
              </a:rPr>
              <a:t>Take 3 minutes and list things you need to get done that you have not already listed.</a:t>
            </a:r>
            <a:endParaRPr lang="en-US" sz="1200" dirty="0">
              <a:solidFill>
                <a:schemeClr val="bg1"/>
              </a:solidFill>
              <a:effectLst>
                <a:glow rad="101600">
                  <a:schemeClr val="tx1">
                    <a:alpha val="75000"/>
                  </a:schemeClr>
                </a:glow>
              </a:effectLst>
              <a:latin typeface="Abadi MT Condensed Extra Bold"/>
              <a:cs typeface="Abadi MT Condensed Extra Bold"/>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4</a:t>
            </a:fld>
            <a:endParaRPr lang="en-US"/>
          </a:p>
        </p:txBody>
      </p:sp>
    </p:spTree>
    <p:extLst>
      <p:ext uri="{BB962C8B-B14F-4D97-AF65-F5344CB8AC3E}">
        <p14:creationId xmlns:p14="http://schemas.microsoft.com/office/powerpoint/2010/main" val="236012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5000"/>
            </a:pPr>
            <a:r>
              <a:rPr lang="en-US" sz="1200" b="1" dirty="0" smtClean="0">
                <a:solidFill>
                  <a:schemeClr val="bg1"/>
                </a:solidFill>
                <a:effectLst>
                  <a:glow rad="76200">
                    <a:schemeClr val="tx1">
                      <a:alpha val="72000"/>
                    </a:schemeClr>
                  </a:glow>
                </a:effectLst>
                <a:latin typeface="Berlin Sans FB Demi"/>
                <a:cs typeface="Berlin Sans FB Demi"/>
              </a:rPr>
              <a:t>2. Identify </a:t>
            </a:r>
            <a:r>
              <a:rPr lang="en-US" sz="1200" b="1" dirty="0">
                <a:solidFill>
                  <a:schemeClr val="bg1"/>
                </a:solidFill>
                <a:effectLst>
                  <a:glow rad="76200">
                    <a:schemeClr val="tx1">
                      <a:alpha val="72000"/>
                    </a:schemeClr>
                  </a:glow>
                </a:effectLst>
                <a:latin typeface="Berlin Sans FB Demi"/>
                <a:cs typeface="Berlin Sans FB Demi"/>
              </a:rPr>
              <a:t>the Next Action</a:t>
            </a:r>
            <a:r>
              <a:rPr lang="en-ZA" sz="1200" b="1" kern="1200" dirty="0">
                <a:solidFill>
                  <a:schemeClr val="tx1"/>
                </a:solidFill>
                <a:effectLst/>
                <a:latin typeface="+mn-lt"/>
                <a:ea typeface="+mn-ea"/>
                <a:cs typeface="+mn-cs"/>
              </a:rPr>
              <a:t>: </a:t>
            </a:r>
            <a:r>
              <a:rPr lang="en-US" sz="1200" dirty="0" smtClean="0">
                <a:solidFill>
                  <a:schemeClr val="bg1"/>
                </a:solidFill>
                <a:effectLst>
                  <a:glow rad="342900">
                    <a:schemeClr val="tx1">
                      <a:alpha val="75000"/>
                    </a:schemeClr>
                  </a:glow>
                </a:effectLst>
                <a:latin typeface="Abadi MT Condensed Extra Bold"/>
              </a:rPr>
              <a:t>Identify the very Next Action to be taken for anything you need to get done.</a:t>
            </a:r>
            <a:endParaRPr lang="en-US" sz="1200" dirty="0">
              <a:solidFill>
                <a:schemeClr val="bg1"/>
              </a:solidFill>
              <a:effectLst>
                <a:glow rad="342900">
                  <a:schemeClr val="tx1">
                    <a:alpha val="75000"/>
                  </a:schemeClr>
                </a:glow>
              </a:effectLst>
              <a:latin typeface="Abadi MT Condensed Extra Bold"/>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5</a:t>
            </a:fld>
            <a:endParaRPr lang="en-US"/>
          </a:p>
        </p:txBody>
      </p:sp>
    </p:spTree>
    <p:extLst>
      <p:ext uri="{BB962C8B-B14F-4D97-AF65-F5344CB8AC3E}">
        <p14:creationId xmlns:p14="http://schemas.microsoft.com/office/powerpoint/2010/main" val="91693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5000"/>
            </a:pPr>
            <a:r>
              <a:rPr lang="en-ZA" sz="1200" b="1" i="0" kern="1200" dirty="0">
                <a:solidFill>
                  <a:schemeClr val="tx1"/>
                </a:solidFill>
                <a:effectLst/>
                <a:latin typeface="+mn-lt"/>
                <a:ea typeface="+mn-ea"/>
                <a:cs typeface="+mn-cs"/>
              </a:rPr>
              <a:t>Activity: </a:t>
            </a:r>
            <a:r>
              <a:rPr lang="en-US" sz="1200" dirty="0" smtClean="0">
                <a:solidFill>
                  <a:schemeClr val="bg1"/>
                </a:solidFill>
                <a:effectLst>
                  <a:glow rad="254000">
                    <a:schemeClr val="tx1">
                      <a:alpha val="75000"/>
                    </a:schemeClr>
                  </a:glow>
                </a:effectLst>
                <a:latin typeface="Abadi MT Condensed Extra Bold"/>
                <a:sym typeface="Comic Sans MS" charset="0"/>
              </a:rPr>
              <a:t>Look at your list and identify the Next Action for 3 of the things you need to get done.</a:t>
            </a:r>
            <a:endParaRPr lang="en-US" sz="1200" dirty="0">
              <a:solidFill>
                <a:schemeClr val="bg1"/>
              </a:solidFill>
              <a:effectLst>
                <a:glow rad="254000">
                  <a:schemeClr val="tx1">
                    <a:alpha val="75000"/>
                  </a:schemeClr>
                </a:glow>
              </a:effectLst>
              <a:latin typeface="Abadi MT Condensed Extra Bold"/>
              <a:sym typeface="Comic Sans MS" charset="0"/>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6</a:t>
            </a:fld>
            <a:endParaRPr lang="en-US"/>
          </a:p>
        </p:txBody>
      </p:sp>
    </p:spTree>
    <p:extLst>
      <p:ext uri="{BB962C8B-B14F-4D97-AF65-F5344CB8AC3E}">
        <p14:creationId xmlns:p14="http://schemas.microsoft.com/office/powerpoint/2010/main" val="1671209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3. Give </a:t>
            </a:r>
            <a:r>
              <a:rPr lang="en-ZA" sz="1200" b="1" kern="1200" smtClean="0">
                <a:solidFill>
                  <a:schemeClr val="tx1"/>
                </a:solidFill>
                <a:effectLst/>
                <a:latin typeface="+mn-lt"/>
                <a:ea typeface="+mn-ea"/>
                <a:cs typeface="+mn-cs"/>
              </a:rPr>
              <a:t>Contexts To Actions</a:t>
            </a:r>
            <a:r>
              <a:rPr lang="en-ZA" sz="1200" b="1" kern="1200" dirty="0" smtClean="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 </a:t>
            </a:r>
            <a:r>
              <a:rPr lang="en-US" sz="1200" dirty="0" smtClean="0">
                <a:solidFill>
                  <a:schemeClr val="bg1"/>
                </a:solidFill>
                <a:effectLst>
                  <a:glow rad="254000">
                    <a:schemeClr val="tx1">
                      <a:alpha val="75000"/>
                    </a:schemeClr>
                  </a:glow>
                </a:effectLst>
                <a:latin typeface="Abadi MT Condensed Extra Bold"/>
                <a:cs typeface="Abadi MT Condensed Extra Bold"/>
              </a:rPr>
              <a:t>Select a Context that is relevant for each Action:</a:t>
            </a:r>
            <a:r>
              <a:rPr lang="en-US" sz="1200" baseline="0" dirty="0" smtClean="0">
                <a:solidFill>
                  <a:schemeClr val="bg1"/>
                </a:solidFill>
                <a:effectLst>
                  <a:glow rad="254000">
                    <a:schemeClr val="tx1">
                      <a:alpha val="75000"/>
                    </a:schemeClr>
                  </a:glow>
                </a:effectLst>
                <a:latin typeface="Abadi MT Condensed Extra Bold"/>
                <a:cs typeface="Abadi MT Condensed Extra Bold"/>
              </a:rPr>
              <a:t> </a:t>
            </a:r>
            <a:r>
              <a:rPr lang="en-ZA" sz="1200" kern="1200" baseline="0" dirty="0" smtClean="0">
                <a:solidFill>
                  <a:schemeClr val="tx1"/>
                </a:solidFill>
                <a:effectLst/>
                <a:latin typeface="+mn-lt"/>
                <a:ea typeface="+mn-ea"/>
                <a:cs typeface="+mn-cs"/>
              </a:rPr>
              <a:t>S</a:t>
            </a:r>
            <a:r>
              <a:rPr lang="en-ZA" sz="1200" kern="1200" dirty="0" smtClean="0">
                <a:solidFill>
                  <a:schemeClr val="tx1"/>
                </a:solidFill>
                <a:effectLst/>
                <a:latin typeface="+mn-lt"/>
                <a:ea typeface="+mn-ea"/>
                <a:cs typeface="+mn-cs"/>
              </a:rPr>
              <a:t>uch </a:t>
            </a:r>
            <a:r>
              <a:rPr lang="en-ZA" sz="1200" kern="1200" dirty="0">
                <a:solidFill>
                  <a:schemeClr val="tx1"/>
                </a:solidFill>
                <a:effectLst/>
                <a:latin typeface="+mn-lt"/>
                <a:ea typeface="+mn-ea"/>
                <a:cs typeface="+mn-cs"/>
              </a:rPr>
              <a:t>as: Calls, Email, Read, Download, Errands, Meetings, Home, Office, Someday, </a:t>
            </a:r>
            <a:r>
              <a:rPr lang="en-ZA" sz="1200" kern="1200" dirty="0" smtClean="0">
                <a:solidFill>
                  <a:schemeClr val="tx1"/>
                </a:solidFill>
                <a:effectLst/>
                <a:latin typeface="+mn-lt"/>
                <a:ea typeface="+mn-ea"/>
                <a:cs typeface="+mn-cs"/>
              </a:rPr>
              <a:t>Waiting</a:t>
            </a:r>
            <a:r>
              <a:rPr lang="en-ZA" sz="1200" kern="1200" dirty="0">
                <a:solidFill>
                  <a:schemeClr val="tx1"/>
                </a:solidFill>
                <a:effectLst/>
                <a:latin typeface="+mn-lt"/>
                <a:ea typeface="+mn-ea"/>
                <a:cs typeface="+mn-cs"/>
              </a:rPr>
              <a:t>, etc.</a:t>
            </a:r>
          </a:p>
        </p:txBody>
      </p:sp>
      <p:sp>
        <p:nvSpPr>
          <p:cNvPr id="4" name="Slide Number Placeholder 3"/>
          <p:cNvSpPr>
            <a:spLocks noGrp="1"/>
          </p:cNvSpPr>
          <p:nvPr>
            <p:ph type="sldNum" sz="quarter" idx="5"/>
          </p:nvPr>
        </p:nvSpPr>
        <p:spPr/>
        <p:txBody>
          <a:bodyPr/>
          <a:lstStyle/>
          <a:p>
            <a:fld id="{B0331EBA-C629-BE48-8B4F-AA072D8AF978}" type="slidenum">
              <a:rPr lang="en-US" smtClean="0"/>
              <a:t>7</a:t>
            </a:fld>
            <a:endParaRPr lang="en-US"/>
          </a:p>
        </p:txBody>
      </p:sp>
    </p:spTree>
    <p:extLst>
      <p:ext uri="{BB962C8B-B14F-4D97-AF65-F5344CB8AC3E}">
        <p14:creationId xmlns:p14="http://schemas.microsoft.com/office/powerpoint/2010/main" val="129410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 simple table to track your next </a:t>
            </a:r>
            <a:r>
              <a:rPr lang="en-GB" smtClean="0"/>
              <a:t>actions in Contexts.</a:t>
            </a:r>
            <a:endParaRPr lang="en-GB" dirty="0"/>
          </a:p>
        </p:txBody>
      </p:sp>
      <p:sp>
        <p:nvSpPr>
          <p:cNvPr id="4" name="Slide Number Placeholder 3"/>
          <p:cNvSpPr>
            <a:spLocks noGrp="1"/>
          </p:cNvSpPr>
          <p:nvPr>
            <p:ph type="sldNum" sz="quarter" idx="5"/>
          </p:nvPr>
        </p:nvSpPr>
        <p:spPr/>
        <p:txBody>
          <a:bodyPr/>
          <a:lstStyle/>
          <a:p>
            <a:fld id="{B0331EBA-C629-BE48-8B4F-AA072D8AF978}" type="slidenum">
              <a:rPr lang="en-US" smtClean="0"/>
              <a:t>8</a:t>
            </a:fld>
            <a:endParaRPr lang="en-US"/>
          </a:p>
        </p:txBody>
      </p:sp>
    </p:spTree>
    <p:extLst>
      <p:ext uri="{BB962C8B-B14F-4D97-AF65-F5344CB8AC3E}">
        <p14:creationId xmlns:p14="http://schemas.microsoft.com/office/powerpoint/2010/main" val="425247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300"/>
              </a:lnSpc>
              <a:buSzPct val="125000"/>
              <a:defRPr/>
            </a:pPr>
            <a:r>
              <a:rPr lang="en-ZA" sz="1200" b="1" i="0" kern="1200" dirty="0">
                <a:solidFill>
                  <a:schemeClr val="tx1"/>
                </a:solidFill>
                <a:effectLst/>
                <a:latin typeface="+mn-lt"/>
                <a:ea typeface="+mn-ea"/>
                <a:cs typeface="+mn-cs"/>
              </a:rPr>
              <a:t>Activity: </a:t>
            </a:r>
            <a:r>
              <a:rPr lang="en-US" sz="1200" dirty="0" smtClean="0">
                <a:solidFill>
                  <a:schemeClr val="bg1"/>
                </a:solidFill>
                <a:effectLst>
                  <a:glow rad="101600">
                    <a:schemeClr val="tx1">
                      <a:alpha val="75000"/>
                    </a:schemeClr>
                  </a:glow>
                </a:effectLst>
                <a:latin typeface="Abadi MT Condensed Extra Bold"/>
                <a:cs typeface="Abadi MT Condensed Extra Bold"/>
              </a:rPr>
              <a:t>Take 3 minutes and list things you need to get done that you have not already listed.</a:t>
            </a:r>
            <a:endParaRPr lang="en-US" sz="1200" dirty="0">
              <a:solidFill>
                <a:schemeClr val="bg1"/>
              </a:solidFill>
              <a:effectLst>
                <a:glow rad="101600">
                  <a:schemeClr val="tx1">
                    <a:alpha val="75000"/>
                  </a:schemeClr>
                </a:glow>
              </a:effectLst>
              <a:latin typeface="Abadi MT Condensed Extra Bold"/>
              <a:cs typeface="Abadi MT Condensed Extra Bold"/>
            </a:endParaRPr>
          </a:p>
        </p:txBody>
      </p:sp>
      <p:sp>
        <p:nvSpPr>
          <p:cNvPr id="4" name="Slide Number Placeholder 3"/>
          <p:cNvSpPr>
            <a:spLocks noGrp="1"/>
          </p:cNvSpPr>
          <p:nvPr>
            <p:ph type="sldNum" sz="quarter" idx="5"/>
          </p:nvPr>
        </p:nvSpPr>
        <p:spPr/>
        <p:txBody>
          <a:bodyPr/>
          <a:lstStyle/>
          <a:p>
            <a:fld id="{B0331EBA-C629-BE48-8B4F-AA072D8AF978}" type="slidenum">
              <a:rPr lang="en-US" smtClean="0"/>
              <a:t>9</a:t>
            </a:fld>
            <a:endParaRPr lang="en-US"/>
          </a:p>
        </p:txBody>
      </p:sp>
    </p:spTree>
    <p:extLst>
      <p:ext uri="{BB962C8B-B14F-4D97-AF65-F5344CB8AC3E}">
        <p14:creationId xmlns:p14="http://schemas.microsoft.com/office/powerpoint/2010/main" val="304820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170677-CAAC-4E4C-9E8D-D932C9761A4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421485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70677-CAAC-4E4C-9E8D-D932C9761A4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332532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70677-CAAC-4E4C-9E8D-D932C9761A4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87269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70677-CAAC-4E4C-9E8D-D932C9761A4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301106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70677-CAAC-4E4C-9E8D-D932C9761A4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9881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170677-CAAC-4E4C-9E8D-D932C9761A46}"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2422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170677-CAAC-4E4C-9E8D-D932C9761A46}"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6615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170677-CAAC-4E4C-9E8D-D932C9761A46}"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209357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70677-CAAC-4E4C-9E8D-D932C9761A46}"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209603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70677-CAAC-4E4C-9E8D-D932C9761A46}"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200542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170677-CAAC-4E4C-9E8D-D932C9761A46}"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C3189-E8FF-3240-BEEF-4E064E9C517F}" type="slidenum">
              <a:rPr lang="en-US" smtClean="0"/>
              <a:t>‹#›</a:t>
            </a:fld>
            <a:endParaRPr lang="en-US"/>
          </a:p>
        </p:txBody>
      </p:sp>
    </p:spTree>
    <p:extLst>
      <p:ext uri="{BB962C8B-B14F-4D97-AF65-F5344CB8AC3E}">
        <p14:creationId xmlns:p14="http://schemas.microsoft.com/office/powerpoint/2010/main" val="150112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70677-CAAC-4E4C-9E8D-D932C9761A46}" type="datetimeFigureOut">
              <a:rPr lang="en-US" smtClean="0"/>
              <a:t>1/23/2023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C3189-E8FF-3240-BEEF-4E064E9C517F}" type="slidenum">
              <a:rPr lang="en-US" smtClean="0"/>
              <a:t>‹#›</a:t>
            </a:fld>
            <a:endParaRPr lang="en-US"/>
          </a:p>
        </p:txBody>
      </p:sp>
    </p:spTree>
    <p:extLst>
      <p:ext uri="{BB962C8B-B14F-4D97-AF65-F5344CB8AC3E}">
        <p14:creationId xmlns:p14="http://schemas.microsoft.com/office/powerpoint/2010/main" val="3351304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663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7692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547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098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574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299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667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753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250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7848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147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5872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ook Cover.jpg" descr="Book Cover.jpg">
            <a:extLst>
              <a:ext uri="{FF2B5EF4-FFF2-40B4-BE49-F238E27FC236}">
                <a16:creationId xmlns="" xmlns:a16="http://schemas.microsoft.com/office/drawing/2014/main" id="{17B6213B-0AE6-F243-AA85-5FFF9861DB5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795620" y="204975"/>
            <a:ext cx="4555929" cy="6444434"/>
          </a:xfrm>
          <a:prstGeom prst="rect">
            <a:avLst/>
          </a:prstGeom>
          <a:ln w="25400">
            <a:miter lim="400000"/>
          </a:ln>
          <a:effectLst>
            <a:outerShdw blurRad="254000" dist="127000" dir="5400000" rotWithShape="0">
              <a:srgbClr val="000000">
                <a:alpha val="70000"/>
              </a:srgbClr>
            </a:outerShdw>
          </a:effectLst>
        </p:spPr>
      </p:pic>
      <p:sp>
        <p:nvSpPr>
          <p:cNvPr id="10" name="TextBox 9">
            <a:extLst>
              <a:ext uri="{FF2B5EF4-FFF2-40B4-BE49-F238E27FC236}">
                <a16:creationId xmlns="" xmlns:a16="http://schemas.microsoft.com/office/drawing/2014/main" id="{F28C9A37-1FFA-FB41-87AD-31FA292460CB}"/>
              </a:ext>
            </a:extLst>
          </p:cNvPr>
          <p:cNvSpPr txBox="1"/>
          <p:nvPr/>
        </p:nvSpPr>
        <p:spPr>
          <a:xfrm>
            <a:off x="12435840" y="2588455"/>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14147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10E0990-91AD-6E43-896C-2FCA06220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4" name="Rectangle 3"/>
          <p:cNvSpPr/>
          <p:nvPr/>
        </p:nvSpPr>
        <p:spPr>
          <a:xfrm>
            <a:off x="4843645" y="3899941"/>
            <a:ext cx="2518638" cy="769441"/>
          </a:xfrm>
          <a:prstGeom prst="rect">
            <a:avLst/>
          </a:prstGeom>
        </p:spPr>
        <p:txBody>
          <a:bodyPr wrap="none">
            <a:spAutoFit/>
          </a:bodyPr>
          <a:lstStyle/>
          <a:p>
            <a:r>
              <a:rPr lang="en-US" sz="4400" dirty="0" smtClean="0">
                <a:solidFill>
                  <a:schemeClr val="bg1"/>
                </a:solidFill>
                <a:effectLst>
                  <a:glow rad="203200">
                    <a:schemeClr val="tx1">
                      <a:alpha val="72000"/>
                    </a:schemeClr>
                  </a:glow>
                </a:effectLst>
                <a:latin typeface="Berlin Sans FB Demi"/>
                <a:cs typeface="Berlin Sans FB Demi"/>
              </a:rPr>
              <a:t>Coaching</a:t>
            </a:r>
            <a:endParaRPr lang="en-ZA" sz="4400" dirty="0"/>
          </a:p>
        </p:txBody>
      </p:sp>
    </p:spTree>
    <p:extLst>
      <p:ext uri="{BB962C8B-B14F-4D97-AF65-F5344CB8AC3E}">
        <p14:creationId xmlns:p14="http://schemas.microsoft.com/office/powerpoint/2010/main" val="161721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539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641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62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713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5642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117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410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3547</TotalTime>
  <Words>611</Words>
  <Application>Microsoft Office PowerPoint</Application>
  <PresentationFormat>Widescreen</PresentationFormat>
  <Paragraphs>44</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Abadi MT Condensed Extra Bold</vt:lpstr>
      <vt:lpstr>Arial</vt:lpstr>
      <vt:lpstr>Berlin Sans FB Demi</vt:lpstr>
      <vt:lpstr>Calibri</vt:lpstr>
      <vt:lpstr>Comic Sans MS</vt:lpstr>
      <vt:lpstr>Tw Cen MT Condensed</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Debbie Tittley</cp:lastModifiedBy>
  <cp:revision>303</cp:revision>
  <dcterms:created xsi:type="dcterms:W3CDTF">2013-09-14T15:36:19Z</dcterms:created>
  <dcterms:modified xsi:type="dcterms:W3CDTF">2023-01-23T13:34:26Z</dcterms:modified>
</cp:coreProperties>
</file>