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734" r:id="rId2"/>
    <p:sldId id="459" r:id="rId3"/>
    <p:sldId id="289" r:id="rId4"/>
    <p:sldId id="468" r:id="rId5"/>
    <p:sldId id="1285" r:id="rId6"/>
    <p:sldId id="1262" r:id="rId7"/>
    <p:sldId id="325" r:id="rId8"/>
    <p:sldId id="1109" r:id="rId9"/>
    <p:sldId id="796" r:id="rId10"/>
    <p:sldId id="988" r:id="rId11"/>
    <p:sldId id="1260" r:id="rId12"/>
    <p:sldId id="299" r:id="rId13"/>
    <p:sldId id="1264" r:id="rId14"/>
    <p:sldId id="1288" r:id="rId15"/>
    <p:sldId id="1326" r:id="rId16"/>
    <p:sldId id="1328" r:id="rId17"/>
    <p:sldId id="1329" r:id="rId18"/>
    <p:sldId id="1308" r:id="rId19"/>
    <p:sldId id="1333" r:id="rId20"/>
    <p:sldId id="1269" r:id="rId21"/>
    <p:sldId id="1270" r:id="rId22"/>
    <p:sldId id="1332" r:id="rId23"/>
    <p:sldId id="602" r:id="rId24"/>
    <p:sldId id="611" r:id="rId25"/>
    <p:sldId id="612" r:id="rId26"/>
    <p:sldId id="613" r:id="rId27"/>
    <p:sldId id="1276" r:id="rId28"/>
    <p:sldId id="614" r:id="rId29"/>
    <p:sldId id="1277" r:id="rId30"/>
    <p:sldId id="1278" r:id="rId31"/>
    <p:sldId id="624" r:id="rId32"/>
    <p:sldId id="1309" r:id="rId33"/>
    <p:sldId id="1313" r:id="rId34"/>
    <p:sldId id="633" r:id="rId35"/>
    <p:sldId id="634" r:id="rId36"/>
    <p:sldId id="640" r:id="rId37"/>
    <p:sldId id="641" r:id="rId38"/>
    <p:sldId id="1320" r:id="rId39"/>
    <p:sldId id="646" r:id="rId40"/>
    <p:sldId id="1314" r:id="rId41"/>
    <p:sldId id="627" r:id="rId42"/>
    <p:sldId id="1284" r:id="rId43"/>
    <p:sldId id="647" r:id="rId44"/>
    <p:sldId id="599" r:id="rId45"/>
    <p:sldId id="1293" r:id="rId46"/>
    <p:sldId id="1315" r:id="rId47"/>
    <p:sldId id="1316" r:id="rId48"/>
    <p:sldId id="1317" r:id="rId49"/>
    <p:sldId id="600" r:id="rId50"/>
    <p:sldId id="1295" r:id="rId51"/>
    <p:sldId id="1323" r:id="rId52"/>
    <p:sldId id="1318" r:id="rId53"/>
    <p:sldId id="603" r:id="rId54"/>
    <p:sldId id="1299" r:id="rId55"/>
    <p:sldId id="1312" r:id="rId56"/>
    <p:sldId id="1300" r:id="rId57"/>
    <p:sldId id="1302" r:id="rId58"/>
    <p:sldId id="716" r:id="rId59"/>
    <p:sldId id="1297" r:id="rId60"/>
    <p:sldId id="1303" r:id="rId61"/>
    <p:sldId id="718" r:id="rId62"/>
    <p:sldId id="1292" r:id="rId63"/>
    <p:sldId id="1306" r:id="rId64"/>
    <p:sldId id="1319" r:id="rId65"/>
    <p:sldId id="1307" r:id="rId66"/>
    <p:sldId id="1279" r:id="rId67"/>
    <p:sldId id="1335" r:id="rId68"/>
    <p:sldId id="442" r:id="rId69"/>
    <p:sldId id="703" r:id="rId70"/>
    <p:sldId id="704" r:id="rId71"/>
    <p:sldId id="705" r:id="rId72"/>
    <p:sldId id="699" r:id="rId73"/>
    <p:sldId id="706" r:id="rId74"/>
    <p:sldId id="707" r:id="rId75"/>
    <p:sldId id="708" r:id="rId76"/>
    <p:sldId id="709" r:id="rId77"/>
    <p:sldId id="710" r:id="rId78"/>
    <p:sldId id="711" r:id="rId79"/>
    <p:sldId id="712" r:id="rId80"/>
    <p:sldId id="715" r:id="rId81"/>
    <p:sldId id="713" r:id="rId82"/>
    <p:sldId id="686" r:id="rId83"/>
    <p:sldId id="700" r:id="rId84"/>
    <p:sldId id="1334" r:id="rId85"/>
    <p:sldId id="724" r:id="rId86"/>
    <p:sldId id="1280" r:id="rId87"/>
    <p:sldId id="258" r:id="rId88"/>
    <p:sldId id="1289" r:id="rId89"/>
    <p:sldId id="1330" r:id="rId90"/>
    <p:sldId id="1331" r:id="rId91"/>
    <p:sldId id="1321" r:id="rId92"/>
    <p:sldId id="1310" r:id="rId93"/>
    <p:sldId id="1336"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4" userDrawn="1">
          <p15:clr>
            <a:srgbClr val="A4A3A4"/>
          </p15:clr>
        </p15:guide>
        <p15:guide id="3" pos="189" userDrawn="1">
          <p15:clr>
            <a:srgbClr val="A4A3A4"/>
          </p15:clr>
        </p15:guide>
        <p15:guide id="4" pos="2910" userDrawn="1">
          <p15:clr>
            <a:srgbClr val="A4A3A4"/>
          </p15:clr>
        </p15:guide>
        <p15:guide id="5" orient="horz" pos="4110" userDrawn="1">
          <p15:clr>
            <a:srgbClr val="A4A3A4"/>
          </p15:clr>
        </p15:guide>
        <p15:guide id="6" pos="3840" userDrawn="1">
          <p15:clr>
            <a:srgbClr val="A4A3A4"/>
          </p15:clr>
        </p15:guide>
        <p15:guide id="9" orient="horz" pos="346" userDrawn="1">
          <p15:clr>
            <a:srgbClr val="A4A3A4"/>
          </p15:clr>
        </p15:guide>
        <p15:guide id="10" orient="horz" pos="2886" userDrawn="1">
          <p15:clr>
            <a:srgbClr val="A4A3A4"/>
          </p15:clr>
        </p15:guide>
        <p15:guide id="11" pos="3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B6DA"/>
    <a:srgbClr val="E7F0FF"/>
    <a:srgbClr val="D6D6D6"/>
    <a:srgbClr val="FFD578"/>
    <a:srgbClr val="5567D9"/>
    <a:srgbClr val="C1C1C1"/>
    <a:srgbClr val="8EFA00"/>
    <a:srgbClr val="00FA00"/>
    <a:srgbClr val="00FDFF"/>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02"/>
    <p:restoredTop sz="92038"/>
  </p:normalViewPr>
  <p:slideViewPr>
    <p:cSldViewPr snapToGrid="0" snapToObjects="1" showGuides="1">
      <p:cViewPr varScale="1">
        <p:scale>
          <a:sx n="29" d="100"/>
          <a:sy n="29" d="100"/>
        </p:scale>
        <p:origin x="208" y="1616"/>
      </p:cViewPr>
      <p:guideLst>
        <p:guide pos="6244"/>
        <p:guide pos="189"/>
        <p:guide pos="2910"/>
        <p:guide orient="horz" pos="4110"/>
        <p:guide pos="3840"/>
        <p:guide orient="horz" pos="346"/>
        <p:guide orient="horz" pos="2886"/>
        <p:guide pos="347"/>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3CB88E-C458-1342-A741-E9A9CAE82FDB}" type="datetimeFigureOut">
              <a:rPr lang="en-GB" smtClean="0"/>
              <a:t>30/06/2020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601D6-AA10-E94D-BCA1-126383DCD25C}" type="slidenum">
              <a:rPr lang="en-GB" smtClean="0"/>
              <a:t>‹#›</a:t>
            </a:fld>
            <a:endParaRPr lang="en-GB"/>
          </a:p>
        </p:txBody>
      </p:sp>
    </p:spTree>
    <p:extLst>
      <p:ext uri="{BB962C8B-B14F-4D97-AF65-F5344CB8AC3E}">
        <p14:creationId xmlns:p14="http://schemas.microsoft.com/office/powerpoint/2010/main" val="528294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bit.ly/Productive_DUMB"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Welcome to the Productive Life journey. In this series you will explore seven keys to living a productive life.</a:t>
            </a:r>
          </a:p>
        </p:txBody>
      </p:sp>
      <p:sp>
        <p:nvSpPr>
          <p:cNvPr id="4" name="Slide Number Placeholder 3"/>
          <p:cNvSpPr>
            <a:spLocks noGrp="1"/>
          </p:cNvSpPr>
          <p:nvPr>
            <p:ph type="sldNum" sz="quarter" idx="10"/>
          </p:nvPr>
        </p:nvSpPr>
        <p:spPr/>
        <p:txBody>
          <a:bodyPr/>
          <a:lstStyle/>
          <a:p>
            <a:fld id="{B0331EBA-C629-BE48-8B4F-AA072D8AF978}" type="slidenum">
              <a:rPr lang="en-US" smtClean="0"/>
              <a:t>1</a:t>
            </a:fld>
            <a:endParaRPr lang="en-US"/>
          </a:p>
        </p:txBody>
      </p:sp>
    </p:spTree>
    <p:extLst>
      <p:ext uri="{BB962C8B-B14F-4D97-AF65-F5344CB8AC3E}">
        <p14:creationId xmlns:p14="http://schemas.microsoft.com/office/powerpoint/2010/main" val="181304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When you get easily distracted... Key #5 </a:t>
            </a:r>
            <a:r>
              <a:rPr lang="en-US" sz="1200" kern="1200" dirty="0">
                <a:solidFill>
                  <a:schemeClr val="tx1"/>
                </a:solidFill>
                <a:effectLst/>
                <a:latin typeface="+mn-lt"/>
                <a:ea typeface="+mn-ea"/>
                <a:cs typeface="+mn-cs"/>
              </a:rPr>
              <a:t>will help you </a:t>
            </a:r>
            <a:r>
              <a:rPr lang="en-ZA" sz="1200" kern="1200" dirty="0">
                <a:solidFill>
                  <a:schemeClr val="tx1"/>
                </a:solidFill>
                <a:effectLst/>
                <a:latin typeface="+mn-lt"/>
                <a:ea typeface="+mn-ea"/>
                <a:cs typeface="+mn-cs"/>
              </a:rPr>
              <a:t>Focus Your Mind.</a:t>
            </a:r>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2472243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When you fight to be productive... Key #6 </a:t>
            </a:r>
            <a:r>
              <a:rPr lang="en-US" sz="1200" kern="1200" dirty="0">
                <a:solidFill>
                  <a:schemeClr val="tx1"/>
                </a:solidFill>
                <a:effectLst/>
                <a:latin typeface="+mn-lt"/>
                <a:ea typeface="+mn-ea"/>
                <a:cs typeface="+mn-cs"/>
              </a:rPr>
              <a:t>will help you</a:t>
            </a:r>
            <a:r>
              <a:rPr lang="en-ZA" sz="1200" kern="1200" dirty="0">
                <a:solidFill>
                  <a:schemeClr val="tx1"/>
                </a:solidFill>
                <a:effectLst/>
                <a:latin typeface="+mn-lt"/>
                <a:ea typeface="+mn-ea"/>
                <a:cs typeface="+mn-cs"/>
              </a:rPr>
              <a:t> Know Your Self.</a:t>
            </a:r>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2250719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When you run on empty... </a:t>
            </a:r>
            <a:r>
              <a:rPr lang="en-US" sz="1200" kern="1200" dirty="0">
                <a:solidFill>
                  <a:schemeClr val="tx1"/>
                </a:solidFill>
                <a:effectLst/>
                <a:latin typeface="+mn-lt"/>
                <a:ea typeface="+mn-ea"/>
                <a:cs typeface="+mn-cs"/>
              </a:rPr>
              <a:t>Key #7 will help you Renew Your Energy.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73211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those are the 7 keys to living a productive life that we are going to explore in the coming sessions.</a:t>
            </a:r>
          </a:p>
          <a:p>
            <a:endParaRPr lang="en-GB" dirty="0"/>
          </a:p>
        </p:txBody>
      </p:sp>
      <p:sp>
        <p:nvSpPr>
          <p:cNvPr id="4" name="Slide Number Placeholder 3"/>
          <p:cNvSpPr>
            <a:spLocks noGrp="1"/>
          </p:cNvSpPr>
          <p:nvPr>
            <p:ph type="sldNum" sz="quarter" idx="5"/>
          </p:nvPr>
        </p:nvSpPr>
        <p:spPr/>
        <p:txBody>
          <a:bodyPr/>
          <a:lstStyle/>
          <a:p>
            <a:fld id="{FC8601D6-AA10-E94D-BCA1-126383DCD25C}" type="slidenum">
              <a:rPr lang="en-GB" smtClean="0"/>
              <a:t>13</a:t>
            </a:fld>
            <a:endParaRPr lang="en-GB"/>
          </a:p>
        </p:txBody>
      </p:sp>
    </p:spTree>
    <p:extLst>
      <p:ext uri="{BB962C8B-B14F-4D97-AF65-F5344CB8AC3E}">
        <p14:creationId xmlns:p14="http://schemas.microsoft.com/office/powerpoint/2010/main" val="3636345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Understanding Productivity</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me, the Productive Life is all about being excellent and doing great things through your whole life and not just in your work life. Just imagine what your life would be like if you invested significant time and energy in the pursuit of productive rest, play, hobbies, spirituality, work life, family life, friendships, etc.</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14</a:t>
            </a:fld>
            <a:endParaRPr lang="en-GB"/>
          </a:p>
        </p:txBody>
      </p:sp>
    </p:spTree>
    <p:extLst>
      <p:ext uri="{BB962C8B-B14F-4D97-AF65-F5344CB8AC3E}">
        <p14:creationId xmlns:p14="http://schemas.microsoft.com/office/powerpoint/2010/main" val="3534054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 have a section in the weekly review page where each week you think of one thing you can do to grow in the following key life areas: Spirituality, Health, Partner, Family, Friends, Work, Finance, Hobbies; Community and Giving. </a:t>
            </a:r>
          </a:p>
        </p:txBody>
      </p:sp>
      <p:sp>
        <p:nvSpPr>
          <p:cNvPr id="4" name="Slide Number Placeholder 3"/>
          <p:cNvSpPr>
            <a:spLocks noGrp="1"/>
          </p:cNvSpPr>
          <p:nvPr>
            <p:ph type="sldNum" sz="quarter" idx="5"/>
          </p:nvPr>
        </p:nvSpPr>
        <p:spPr/>
        <p:txBody>
          <a:bodyPr/>
          <a:lstStyle/>
          <a:p>
            <a:fld id="{057A588B-3F7E-0E48-9974-E41C7546B621}" type="slidenum">
              <a:rPr lang="en-GB" smtClean="0"/>
              <a:t>15</a:t>
            </a:fld>
            <a:endParaRPr lang="en-GB"/>
          </a:p>
        </p:txBody>
      </p:sp>
    </p:spTree>
    <p:extLst>
      <p:ext uri="{BB962C8B-B14F-4D97-AF65-F5344CB8AC3E}">
        <p14:creationId xmlns:p14="http://schemas.microsoft.com/office/powerpoint/2010/main" val="509995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You may have seen an image like this before – how much can you fill this bucket? The lowest point is the highest! In life it does not really count if you are excellent in a few areas are a disaster in others! The Bible calls us to excel in every area of our lives! “</a:t>
            </a:r>
            <a:r>
              <a:rPr lang="en-GB" sz="1200" dirty="0">
                <a:effectLst/>
                <a:latin typeface="Flair BoldItalic"/>
              </a:rPr>
              <a:t>Since you excel in everything – in faith, in speech, in knowledge, in complete earnestness and in the love we have kindled in you – see that you also excel in this grace of giving”. (2 Corinthians 8:7)</a:t>
            </a:r>
          </a:p>
          <a:p>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16</a:t>
            </a:fld>
            <a:endParaRPr lang="en-GB"/>
          </a:p>
        </p:txBody>
      </p:sp>
    </p:spTree>
    <p:extLst>
      <p:ext uri="{BB962C8B-B14F-4D97-AF65-F5344CB8AC3E}">
        <p14:creationId xmlns:p14="http://schemas.microsoft.com/office/powerpoint/2010/main" val="2216368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Do you ever feel like this? Like you are spinning plates and some are in danger of falling!</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17</a:t>
            </a:fld>
            <a:endParaRPr lang="en-GB"/>
          </a:p>
        </p:txBody>
      </p:sp>
    </p:spTree>
    <p:extLst>
      <p:ext uri="{BB962C8B-B14F-4D97-AF65-F5344CB8AC3E}">
        <p14:creationId xmlns:p14="http://schemas.microsoft.com/office/powerpoint/2010/main" val="375171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learnt about the importance of living a productive life the hard way: I will never forget the day I came home from work and found my wife in tears having made a decision to leave with the kids. She actually said: “Why should we stick around when you are never around?” It took weeks of counselling and significant changes to my approach to life and work to rescue my marriage. Thankfully the situation was turned around and after 33 years of marriage we are still together and I can honestly say that I have never allowed myself to get back into a place where one area of my life takes over like it did back then!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18</a:t>
            </a:fld>
            <a:endParaRPr lang="en-GB"/>
          </a:p>
        </p:txBody>
      </p:sp>
    </p:spTree>
    <p:extLst>
      <p:ext uri="{BB962C8B-B14F-4D97-AF65-F5344CB8AC3E}">
        <p14:creationId xmlns:p14="http://schemas.microsoft.com/office/powerpoint/2010/main" val="1870086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online workshop is all about leading and managing your life. Your WHOLE life!!! And the starting point is to Live Your Mission which is the first of seven keys to Living a Productive Life.</a:t>
            </a:r>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19</a:t>
            </a:fld>
            <a:endParaRPr lang="en-US"/>
          </a:p>
        </p:txBody>
      </p:sp>
    </p:spTree>
    <p:extLst>
      <p:ext uri="{BB962C8B-B14F-4D97-AF65-F5344CB8AC3E}">
        <p14:creationId xmlns:p14="http://schemas.microsoft.com/office/powerpoint/2010/main" val="140321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Let me begin by introducing myself. I am married to Debbie and am the proud father of three “kids”: Keegan, Ashley and Drew.</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2</a:t>
            </a:fld>
            <a:endParaRPr lang="en-GB"/>
          </a:p>
        </p:txBody>
      </p:sp>
    </p:spTree>
    <p:extLst>
      <p:ext uri="{BB962C8B-B14F-4D97-AF65-F5344CB8AC3E}">
        <p14:creationId xmlns:p14="http://schemas.microsoft.com/office/powerpoint/2010/main" val="1987648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i="1" kern="1200" dirty="0">
                <a:solidFill>
                  <a:schemeClr val="tx1"/>
                </a:solidFill>
                <a:effectLst/>
                <a:latin typeface="+mn-lt"/>
                <a:ea typeface="+mn-ea"/>
                <a:cs typeface="+mn-cs"/>
              </a:rPr>
              <a:t>To discover your mission and put it into action – instead of worrying on the </a:t>
            </a:r>
            <a:r>
              <a:rPr lang="en-ZA" sz="1200" i="1" kern="1200" dirty="0" err="1">
                <a:solidFill>
                  <a:schemeClr val="tx1"/>
                </a:solidFill>
                <a:effectLst/>
                <a:latin typeface="+mn-lt"/>
                <a:ea typeface="+mn-ea"/>
                <a:cs typeface="+mn-cs"/>
              </a:rPr>
              <a:t>sidelines</a:t>
            </a:r>
            <a:r>
              <a:rPr lang="en-ZA" sz="1200" i="1" kern="1200" dirty="0">
                <a:solidFill>
                  <a:schemeClr val="tx1"/>
                </a:solidFill>
                <a:effectLst/>
                <a:latin typeface="+mn-lt"/>
                <a:ea typeface="+mn-ea"/>
                <a:cs typeface="+mn-cs"/>
              </a:rPr>
              <a:t> – is to find peace of mind and a heart full of love. </a:t>
            </a:r>
            <a:r>
              <a:rPr lang="en-ZA" sz="1200" kern="1200" dirty="0" err="1">
                <a:solidFill>
                  <a:schemeClr val="tx1"/>
                </a:solidFill>
                <a:effectLst/>
                <a:latin typeface="+mn-lt"/>
                <a:ea typeface="+mn-ea"/>
                <a:cs typeface="+mn-cs"/>
              </a:rPr>
              <a:t>Scilla</a:t>
            </a:r>
            <a:r>
              <a:rPr lang="en-ZA" sz="1200" kern="1200" dirty="0">
                <a:solidFill>
                  <a:schemeClr val="tx1"/>
                </a:solidFill>
                <a:effectLst/>
                <a:latin typeface="+mn-lt"/>
                <a:ea typeface="+mn-ea"/>
                <a:cs typeface="+mn-cs"/>
              </a:rPr>
              <a:t> </a:t>
            </a:r>
            <a:r>
              <a:rPr lang="en-ZA" sz="1200" kern="1200" dirty="0" err="1">
                <a:solidFill>
                  <a:schemeClr val="tx1"/>
                </a:solidFill>
                <a:effectLst/>
                <a:latin typeface="+mn-lt"/>
                <a:ea typeface="+mn-ea"/>
                <a:cs typeface="+mn-cs"/>
              </a:rPr>
              <a:t>Elworthy</a:t>
            </a:r>
            <a:r>
              <a:rPr lang="en-ZA" dirty="0">
                <a:effectLst/>
              </a:rPr>
              <a:t> </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20</a:t>
            </a:fld>
            <a:endParaRPr lang="en-US"/>
          </a:p>
        </p:txBody>
      </p:sp>
    </p:spTree>
    <p:extLst>
      <p:ext uri="{BB962C8B-B14F-4D97-AF65-F5344CB8AC3E}">
        <p14:creationId xmlns:p14="http://schemas.microsoft.com/office/powerpoint/2010/main" val="1125898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 one book you should read for this Productivity Key is: </a:t>
            </a:r>
            <a:r>
              <a:rPr lang="en-ZA" sz="1200" b="1" i="1" kern="1200" dirty="0">
                <a:solidFill>
                  <a:schemeClr val="tx1"/>
                </a:solidFill>
                <a:effectLst/>
                <a:latin typeface="+mn-lt"/>
                <a:ea typeface="+mn-ea"/>
                <a:cs typeface="+mn-cs"/>
              </a:rPr>
              <a:t>The Seven Habits of High Effective People</a:t>
            </a:r>
            <a:r>
              <a:rPr lang="en-ZA" sz="1200" kern="1200" dirty="0">
                <a:solidFill>
                  <a:schemeClr val="tx1"/>
                </a:solidFill>
                <a:effectLst/>
                <a:latin typeface="+mn-lt"/>
                <a:ea typeface="+mn-ea"/>
                <a:cs typeface="+mn-cs"/>
              </a:rPr>
              <a:t> by Stephen R. Covey.</a:t>
            </a:r>
          </a:p>
        </p:txBody>
      </p:sp>
      <p:sp>
        <p:nvSpPr>
          <p:cNvPr id="4" name="Slide Number Placeholder 3"/>
          <p:cNvSpPr>
            <a:spLocks noGrp="1"/>
          </p:cNvSpPr>
          <p:nvPr>
            <p:ph type="sldNum" sz="quarter" idx="10"/>
          </p:nvPr>
        </p:nvSpPr>
        <p:spPr/>
        <p:txBody>
          <a:bodyPr/>
          <a:lstStyle/>
          <a:p>
            <a:fld id="{B0331EBA-C629-BE48-8B4F-AA072D8AF978}" type="slidenum">
              <a:rPr lang="en-US" smtClean="0"/>
              <a:t>21</a:t>
            </a:fld>
            <a:endParaRPr lang="en-US"/>
          </a:p>
        </p:txBody>
      </p:sp>
    </p:spTree>
    <p:extLst>
      <p:ext uri="{BB962C8B-B14F-4D97-AF65-F5344CB8AC3E}">
        <p14:creationId xmlns:p14="http://schemas.microsoft.com/office/powerpoint/2010/main" val="418516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Preview: </a:t>
            </a:r>
            <a:r>
              <a:rPr lang="en-US" sz="1200" kern="1200" dirty="0">
                <a:solidFill>
                  <a:schemeClr val="tx1"/>
                </a:solidFill>
                <a:effectLst/>
                <a:latin typeface="+mn-lt"/>
                <a:ea typeface="+mn-ea"/>
                <a:cs typeface="+mn-cs"/>
              </a:rPr>
              <a:t>There are four steps to live your mission:</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Define Your Mission</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Identify Your Roles</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Create Your Goals</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Plan Your Week</a:t>
            </a:r>
            <a:endParaRPr lang="en-GB" dirty="0"/>
          </a:p>
        </p:txBody>
      </p:sp>
      <p:sp>
        <p:nvSpPr>
          <p:cNvPr id="4" name="Slide Number Placeholder 3"/>
          <p:cNvSpPr>
            <a:spLocks noGrp="1"/>
          </p:cNvSpPr>
          <p:nvPr>
            <p:ph type="sldNum" sz="quarter" idx="5"/>
          </p:nvPr>
        </p:nvSpPr>
        <p:spPr/>
        <p:txBody>
          <a:bodyPr/>
          <a:lstStyle/>
          <a:p>
            <a:fld id="{FC8601D6-AA10-E94D-BCA1-126383DCD25C}" type="slidenum">
              <a:rPr lang="en-GB" smtClean="0"/>
              <a:t>22</a:t>
            </a:fld>
            <a:endParaRPr lang="en-GB"/>
          </a:p>
        </p:txBody>
      </p:sp>
    </p:spTree>
    <p:extLst>
      <p:ext uri="{BB962C8B-B14F-4D97-AF65-F5344CB8AC3E}">
        <p14:creationId xmlns:p14="http://schemas.microsoft.com/office/powerpoint/2010/main" val="2250599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Step #1: Define Your Mission</a:t>
            </a:r>
            <a:endParaRPr lang="en-Z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 first step to live your mission is to define your mission. It is critical that you figure out what you want to achieve with your life. </a:t>
            </a:r>
          </a:p>
        </p:txBody>
      </p:sp>
      <p:sp>
        <p:nvSpPr>
          <p:cNvPr id="4" name="Slide Number Placeholder 3"/>
          <p:cNvSpPr>
            <a:spLocks noGrp="1"/>
          </p:cNvSpPr>
          <p:nvPr>
            <p:ph type="sldNum" sz="quarter" idx="10"/>
          </p:nvPr>
        </p:nvSpPr>
        <p:spPr/>
        <p:txBody>
          <a:bodyPr/>
          <a:lstStyle/>
          <a:p>
            <a:fld id="{B0331EBA-C629-BE48-8B4F-AA072D8AF978}" type="slidenum">
              <a:rPr lang="en-US" smtClean="0"/>
              <a:t>23</a:t>
            </a:fld>
            <a:endParaRPr lang="en-US"/>
          </a:p>
        </p:txBody>
      </p:sp>
    </p:spTree>
    <p:extLst>
      <p:ext uri="{BB962C8B-B14F-4D97-AF65-F5344CB8AC3E}">
        <p14:creationId xmlns:p14="http://schemas.microsoft.com/office/powerpoint/2010/main" val="927637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90000"/>
              </a:lnSpc>
            </a:pPr>
            <a:r>
              <a:rPr lang="en-US" sz="1200" b="1" kern="1200" dirty="0">
                <a:solidFill>
                  <a:schemeClr val="tx1"/>
                </a:solidFill>
                <a:effectLst/>
                <a:latin typeface="+mn-lt"/>
                <a:ea typeface="+mn-ea"/>
                <a:cs typeface="+mn-cs"/>
              </a:rPr>
              <a:t>Reflection: </a:t>
            </a:r>
            <a:r>
              <a:rPr lang="en-US" sz="1200" dirty="0">
                <a:solidFill>
                  <a:schemeClr val="bg1"/>
                </a:solidFill>
                <a:effectLst>
                  <a:glow rad="101600">
                    <a:schemeClr val="tx1"/>
                  </a:glow>
                </a:effectLst>
                <a:latin typeface="Flair BoldItalic"/>
                <a:cs typeface="Flair BoldItalic"/>
              </a:rPr>
              <a:t>Have you ever created a mission statement for your life? If No, “Why not?” If Yes, “So what?”</a:t>
            </a:r>
          </a:p>
        </p:txBody>
      </p:sp>
      <p:sp>
        <p:nvSpPr>
          <p:cNvPr id="4" name="Slide Number Placeholder 3"/>
          <p:cNvSpPr>
            <a:spLocks noGrp="1"/>
          </p:cNvSpPr>
          <p:nvPr>
            <p:ph type="sldNum" sz="quarter" idx="10"/>
          </p:nvPr>
        </p:nvSpPr>
        <p:spPr/>
        <p:txBody>
          <a:bodyPr/>
          <a:lstStyle/>
          <a:p>
            <a:fld id="{B0331EBA-C629-BE48-8B4F-AA072D8AF978}" type="slidenum">
              <a:rPr lang="en-US" smtClean="0"/>
              <a:t>24</a:t>
            </a:fld>
            <a:endParaRPr lang="en-US"/>
          </a:p>
        </p:txBody>
      </p:sp>
    </p:spTree>
    <p:extLst>
      <p:ext uri="{BB962C8B-B14F-4D97-AF65-F5344CB8AC3E}">
        <p14:creationId xmlns:p14="http://schemas.microsoft.com/office/powerpoint/2010/main" val="2074462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050"/>
          <p:cNvSpPr>
            <a:spLocks noGrp="1" noRot="1" noChangeAspect="1" noChangeArrowheads="1" noTextEdit="1"/>
          </p:cNvSpPr>
          <p:nvPr>
            <p:ph type="sldImg"/>
          </p:nvPr>
        </p:nvSpPr>
        <p:spPr>
          <a:xfrm>
            <a:off x="393700" y="692150"/>
            <a:ext cx="6070600" cy="3416300"/>
          </a:xfrm>
          <a:ln/>
        </p:spPr>
      </p:sp>
      <p:sp>
        <p:nvSpPr>
          <p:cNvPr id="31746" name="Rectangle 2051"/>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latin typeface="Arial" charset="0"/>
              </a:rPr>
              <a:t>What is</a:t>
            </a:r>
            <a:r>
              <a:rPr lang="en-GB" b="1" baseline="0" dirty="0">
                <a:latin typeface="Arial" charset="0"/>
              </a:rPr>
              <a:t> Mission? </a:t>
            </a:r>
            <a:r>
              <a:rPr lang="en-ZA" sz="1200" kern="1200" dirty="0">
                <a:solidFill>
                  <a:schemeClr val="tx1"/>
                </a:solidFill>
                <a:effectLst/>
                <a:latin typeface="+mn-lt"/>
                <a:ea typeface="+mn-ea"/>
                <a:cs typeface="+mn-cs"/>
              </a:rPr>
              <a:t>Here are some definitions to help you understand what I mean by “mission”:</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 </a:t>
            </a:r>
          </a:p>
          <a:p>
            <a:endParaRPr lang="en-GB" dirty="0">
              <a:latin typeface="Arial" charset="0"/>
            </a:endParaRPr>
          </a:p>
        </p:txBody>
      </p:sp>
    </p:spTree>
    <p:extLst>
      <p:ext uri="{BB962C8B-B14F-4D97-AF65-F5344CB8AC3E}">
        <p14:creationId xmlns:p14="http://schemas.microsoft.com/office/powerpoint/2010/main" val="1574390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050"/>
          <p:cNvSpPr>
            <a:spLocks noGrp="1" noRot="1" noChangeAspect="1" noChangeArrowheads="1" noTextEdit="1"/>
          </p:cNvSpPr>
          <p:nvPr>
            <p:ph type="sldImg"/>
          </p:nvPr>
        </p:nvSpPr>
        <p:spPr>
          <a:xfrm>
            <a:off x="393700" y="692150"/>
            <a:ext cx="6070600" cy="3416300"/>
          </a:xfrm>
          <a:ln/>
        </p:spPr>
      </p:sp>
      <p:sp>
        <p:nvSpPr>
          <p:cNvPr id="31746" name="Rectangle 2051"/>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dirty="0">
                <a:latin typeface="Arial" charset="0"/>
              </a:rPr>
              <a:t>Peter </a:t>
            </a:r>
            <a:r>
              <a:rPr lang="en-GB" dirty="0" err="1">
                <a:latin typeface="Arial" charset="0"/>
              </a:rPr>
              <a:t>Senge</a:t>
            </a:r>
            <a:r>
              <a:rPr lang="en-GB" dirty="0">
                <a:latin typeface="Arial" charset="0"/>
              </a:rPr>
              <a:t>, a business</a:t>
            </a:r>
            <a:r>
              <a:rPr lang="en-GB" baseline="0" dirty="0">
                <a:latin typeface="Arial" charset="0"/>
              </a:rPr>
              <a:t> leader once wrote: “</a:t>
            </a:r>
            <a:r>
              <a:rPr lang="en-GB" dirty="0">
                <a:latin typeface="Arial" charset="0"/>
              </a:rPr>
              <a:t>Mission is what you want to create of yourself and the world around you.”</a:t>
            </a:r>
          </a:p>
        </p:txBody>
      </p:sp>
    </p:spTree>
    <p:extLst>
      <p:ext uri="{BB962C8B-B14F-4D97-AF65-F5344CB8AC3E}">
        <p14:creationId xmlns:p14="http://schemas.microsoft.com/office/powerpoint/2010/main" val="2772489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050"/>
          <p:cNvSpPr>
            <a:spLocks noGrp="1" noRot="1" noChangeAspect="1" noChangeArrowheads="1" noTextEdit="1"/>
          </p:cNvSpPr>
          <p:nvPr>
            <p:ph type="sldImg"/>
          </p:nvPr>
        </p:nvSpPr>
        <p:spPr>
          <a:xfrm>
            <a:off x="393700" y="692150"/>
            <a:ext cx="6070600" cy="3416300"/>
          </a:xfrm>
          <a:ln/>
        </p:spPr>
      </p:sp>
      <p:sp>
        <p:nvSpPr>
          <p:cNvPr id="31746" name="Rectangle 2051"/>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ZA" sz="1200" i="1" kern="1200" dirty="0">
                <a:solidFill>
                  <a:schemeClr val="tx1"/>
                </a:solidFill>
                <a:effectLst/>
                <a:latin typeface="+mn-lt"/>
                <a:ea typeface="+mn-ea"/>
                <a:cs typeface="+mn-cs"/>
              </a:rPr>
              <a:t>George </a:t>
            </a:r>
            <a:r>
              <a:rPr lang="en-ZA" sz="1200" i="1" kern="1200" dirty="0" err="1">
                <a:solidFill>
                  <a:schemeClr val="tx1"/>
                </a:solidFill>
                <a:effectLst/>
                <a:latin typeface="+mn-lt"/>
                <a:ea typeface="+mn-ea"/>
                <a:cs typeface="+mn-cs"/>
              </a:rPr>
              <a:t>Barna</a:t>
            </a:r>
            <a:r>
              <a:rPr lang="en-ZA" sz="1200" i="1" kern="1200" dirty="0">
                <a:solidFill>
                  <a:schemeClr val="tx1"/>
                </a:solidFill>
                <a:effectLst/>
                <a:latin typeface="+mn-lt"/>
                <a:ea typeface="+mn-ea"/>
                <a:cs typeface="+mn-cs"/>
              </a:rPr>
              <a:t> says that: “Mission is a clear mental picture of a preferable future imparted by God to His chosen servants based upon an accurate understanding of God, self and circumstances."</a:t>
            </a:r>
            <a:endParaRPr lang="en-Z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34094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050"/>
          <p:cNvSpPr>
            <a:spLocks noGrp="1" noRot="1" noChangeAspect="1" noChangeArrowheads="1" noTextEdit="1"/>
          </p:cNvSpPr>
          <p:nvPr>
            <p:ph type="sldImg"/>
          </p:nvPr>
        </p:nvSpPr>
        <p:spPr>
          <a:xfrm>
            <a:off x="393700" y="692150"/>
            <a:ext cx="6070600" cy="3416300"/>
          </a:xfrm>
          <a:ln/>
        </p:spPr>
      </p:sp>
      <p:sp>
        <p:nvSpPr>
          <p:cNvPr id="31746" name="Rectangle 2051"/>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baseline="0" dirty="0">
                <a:latin typeface="Arial" charset="0"/>
              </a:rPr>
              <a:t>“</a:t>
            </a:r>
            <a:r>
              <a:rPr lang="en-GB" dirty="0">
                <a:latin typeface="Arial" charset="0"/>
              </a:rPr>
              <a:t>Mission is what you want to be and do to others to impact them positively during your life-time.”</a:t>
            </a:r>
          </a:p>
        </p:txBody>
      </p:sp>
    </p:spTree>
    <p:extLst>
      <p:ext uri="{BB962C8B-B14F-4D97-AF65-F5344CB8AC3E}">
        <p14:creationId xmlns:p14="http://schemas.microsoft.com/office/powerpoint/2010/main" val="4105197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050"/>
          <p:cNvSpPr>
            <a:spLocks noGrp="1" noRot="1" noChangeAspect="1" noChangeArrowheads="1" noTextEdit="1"/>
          </p:cNvSpPr>
          <p:nvPr>
            <p:ph type="sldImg"/>
          </p:nvPr>
        </p:nvSpPr>
        <p:spPr>
          <a:xfrm>
            <a:off x="393700" y="692150"/>
            <a:ext cx="6070600" cy="3416300"/>
          </a:xfrm>
          <a:ln/>
        </p:spPr>
      </p:sp>
      <p:sp>
        <p:nvSpPr>
          <p:cNvPr id="31746" name="Rectangle 2051"/>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ZA" sz="1200" kern="1200" dirty="0">
                <a:solidFill>
                  <a:schemeClr val="tx1"/>
                </a:solidFill>
                <a:effectLst/>
                <a:latin typeface="+mn-lt"/>
                <a:ea typeface="+mn-ea"/>
                <a:cs typeface="+mn-cs"/>
              </a:rPr>
              <a:t>These authors are describing a life that is intentional, that creates a better future, that involves radical change both inside of us and in the world around us – this is a Productive Life.</a:t>
            </a:r>
          </a:p>
        </p:txBody>
      </p:sp>
    </p:spTree>
    <p:extLst>
      <p:ext uri="{BB962C8B-B14F-4D97-AF65-F5344CB8AC3E}">
        <p14:creationId xmlns:p14="http://schemas.microsoft.com/office/powerpoint/2010/main" val="4216557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 am on staff at Every Nation Rosebank where I'm tasked with the responsibility of ensuring there's a leadership development pipeline. </a:t>
            </a:r>
          </a:p>
          <a:p>
            <a:endParaRPr lang="en-GB" dirty="0"/>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3</a:t>
            </a:fld>
            <a:endParaRPr lang="en-GB"/>
          </a:p>
        </p:txBody>
      </p:sp>
    </p:spTree>
    <p:extLst>
      <p:ext uri="{BB962C8B-B14F-4D97-AF65-F5344CB8AC3E}">
        <p14:creationId xmlns:p14="http://schemas.microsoft.com/office/powerpoint/2010/main" val="973296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050"/>
          <p:cNvSpPr>
            <a:spLocks noGrp="1" noRot="1" noChangeAspect="1" noChangeArrowheads="1" noTextEdit="1"/>
          </p:cNvSpPr>
          <p:nvPr>
            <p:ph type="sldImg"/>
          </p:nvPr>
        </p:nvSpPr>
        <p:spPr>
          <a:xfrm>
            <a:off x="393700" y="692150"/>
            <a:ext cx="6070600" cy="3416300"/>
          </a:xfrm>
          <a:ln/>
        </p:spPr>
      </p:sp>
      <p:sp>
        <p:nvSpPr>
          <p:cNvPr id="31746" name="Rectangle 2051"/>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ZA" sz="1200" kern="1200" dirty="0">
                <a:solidFill>
                  <a:schemeClr val="tx1"/>
                </a:solidFill>
                <a:effectLst/>
                <a:latin typeface="+mn-lt"/>
                <a:ea typeface="+mn-ea"/>
                <a:cs typeface="+mn-cs"/>
              </a:rPr>
              <a:t>Creating that kind of a life starts by writing a </a:t>
            </a:r>
            <a:r>
              <a:rPr lang="en-ZA" sz="1200" b="1" kern="1200" dirty="0">
                <a:solidFill>
                  <a:schemeClr val="tx1"/>
                </a:solidFill>
                <a:effectLst/>
                <a:latin typeface="+mn-lt"/>
                <a:ea typeface="+mn-ea"/>
                <a:cs typeface="+mn-cs"/>
              </a:rPr>
              <a:t>personal mission statement</a:t>
            </a:r>
            <a:r>
              <a:rPr lang="en-ZA" sz="1200" kern="1200" dirty="0">
                <a:solidFill>
                  <a:schemeClr val="tx1"/>
                </a:solidFill>
                <a:effectLst/>
                <a:latin typeface="+mn-lt"/>
                <a:ea typeface="+mn-ea"/>
                <a:cs typeface="+mn-cs"/>
              </a:rPr>
              <a:t> that describes the kind of life we want to live and the difference we want to make in the world in which we live. </a:t>
            </a:r>
          </a:p>
        </p:txBody>
      </p:sp>
    </p:spTree>
    <p:extLst>
      <p:ext uri="{BB962C8B-B14F-4D97-AF65-F5344CB8AC3E}">
        <p14:creationId xmlns:p14="http://schemas.microsoft.com/office/powerpoint/2010/main" val="456418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How do you write</a:t>
            </a:r>
            <a:r>
              <a:rPr lang="en-GB" sz="1200" b="1" kern="1200" baseline="0" dirty="0">
                <a:solidFill>
                  <a:schemeClr val="tx1"/>
                </a:solidFill>
                <a:effectLst/>
                <a:latin typeface="+mn-lt"/>
                <a:ea typeface="+mn-ea"/>
                <a:cs typeface="+mn-cs"/>
              </a:rPr>
              <a:t> a </a:t>
            </a:r>
            <a:r>
              <a:rPr lang="en-GB" sz="1200" b="1" kern="1200" dirty="0">
                <a:solidFill>
                  <a:schemeClr val="tx1"/>
                </a:solidFill>
                <a:effectLst/>
                <a:latin typeface="+mn-lt"/>
                <a:ea typeface="+mn-ea"/>
                <a:cs typeface="+mn-cs"/>
              </a:rPr>
              <a:t>Mission Statement?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During my training of leaders across the continent of Africa, I adopted a four-step process to writing a mission statement based on answers to four questions. </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31</a:t>
            </a:fld>
            <a:endParaRPr lang="en-US"/>
          </a:p>
        </p:txBody>
      </p:sp>
    </p:spTree>
    <p:extLst>
      <p:ext uri="{BB962C8B-B14F-4D97-AF65-F5344CB8AC3E}">
        <p14:creationId xmlns:p14="http://schemas.microsoft.com/office/powerpoint/2010/main" val="4189960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393700" y="692150"/>
            <a:ext cx="6070600"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ZA" sz="1200" kern="1200" dirty="0">
                <a:solidFill>
                  <a:schemeClr val="tx1"/>
                </a:solidFill>
                <a:effectLst/>
                <a:latin typeface="+mn-lt"/>
                <a:ea typeface="+mn-ea"/>
                <a:cs typeface="+mn-cs"/>
              </a:rPr>
              <a:t>It will be helpful to see where we are going with this process – here are the four sections of the mission statement that we will work through step by step. As I explain each section you will start to craft your mission statement!</a:t>
            </a:r>
          </a:p>
          <a:p>
            <a:endParaRPr lang="en-US" dirty="0"/>
          </a:p>
        </p:txBody>
      </p:sp>
    </p:spTree>
    <p:extLst>
      <p:ext uri="{BB962C8B-B14F-4D97-AF65-F5344CB8AC3E}">
        <p14:creationId xmlns:p14="http://schemas.microsoft.com/office/powerpoint/2010/main" val="4092832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393700" y="692150"/>
            <a:ext cx="6070600"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ZA" sz="1200" kern="1200" dirty="0">
                <a:solidFill>
                  <a:schemeClr val="tx1"/>
                </a:solidFill>
                <a:effectLst/>
                <a:latin typeface="+mn-lt"/>
                <a:ea typeface="+mn-ea"/>
                <a:cs typeface="+mn-cs"/>
              </a:rPr>
              <a:t>Find this section in your workbook and use it to craft your mission statement as we take the next four steps!</a:t>
            </a:r>
            <a:endParaRPr lang="en-US" dirty="0"/>
          </a:p>
        </p:txBody>
      </p:sp>
    </p:spTree>
    <p:extLst>
      <p:ext uri="{BB962C8B-B14F-4D97-AF65-F5344CB8AC3E}">
        <p14:creationId xmlns:p14="http://schemas.microsoft.com/office/powerpoint/2010/main" val="2343962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Question #1: What must you BE to impact people?</a:t>
            </a:r>
            <a:r>
              <a:rPr lang="en-ZA" sz="1200" kern="1200" dirty="0">
                <a:solidFill>
                  <a:schemeClr val="tx1"/>
                </a:solidFill>
                <a:effectLst/>
                <a:latin typeface="+mn-lt"/>
                <a:ea typeface="+mn-ea"/>
                <a:cs typeface="+mn-cs"/>
              </a:rPr>
              <a:t> </a:t>
            </a:r>
          </a:p>
          <a:p>
            <a:r>
              <a:rPr lang="en-ZA" sz="1200" kern="1200" dirty="0">
                <a:solidFill>
                  <a:schemeClr val="tx1"/>
                </a:solidFill>
                <a:effectLst/>
                <a:latin typeface="+mn-lt"/>
                <a:ea typeface="+mn-ea"/>
                <a:cs typeface="+mn-cs"/>
              </a:rPr>
              <a:t>The first question forces you to start with your “being” rather than your “doing”. As you answer this question, think about the kind of person you want to be. Choose a noun that reflects what you want to be throughout your life. Imagine the best version of yourself. Write down what you believe you were meant to be! Your lifetime noun is not a job title or a profession. It should not need to change even when you change your job or near the end of your life. Keep it as short as possible – use a single word, or a hyphenated phrase or, at most, three or four words.</a:t>
            </a:r>
          </a:p>
        </p:txBody>
      </p:sp>
      <p:sp>
        <p:nvSpPr>
          <p:cNvPr id="4" name="Slide Number Placeholder 3"/>
          <p:cNvSpPr>
            <a:spLocks noGrp="1"/>
          </p:cNvSpPr>
          <p:nvPr>
            <p:ph type="sldNum" sz="quarter" idx="10"/>
          </p:nvPr>
        </p:nvSpPr>
        <p:spPr/>
        <p:txBody>
          <a:bodyPr/>
          <a:lstStyle/>
          <a:p>
            <a:fld id="{B0331EBA-C629-BE48-8B4F-AA072D8AF978}" type="slidenum">
              <a:rPr lang="en-US" smtClean="0"/>
              <a:t>34</a:t>
            </a:fld>
            <a:endParaRPr lang="en-US"/>
          </a:p>
        </p:txBody>
      </p:sp>
    </p:spTree>
    <p:extLst>
      <p:ext uri="{BB962C8B-B14F-4D97-AF65-F5344CB8AC3E}">
        <p14:creationId xmlns:p14="http://schemas.microsoft.com/office/powerpoint/2010/main" val="3536169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Question #2: What can you DO to impact people? </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The second question focusses on what you will do when you are living out the lifetime noun you chose in the first question. Write down three ways in which you will impact the people in your sphere of influence to bring change in the world using verbs – i.e. action or doing words.</a:t>
            </a:r>
          </a:p>
          <a:p>
            <a:r>
              <a:rPr lang="en-Z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0331EBA-C629-BE48-8B4F-AA072D8AF978}" type="slidenum">
              <a:rPr lang="en-US" smtClean="0"/>
              <a:t>35</a:t>
            </a:fld>
            <a:endParaRPr lang="en-US"/>
          </a:p>
        </p:txBody>
      </p:sp>
    </p:spTree>
    <p:extLst>
      <p:ext uri="{BB962C8B-B14F-4D97-AF65-F5344CB8AC3E}">
        <p14:creationId xmlns:p14="http://schemas.microsoft.com/office/powerpoint/2010/main" val="4113752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Question #3: WHO do you want to impact?</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The third question is all about the different groups of people in your sphere of influence that you will impact as you live your mission. Make sure that it is as broad as possible and does not just refer to your work environment. Include your friends and family in the groups and if at all possible, try and end up with 3 groupings of people that cover your whole network of relationships.</a:t>
            </a:r>
          </a:p>
        </p:txBody>
      </p:sp>
      <p:sp>
        <p:nvSpPr>
          <p:cNvPr id="4" name="Slide Number Placeholder 3"/>
          <p:cNvSpPr>
            <a:spLocks noGrp="1"/>
          </p:cNvSpPr>
          <p:nvPr>
            <p:ph type="sldNum" sz="quarter" idx="10"/>
          </p:nvPr>
        </p:nvSpPr>
        <p:spPr/>
        <p:txBody>
          <a:bodyPr/>
          <a:lstStyle/>
          <a:p>
            <a:fld id="{B0331EBA-C629-BE48-8B4F-AA072D8AF978}" type="slidenum">
              <a:rPr lang="en-US" smtClean="0"/>
              <a:t>36</a:t>
            </a:fld>
            <a:endParaRPr lang="en-US"/>
          </a:p>
        </p:txBody>
      </p:sp>
    </p:spTree>
    <p:extLst>
      <p:ext uri="{BB962C8B-B14F-4D97-AF65-F5344CB8AC3E}">
        <p14:creationId xmlns:p14="http://schemas.microsoft.com/office/powerpoint/2010/main" val="4286324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Question #4: What will be the RESULT of your impact? </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The final question deals with what you believe your impact will accomplish in the lives of the people groups or the world in general. This is a statement about the ultimate outcome of your engagements with people.</a:t>
            </a:r>
          </a:p>
        </p:txBody>
      </p:sp>
      <p:sp>
        <p:nvSpPr>
          <p:cNvPr id="4" name="Slide Number Placeholder 3"/>
          <p:cNvSpPr>
            <a:spLocks noGrp="1"/>
          </p:cNvSpPr>
          <p:nvPr>
            <p:ph type="sldNum" sz="quarter" idx="10"/>
          </p:nvPr>
        </p:nvSpPr>
        <p:spPr/>
        <p:txBody>
          <a:bodyPr/>
          <a:lstStyle/>
          <a:p>
            <a:fld id="{B0331EBA-C629-BE48-8B4F-AA072D8AF978}" type="slidenum">
              <a:rPr lang="en-US" smtClean="0"/>
              <a:t>37</a:t>
            </a:fld>
            <a:endParaRPr lang="en-US"/>
          </a:p>
        </p:txBody>
      </p:sp>
    </p:spTree>
    <p:extLst>
      <p:ext uri="{BB962C8B-B14F-4D97-AF65-F5344CB8AC3E}">
        <p14:creationId xmlns:p14="http://schemas.microsoft.com/office/powerpoint/2010/main" val="32975074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393700" y="692150"/>
            <a:ext cx="6070600"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ZA" sz="1200" kern="1200" dirty="0">
                <a:solidFill>
                  <a:schemeClr val="tx1"/>
                </a:solidFill>
                <a:effectLst/>
                <a:latin typeface="+mn-lt"/>
                <a:ea typeface="+mn-ea"/>
                <a:cs typeface="+mn-cs"/>
              </a:rPr>
              <a:t>By now you should have all your key words for your Mission Statement…</a:t>
            </a:r>
            <a:endParaRPr lang="en-US" dirty="0"/>
          </a:p>
        </p:txBody>
      </p:sp>
    </p:spTree>
    <p:extLst>
      <p:ext uri="{BB962C8B-B14F-4D97-AF65-F5344CB8AC3E}">
        <p14:creationId xmlns:p14="http://schemas.microsoft.com/office/powerpoint/2010/main" val="2023650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Write out your mission statement, using as few words as possible, in a single sentence! </a:t>
            </a:r>
            <a:r>
              <a:rPr lang="en-ZA" sz="1200" kern="1200" dirty="0">
                <a:solidFill>
                  <a:schemeClr val="tx1"/>
                </a:solidFill>
                <a:effectLst/>
                <a:latin typeface="+mn-lt"/>
                <a:ea typeface="+mn-ea"/>
                <a:cs typeface="+mn-cs"/>
              </a:rPr>
              <a:t>Now you are ready to write your mission statement in one sentence, memorise it and connect with it every day as you live through each experience.</a:t>
            </a:r>
          </a:p>
        </p:txBody>
      </p:sp>
      <p:sp>
        <p:nvSpPr>
          <p:cNvPr id="4" name="Slide Number Placeholder 3"/>
          <p:cNvSpPr>
            <a:spLocks noGrp="1"/>
          </p:cNvSpPr>
          <p:nvPr>
            <p:ph type="sldNum" sz="quarter" idx="10"/>
          </p:nvPr>
        </p:nvSpPr>
        <p:spPr/>
        <p:txBody>
          <a:bodyPr/>
          <a:lstStyle/>
          <a:p>
            <a:fld id="{B0331EBA-C629-BE48-8B4F-AA072D8AF978}" type="slidenum">
              <a:rPr lang="en-US" smtClean="0"/>
              <a:t>39</a:t>
            </a:fld>
            <a:endParaRPr lang="en-US"/>
          </a:p>
        </p:txBody>
      </p:sp>
    </p:spTree>
    <p:extLst>
      <p:ext uri="{BB962C8B-B14F-4D97-AF65-F5344CB8AC3E}">
        <p14:creationId xmlns:p14="http://schemas.microsoft.com/office/powerpoint/2010/main" val="258706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After years of having people ask me to help them get organised I got around to putting everything I know about into a book – and out popped this little book – </a:t>
            </a:r>
            <a:r>
              <a:rPr lang="en-ZA" dirty="0" err="1"/>
              <a:t>hmmh</a:t>
            </a:r>
            <a:r>
              <a:rPr lang="en-ZA" dirty="0"/>
              <a:t>, or rather let me say that I birthed it over the last 3 decades. It is available on Amazon or Takealot but more about it later.</a:t>
            </a:r>
          </a:p>
        </p:txBody>
      </p:sp>
      <p:sp>
        <p:nvSpPr>
          <p:cNvPr id="4" name="Slide Number Placeholder 3"/>
          <p:cNvSpPr>
            <a:spLocks noGrp="1"/>
          </p:cNvSpPr>
          <p:nvPr>
            <p:ph type="sldNum" sz="quarter" idx="5"/>
          </p:nvPr>
        </p:nvSpPr>
        <p:spPr/>
        <p:txBody>
          <a:bodyPr/>
          <a:lstStyle/>
          <a:p>
            <a:fld id="{057A588B-3F7E-0E48-9974-E41C7546B621}" type="slidenum">
              <a:rPr lang="en-GB" smtClean="0"/>
              <a:t>4</a:t>
            </a:fld>
            <a:endParaRPr lang="en-GB"/>
          </a:p>
        </p:txBody>
      </p:sp>
    </p:spTree>
    <p:extLst>
      <p:ext uri="{BB962C8B-B14F-4D97-AF65-F5344CB8AC3E}">
        <p14:creationId xmlns:p14="http://schemas.microsoft.com/office/powerpoint/2010/main" val="3129826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393700" y="692150"/>
            <a:ext cx="6070600"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Move to the next section in your workbook and use it to write your Mission Statement out in one sentence.</a:t>
            </a:r>
            <a:endParaRPr lang="en-US" dirty="0"/>
          </a:p>
          <a:p>
            <a:endParaRPr lang="en-US" dirty="0"/>
          </a:p>
        </p:txBody>
      </p:sp>
    </p:spTree>
    <p:extLst>
      <p:ext uri="{BB962C8B-B14F-4D97-AF65-F5344CB8AC3E}">
        <p14:creationId xmlns:p14="http://schemas.microsoft.com/office/powerpoint/2010/main" val="3946462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393700" y="692150"/>
            <a:ext cx="6070600"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ZA" sz="1200" kern="1200" dirty="0">
                <a:solidFill>
                  <a:schemeClr val="tx1"/>
                </a:solidFill>
                <a:effectLst/>
                <a:latin typeface="+mn-lt"/>
                <a:ea typeface="+mn-ea"/>
                <a:cs typeface="+mn-cs"/>
              </a:rPr>
              <a:t>Here is an example of my mission statement:</a:t>
            </a:r>
            <a:r>
              <a:rPr lang="en-ZA" sz="1200" i="1" kern="1200" dirty="0">
                <a:solidFill>
                  <a:schemeClr val="tx1"/>
                </a:solidFill>
                <a:effectLst/>
                <a:latin typeface="+mn-lt"/>
                <a:ea typeface="+mn-ea"/>
                <a:cs typeface="+mn-cs"/>
              </a:rPr>
              <a:t> My mission is to be a Christ-follower who equips family, friends and next generation leaders to be disciplemakers.</a:t>
            </a:r>
            <a:r>
              <a:rPr lang="en-ZA" sz="1200" kern="1200" dirty="0">
                <a:solidFill>
                  <a:schemeClr val="tx1"/>
                </a:solidFill>
                <a:effectLst/>
                <a:latin typeface="+mn-lt"/>
                <a:ea typeface="+mn-ea"/>
                <a:cs typeface="+mn-cs"/>
              </a:rPr>
              <a:t> Notice how it covers all of my life and the diverse groups of people I want to impact and also speaks of an ongoing end result. This is a significant step towards me living a Productive Life!</a:t>
            </a:r>
          </a:p>
        </p:txBody>
      </p:sp>
    </p:spTree>
    <p:extLst>
      <p:ext uri="{BB962C8B-B14F-4D97-AF65-F5344CB8AC3E}">
        <p14:creationId xmlns:p14="http://schemas.microsoft.com/office/powerpoint/2010/main" val="847594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393700" y="692150"/>
            <a:ext cx="6070600"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ZA" sz="1200" kern="1200" dirty="0">
                <a:solidFill>
                  <a:schemeClr val="tx1"/>
                </a:solidFill>
                <a:effectLst/>
                <a:latin typeface="+mn-lt"/>
                <a:ea typeface="+mn-ea"/>
                <a:cs typeface="+mn-cs"/>
              </a:rPr>
              <a:t>Here is an example of a temporary mission statement that I am using for this Lockdown period:</a:t>
            </a:r>
            <a:r>
              <a:rPr lang="en-ZA" sz="1200" i="1" kern="1200" dirty="0">
                <a:solidFill>
                  <a:schemeClr val="tx1"/>
                </a:solidFill>
                <a:effectLst/>
                <a:latin typeface="+mn-lt"/>
                <a:ea typeface="+mn-ea"/>
                <a:cs typeface="+mn-cs"/>
              </a:rPr>
              <a:t> “I am a Value-Adder who trains, coaches and mentors family, friends and followers to be productive at life and work.”</a:t>
            </a:r>
            <a:endParaRPr lang="en-Z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56990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Many people write mission statements but they often get filed away or don’t actually result in significant life change or impact. To avoid this happening to you, it is critical that you take the next three steps to live your mission.</a:t>
            </a:r>
          </a:p>
        </p:txBody>
      </p:sp>
      <p:sp>
        <p:nvSpPr>
          <p:cNvPr id="4" name="Slide Number Placeholder 3"/>
          <p:cNvSpPr>
            <a:spLocks noGrp="1"/>
          </p:cNvSpPr>
          <p:nvPr>
            <p:ph type="sldNum" sz="quarter" idx="10"/>
          </p:nvPr>
        </p:nvSpPr>
        <p:spPr/>
        <p:txBody>
          <a:bodyPr/>
          <a:lstStyle/>
          <a:p>
            <a:fld id="{B0331EBA-C629-BE48-8B4F-AA072D8AF978}" type="slidenum">
              <a:rPr lang="en-US" smtClean="0"/>
              <a:t>43</a:t>
            </a:fld>
            <a:endParaRPr lang="en-US"/>
          </a:p>
        </p:txBody>
      </p:sp>
    </p:spTree>
    <p:extLst>
      <p:ext uri="{BB962C8B-B14F-4D97-AF65-F5344CB8AC3E}">
        <p14:creationId xmlns:p14="http://schemas.microsoft.com/office/powerpoint/2010/main" val="38068882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Step #2: Identify Your Roles. </a:t>
            </a:r>
            <a:r>
              <a:rPr lang="en-ZA" sz="1200" kern="1200" dirty="0">
                <a:solidFill>
                  <a:schemeClr val="tx1"/>
                </a:solidFill>
                <a:effectLst/>
                <a:latin typeface="+mn-lt"/>
                <a:ea typeface="+mn-ea"/>
                <a:cs typeface="+mn-cs"/>
              </a:rPr>
              <a:t>Roles are the contexts in which you live out your mission.</a:t>
            </a:r>
          </a:p>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 second step to live your mission</a:t>
            </a:r>
            <a:r>
              <a:rPr lang="en-ZA" dirty="0">
                <a:effectLst/>
              </a:rPr>
              <a:t> </a:t>
            </a:r>
            <a:r>
              <a:rPr lang="en-ZA" sz="1200" kern="1200" dirty="0">
                <a:solidFill>
                  <a:schemeClr val="tx1"/>
                </a:solidFill>
                <a:effectLst/>
                <a:latin typeface="+mn-lt"/>
                <a:ea typeface="+mn-ea"/>
                <a:cs typeface="+mn-cs"/>
              </a:rPr>
              <a:t>is to identify your roles. Your mission must be lived through your whole life and one way to ensure that happens is to identify the roles you play in life. These are the contexts in which you live out your mission. The roles that I am currently tracking are: Disciple, Husband, Father, Pastor, Coach and Author.</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31EBA-C629-BE48-8B4F-AA072D8AF978}" type="slidenum">
              <a:rPr lang="en-US" smtClean="0"/>
              <a:t>44</a:t>
            </a:fld>
            <a:endParaRPr lang="en-US"/>
          </a:p>
        </p:txBody>
      </p:sp>
    </p:spTree>
    <p:extLst>
      <p:ext uri="{BB962C8B-B14F-4D97-AF65-F5344CB8AC3E}">
        <p14:creationId xmlns:p14="http://schemas.microsoft.com/office/powerpoint/2010/main" val="1171900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3 steps to identifying</a:t>
            </a:r>
            <a:r>
              <a:rPr lang="en-US" baseline="0" dirty="0"/>
              <a:t> y</a:t>
            </a:r>
            <a:r>
              <a:rPr lang="en-US" dirty="0"/>
              <a:t>our roles:</a:t>
            </a: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ZA" sz="1200" b="1" kern="1200" dirty="0">
                <a:solidFill>
                  <a:schemeClr val="tx1"/>
                </a:solidFill>
                <a:effectLst/>
                <a:latin typeface="+mn-lt"/>
                <a:ea typeface="+mn-ea"/>
                <a:cs typeface="+mn-cs"/>
              </a:rPr>
              <a:t>1. List all the roles you play in life: </a:t>
            </a:r>
            <a:r>
              <a:rPr lang="en-ZA" sz="1200" kern="1200" dirty="0">
                <a:solidFill>
                  <a:schemeClr val="tx1"/>
                </a:solidFill>
                <a:effectLst/>
                <a:latin typeface="+mn-lt"/>
                <a:ea typeface="+mn-ea"/>
                <a:cs typeface="+mn-cs"/>
              </a:rPr>
              <a:t>Brainstorm all the possible roles you play in life. Think of every “hat” you wear, every different way in which you show up in life. Keep going until you have identified at least 10 to 15 roles.</a:t>
            </a:r>
          </a:p>
          <a:p>
            <a:r>
              <a:rPr lang="en-US" b="1" dirty="0"/>
              <a:t>2. </a:t>
            </a:r>
            <a:r>
              <a:rPr lang="en-ZA" sz="1200" b="1" kern="1200" dirty="0">
                <a:solidFill>
                  <a:schemeClr val="tx1"/>
                </a:solidFill>
                <a:effectLst/>
                <a:latin typeface="+mn-lt"/>
                <a:ea typeface="+mn-ea"/>
                <a:cs typeface="+mn-cs"/>
              </a:rPr>
              <a:t>Group the roles into categories: </a:t>
            </a:r>
            <a:r>
              <a:rPr lang="en-ZA" sz="1200" kern="1200" dirty="0">
                <a:solidFill>
                  <a:schemeClr val="tx1"/>
                </a:solidFill>
                <a:effectLst/>
                <a:latin typeface="+mn-lt"/>
                <a:ea typeface="+mn-ea"/>
                <a:cs typeface="+mn-cs"/>
              </a:rPr>
              <a:t>You may be feeling a little overwhelmed with that long list of roles but don’t give up just yet because the next two steps will help you as to group related roles and reduce them to categories.</a:t>
            </a:r>
          </a:p>
          <a:p>
            <a:r>
              <a:rPr lang="en-ZA" sz="1200" b="1" kern="1200" dirty="0">
                <a:solidFill>
                  <a:schemeClr val="tx1"/>
                </a:solidFill>
                <a:effectLst/>
                <a:latin typeface="+mn-lt"/>
                <a:ea typeface="+mn-ea"/>
                <a:cs typeface="+mn-cs"/>
              </a:rPr>
              <a:t>3. Select five or six roles to work with: </a:t>
            </a:r>
            <a:r>
              <a:rPr lang="en-ZA" sz="1200" b="0" kern="1200" dirty="0">
                <a:solidFill>
                  <a:schemeClr val="tx1"/>
                </a:solidFill>
                <a:effectLst/>
                <a:latin typeface="+mn-lt"/>
                <a:ea typeface="+mn-ea"/>
                <a:cs typeface="+mn-cs"/>
              </a:rPr>
              <a:t>If you choose more than six roles you will struggle to actually lead and manage your life.</a:t>
            </a:r>
          </a:p>
          <a:p>
            <a:endParaRPr lang="en-ZA"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45</a:t>
            </a:fld>
            <a:endParaRPr lang="en-US"/>
          </a:p>
        </p:txBody>
      </p:sp>
    </p:spTree>
    <p:extLst>
      <p:ext uri="{BB962C8B-B14F-4D97-AF65-F5344CB8AC3E}">
        <p14:creationId xmlns:p14="http://schemas.microsoft.com/office/powerpoint/2010/main" val="15738211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Move to the next section in your workbook and use it to </a:t>
            </a:r>
            <a:r>
              <a:rPr lang="en-US" sz="1200" kern="1200" dirty="0">
                <a:solidFill>
                  <a:schemeClr val="tx1"/>
                </a:solidFill>
                <a:effectLst/>
                <a:latin typeface="+mn-lt"/>
                <a:ea typeface="+mn-ea"/>
                <a:cs typeface="+mn-cs"/>
              </a:rPr>
              <a:t>identify all the Roles you have in life…</a:t>
            </a:r>
            <a:endParaRPr lang="en-US" dirty="0"/>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46</a:t>
            </a:fld>
            <a:endParaRPr lang="en-US"/>
          </a:p>
        </p:txBody>
      </p:sp>
    </p:spTree>
    <p:extLst>
      <p:ext uri="{BB962C8B-B14F-4D97-AF65-F5344CB8AC3E}">
        <p14:creationId xmlns:p14="http://schemas.microsoft.com/office/powerpoint/2010/main" val="95284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Move to the next section in your workbook and use it to </a:t>
            </a:r>
            <a:r>
              <a:rPr lang="en-US" sz="1200" kern="1200" dirty="0">
                <a:solidFill>
                  <a:schemeClr val="tx1"/>
                </a:solidFill>
                <a:effectLst/>
                <a:latin typeface="+mn-lt"/>
                <a:ea typeface="+mn-ea"/>
                <a:cs typeface="+mn-cs"/>
              </a:rPr>
              <a:t>group all the Roles into categories…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47</a:t>
            </a:fld>
            <a:endParaRPr lang="en-US"/>
          </a:p>
        </p:txBody>
      </p:sp>
    </p:spTree>
    <p:extLst>
      <p:ext uri="{BB962C8B-B14F-4D97-AF65-F5344CB8AC3E}">
        <p14:creationId xmlns:p14="http://schemas.microsoft.com/office/powerpoint/2010/main" val="938737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Move to the next section in your workbook and use it to </a:t>
            </a:r>
            <a:r>
              <a:rPr lang="en-US" sz="1200" kern="1200" dirty="0">
                <a:solidFill>
                  <a:schemeClr val="tx1"/>
                </a:solidFill>
                <a:effectLst/>
                <a:latin typeface="+mn-lt"/>
                <a:ea typeface="+mn-ea"/>
                <a:cs typeface="+mn-cs"/>
              </a:rPr>
              <a:t>select six Roles to work with…</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48</a:t>
            </a:fld>
            <a:endParaRPr lang="en-US"/>
          </a:p>
        </p:txBody>
      </p:sp>
    </p:spTree>
    <p:extLst>
      <p:ext uri="{BB962C8B-B14F-4D97-AF65-F5344CB8AC3E}">
        <p14:creationId xmlns:p14="http://schemas.microsoft.com/office/powerpoint/2010/main" val="3900348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Step #3: Create Your Goals</a:t>
            </a:r>
            <a:r>
              <a:rPr lang="en-ZA" sz="1200" b="0" kern="1200" dirty="0">
                <a:solidFill>
                  <a:schemeClr val="tx1"/>
                </a:solidFill>
                <a:effectLst/>
                <a:latin typeface="+mn-lt"/>
                <a:ea typeface="+mn-ea"/>
                <a:cs typeface="+mn-cs"/>
              </a:rPr>
              <a:t>. Goals are a key to helping you achieve your mission.</a:t>
            </a:r>
          </a:p>
          <a:p>
            <a:r>
              <a:rPr lang="en-ZA" sz="1200" kern="1200" dirty="0">
                <a:solidFill>
                  <a:schemeClr val="tx1"/>
                </a:solidFill>
                <a:effectLst/>
                <a:latin typeface="+mn-lt"/>
                <a:ea typeface="+mn-ea"/>
                <a:cs typeface="+mn-cs"/>
              </a:rPr>
              <a:t>The third step to live your mission</a:t>
            </a:r>
            <a:r>
              <a:rPr lang="en-ZA" dirty="0">
                <a:effectLst/>
              </a:rPr>
              <a:t> </a:t>
            </a:r>
            <a:r>
              <a:rPr lang="en-ZA" sz="1200" kern="1200" dirty="0">
                <a:solidFill>
                  <a:schemeClr val="tx1"/>
                </a:solidFill>
                <a:effectLst/>
                <a:latin typeface="+mn-lt"/>
                <a:ea typeface="+mn-ea"/>
                <a:cs typeface="+mn-cs"/>
              </a:rPr>
              <a:t>life is to create your goals. </a:t>
            </a:r>
          </a:p>
        </p:txBody>
      </p:sp>
      <p:sp>
        <p:nvSpPr>
          <p:cNvPr id="4" name="Slide Number Placeholder 3"/>
          <p:cNvSpPr>
            <a:spLocks noGrp="1"/>
          </p:cNvSpPr>
          <p:nvPr>
            <p:ph type="sldNum" sz="quarter" idx="10"/>
          </p:nvPr>
        </p:nvSpPr>
        <p:spPr/>
        <p:txBody>
          <a:bodyPr/>
          <a:lstStyle/>
          <a:p>
            <a:fld id="{B0331EBA-C629-BE48-8B4F-AA072D8AF978}" type="slidenum">
              <a:rPr lang="en-US" smtClean="0"/>
              <a:t>49</a:t>
            </a:fld>
            <a:endParaRPr lang="en-US"/>
          </a:p>
        </p:txBody>
      </p:sp>
    </p:spTree>
    <p:extLst>
      <p:ext uri="{BB962C8B-B14F-4D97-AF65-F5344CB8AC3E}">
        <p14:creationId xmlns:p14="http://schemas.microsoft.com/office/powerpoint/2010/main" val="107718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overview of the 7 keys to living a productive life that I explore in my book…</a:t>
            </a:r>
          </a:p>
        </p:txBody>
      </p:sp>
      <p:sp>
        <p:nvSpPr>
          <p:cNvPr id="4" name="Slide Number Placeholder 3"/>
          <p:cNvSpPr>
            <a:spLocks noGrp="1"/>
          </p:cNvSpPr>
          <p:nvPr>
            <p:ph type="sldNum" sz="quarter" idx="5"/>
          </p:nvPr>
        </p:nvSpPr>
        <p:spPr/>
        <p:txBody>
          <a:bodyPr/>
          <a:lstStyle/>
          <a:p>
            <a:fld id="{FC8601D6-AA10-E94D-BCA1-126383DCD25C}" type="slidenum">
              <a:rPr lang="en-GB" smtClean="0"/>
              <a:t>5</a:t>
            </a:fld>
            <a:endParaRPr lang="en-GB"/>
          </a:p>
        </p:txBody>
      </p:sp>
    </p:spTree>
    <p:extLst>
      <p:ext uri="{BB962C8B-B14F-4D97-AF65-F5344CB8AC3E}">
        <p14:creationId xmlns:p14="http://schemas.microsoft.com/office/powerpoint/2010/main" val="35127251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Now that you have defined the roles you play in life you need to create goals for each role. You could use the SMART goal approach where you ensure that your goals are Specific, Measurable, Attainable, Realistic and Timely, or the DUMB goal approach where you create goals that are: </a:t>
            </a:r>
            <a:r>
              <a:rPr lang="en-US" sz="1200" kern="1200" dirty="0">
                <a:solidFill>
                  <a:schemeClr val="tx1"/>
                </a:solidFill>
                <a:effectLst/>
                <a:latin typeface="+mn-lt"/>
                <a:ea typeface="+mn-ea"/>
                <a:cs typeface="+mn-cs"/>
              </a:rPr>
              <a:t>Dream-driven; Uplifting; Method-friendly and Behavior-driven (</a:t>
            </a:r>
            <a:r>
              <a:rPr lang="en-US" sz="1200" u="sng" kern="1200" dirty="0">
                <a:solidFill>
                  <a:schemeClr val="tx1"/>
                </a:solidFill>
                <a:effectLst/>
                <a:latin typeface="+mn-lt"/>
                <a:ea typeface="+mn-ea"/>
                <a:cs typeface="+mn-cs"/>
                <a:hlinkClick r:id="rId3"/>
              </a:rPr>
              <a:t>http://bit.ly/Productive_DUMB</a:t>
            </a:r>
            <a:r>
              <a:rPr lang="en-US" sz="1200" kern="1200" dirty="0">
                <a:solidFill>
                  <a:schemeClr val="tx1"/>
                </a:solidFill>
                <a:effectLst/>
                <a:latin typeface="+mn-lt"/>
                <a:ea typeface="+mn-ea"/>
                <a:cs typeface="+mn-cs"/>
              </a:rPr>
              <a:t>). </a:t>
            </a:r>
            <a:r>
              <a:rPr lang="en-ZA" sz="1200" kern="1200" dirty="0">
                <a:solidFill>
                  <a:schemeClr val="tx1"/>
                </a:solidFill>
                <a:effectLst/>
                <a:latin typeface="+mn-lt"/>
                <a:ea typeface="+mn-ea"/>
                <a:cs typeface="+mn-cs"/>
              </a:rPr>
              <a:t>Create 2 or 3 goals for each of your roles. Make them SMART: Specific, Measurable, Attainable, Realistic and Timely. You can create goals by asking yourself: “What is the most important thing I could do this week to have the greatest positive impact on this role.” While many goals may come to mind, you should limit yourself to just a few important goals for each role. Use the worksheet or a sheet of paper and, with your mission statement in mind, list each of your 6 roles and create three goals for each role.</a:t>
            </a:r>
          </a:p>
        </p:txBody>
      </p:sp>
      <p:sp>
        <p:nvSpPr>
          <p:cNvPr id="4" name="Slide Number Placeholder 3"/>
          <p:cNvSpPr>
            <a:spLocks noGrp="1"/>
          </p:cNvSpPr>
          <p:nvPr>
            <p:ph type="sldNum" sz="quarter" idx="10"/>
          </p:nvPr>
        </p:nvSpPr>
        <p:spPr/>
        <p:txBody>
          <a:bodyPr/>
          <a:lstStyle/>
          <a:p>
            <a:fld id="{B0331EBA-C629-BE48-8B4F-AA072D8AF978}" type="slidenum">
              <a:rPr lang="en-US" smtClean="0"/>
              <a:t>50</a:t>
            </a:fld>
            <a:endParaRPr lang="en-US"/>
          </a:p>
        </p:txBody>
      </p:sp>
    </p:spTree>
    <p:extLst>
      <p:ext uri="{BB962C8B-B14F-4D97-AF65-F5344CB8AC3E}">
        <p14:creationId xmlns:p14="http://schemas.microsoft.com/office/powerpoint/2010/main" val="991663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Here is an example of my Roles and Goals: (1) DISCIPLE: Devote daily. Practise presence. (2) HUSBAND: Love sacrificially, Listen carefully. (3) FATHER: Engage daily, Help quickly. (4) PASTOR: Encourage people, Equip people. (5) COACH: Develop skills, Promote class. (6) AUTHOR: Share book, Manage list.</a:t>
            </a:r>
          </a:p>
        </p:txBody>
      </p:sp>
      <p:sp>
        <p:nvSpPr>
          <p:cNvPr id="4" name="Slide Number Placeholder 3"/>
          <p:cNvSpPr>
            <a:spLocks noGrp="1"/>
          </p:cNvSpPr>
          <p:nvPr>
            <p:ph type="sldNum" sz="quarter" idx="10"/>
          </p:nvPr>
        </p:nvSpPr>
        <p:spPr/>
        <p:txBody>
          <a:bodyPr/>
          <a:lstStyle/>
          <a:p>
            <a:fld id="{B0331EBA-C629-BE48-8B4F-AA072D8AF978}" type="slidenum">
              <a:rPr lang="en-US" smtClean="0"/>
              <a:t>51</a:t>
            </a:fld>
            <a:endParaRPr lang="en-US"/>
          </a:p>
        </p:txBody>
      </p:sp>
    </p:spTree>
    <p:extLst>
      <p:ext uri="{BB962C8B-B14F-4D97-AF65-F5344CB8AC3E}">
        <p14:creationId xmlns:p14="http://schemas.microsoft.com/office/powerpoint/2010/main" val="15761089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Move to the next section in your workbook and use it to create 2 or 3 Goals for each of your Roles…</a:t>
            </a:r>
          </a:p>
        </p:txBody>
      </p:sp>
      <p:sp>
        <p:nvSpPr>
          <p:cNvPr id="4" name="Slide Number Placeholder 3"/>
          <p:cNvSpPr>
            <a:spLocks noGrp="1"/>
          </p:cNvSpPr>
          <p:nvPr>
            <p:ph type="sldNum" sz="quarter" idx="10"/>
          </p:nvPr>
        </p:nvSpPr>
        <p:spPr/>
        <p:txBody>
          <a:bodyPr/>
          <a:lstStyle/>
          <a:p>
            <a:fld id="{B0331EBA-C629-BE48-8B4F-AA072D8AF978}" type="slidenum">
              <a:rPr lang="en-US" smtClean="0"/>
              <a:t>52</a:t>
            </a:fld>
            <a:endParaRPr lang="en-US"/>
          </a:p>
        </p:txBody>
      </p:sp>
    </p:spTree>
    <p:extLst>
      <p:ext uri="{BB962C8B-B14F-4D97-AF65-F5344CB8AC3E}">
        <p14:creationId xmlns:p14="http://schemas.microsoft.com/office/powerpoint/2010/main" val="228429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Step #4: Plan Your Week</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The fourth step to live your mission</a:t>
            </a:r>
            <a:r>
              <a:rPr lang="en-ZA" dirty="0">
                <a:effectLst/>
              </a:rPr>
              <a:t> </a:t>
            </a:r>
            <a:r>
              <a:rPr lang="en-ZA" sz="1200" kern="1200" dirty="0">
                <a:solidFill>
                  <a:schemeClr val="tx1"/>
                </a:solidFill>
                <a:effectLst/>
                <a:latin typeface="+mn-lt"/>
                <a:ea typeface="+mn-ea"/>
                <a:cs typeface="+mn-cs"/>
              </a:rPr>
              <a:t>is to plan your week. So far to help you manage your life, you have defined your mission, identified your roles and created goals for each role. The next step is to actually live your mission during your week. </a:t>
            </a:r>
          </a:p>
        </p:txBody>
      </p:sp>
      <p:sp>
        <p:nvSpPr>
          <p:cNvPr id="4" name="Slide Number Placeholder 3"/>
          <p:cNvSpPr>
            <a:spLocks noGrp="1"/>
          </p:cNvSpPr>
          <p:nvPr>
            <p:ph type="sldNum" sz="quarter" idx="10"/>
          </p:nvPr>
        </p:nvSpPr>
        <p:spPr/>
        <p:txBody>
          <a:bodyPr/>
          <a:lstStyle/>
          <a:p>
            <a:fld id="{B0331EBA-C629-BE48-8B4F-AA072D8AF978}" type="slidenum">
              <a:rPr lang="en-US" smtClean="0"/>
              <a:t>53</a:t>
            </a:fld>
            <a:endParaRPr lang="en-US"/>
          </a:p>
        </p:txBody>
      </p:sp>
    </p:spTree>
    <p:extLst>
      <p:ext uri="{BB962C8B-B14F-4D97-AF65-F5344CB8AC3E}">
        <p14:creationId xmlns:p14="http://schemas.microsoft.com/office/powerpoint/2010/main" val="27062552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The Weekly Planner:</a:t>
            </a:r>
            <a:r>
              <a:rPr lang="en-ZA" sz="1200" kern="1200" dirty="0">
                <a:solidFill>
                  <a:schemeClr val="tx1"/>
                </a:solidFill>
                <a:effectLst/>
                <a:latin typeface="+mn-lt"/>
                <a:ea typeface="+mn-ea"/>
                <a:cs typeface="+mn-cs"/>
              </a:rPr>
              <a:t> Stephen Covey in </a:t>
            </a:r>
            <a:r>
              <a:rPr lang="en-ZA" sz="1200" i="1" kern="1200" dirty="0">
                <a:solidFill>
                  <a:schemeClr val="tx1"/>
                </a:solidFill>
                <a:effectLst/>
                <a:latin typeface="+mn-lt"/>
                <a:ea typeface="+mn-ea"/>
                <a:cs typeface="+mn-cs"/>
              </a:rPr>
              <a:t>First Things First </a:t>
            </a:r>
            <a:r>
              <a:rPr lang="en-ZA" sz="1200" kern="1200" dirty="0">
                <a:solidFill>
                  <a:schemeClr val="tx1"/>
                </a:solidFill>
                <a:effectLst/>
                <a:latin typeface="+mn-lt"/>
                <a:ea typeface="+mn-ea"/>
                <a:cs typeface="+mn-cs"/>
              </a:rPr>
              <a:t>explored the idea of a weekly planner.</a:t>
            </a:r>
            <a:r>
              <a:rPr lang="en-ZA" sz="1200" b="1" kern="1200" dirty="0">
                <a:solidFill>
                  <a:schemeClr val="tx1"/>
                </a:solidFill>
                <a:effectLst/>
                <a:latin typeface="+mn-lt"/>
                <a:ea typeface="+mn-ea"/>
                <a:cs typeface="+mn-cs"/>
              </a:rPr>
              <a:t> </a:t>
            </a:r>
            <a:r>
              <a:rPr lang="en-ZA" sz="1200" kern="1200" dirty="0">
                <a:solidFill>
                  <a:schemeClr val="tx1"/>
                </a:solidFill>
                <a:effectLst/>
                <a:latin typeface="+mn-lt"/>
                <a:ea typeface="+mn-ea"/>
                <a:cs typeface="+mn-cs"/>
              </a:rPr>
              <a:t>Get your copy of the weekly planner and fill it in as we go. You may not get to finish it as it takes about 30 minutes to complete and should be done at the start of each week.</a:t>
            </a:r>
          </a:p>
        </p:txBody>
      </p:sp>
      <p:sp>
        <p:nvSpPr>
          <p:cNvPr id="4" name="Slide Number Placeholder 3"/>
          <p:cNvSpPr>
            <a:spLocks noGrp="1"/>
          </p:cNvSpPr>
          <p:nvPr>
            <p:ph type="sldNum" sz="quarter" idx="10"/>
          </p:nvPr>
        </p:nvSpPr>
        <p:spPr/>
        <p:txBody>
          <a:bodyPr/>
          <a:lstStyle/>
          <a:p>
            <a:fld id="{144193C2-5522-E249-A44F-C623B20A76E1}" type="slidenum">
              <a:rPr lang="en-US" smtClean="0"/>
              <a:t>54</a:t>
            </a:fld>
            <a:endParaRPr lang="en-US"/>
          </a:p>
        </p:txBody>
      </p:sp>
    </p:spTree>
    <p:extLst>
      <p:ext uri="{BB962C8B-B14F-4D97-AF65-F5344CB8AC3E}">
        <p14:creationId xmlns:p14="http://schemas.microsoft.com/office/powerpoint/2010/main" val="18955991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kern="1200" dirty="0">
                <a:solidFill>
                  <a:schemeClr val="tx1"/>
                </a:solidFill>
                <a:effectLst/>
                <a:latin typeface="+mn-lt"/>
                <a:ea typeface="+mn-ea"/>
                <a:cs typeface="+mn-cs"/>
              </a:rPr>
              <a:t>1. Insert Your Mission: </a:t>
            </a:r>
            <a:r>
              <a:rPr lang="en-GB" sz="1200" kern="1200" dirty="0">
                <a:solidFill>
                  <a:schemeClr val="tx1"/>
                </a:solidFill>
                <a:effectLst/>
                <a:latin typeface="+mn-lt"/>
                <a:ea typeface="+mn-ea"/>
                <a:cs typeface="+mn-cs"/>
              </a:rPr>
              <a:t>The first step in planning for the coming week is to connect with what is most important in your life. You do this by reading your mission statement to remind you of what is most important in your life. This process will help you schedule important activities into your week to move you closer to living your mission.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55</a:t>
            </a:fld>
            <a:endParaRPr lang="en-US"/>
          </a:p>
        </p:txBody>
      </p:sp>
    </p:spTree>
    <p:extLst>
      <p:ext uri="{BB962C8B-B14F-4D97-AF65-F5344CB8AC3E}">
        <p14:creationId xmlns:p14="http://schemas.microsoft.com/office/powerpoint/2010/main" val="952685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2. List Your Roles: </a:t>
            </a:r>
            <a:r>
              <a:rPr lang="en-ZA" sz="1200" kern="1200" dirty="0">
                <a:solidFill>
                  <a:schemeClr val="tx1"/>
                </a:solidFill>
                <a:effectLst/>
                <a:latin typeface="+mn-lt"/>
                <a:ea typeface="+mn-ea"/>
                <a:cs typeface="+mn-cs"/>
              </a:rPr>
              <a:t>Connect with the roles that you have in life and set an intention to live your mission through each of them during your day. </a:t>
            </a:r>
          </a:p>
        </p:txBody>
      </p:sp>
      <p:sp>
        <p:nvSpPr>
          <p:cNvPr id="4" name="Slide Number Placeholder 3"/>
          <p:cNvSpPr>
            <a:spLocks noGrp="1"/>
          </p:cNvSpPr>
          <p:nvPr>
            <p:ph type="sldNum" sz="quarter" idx="10"/>
          </p:nvPr>
        </p:nvSpPr>
        <p:spPr/>
        <p:txBody>
          <a:bodyPr/>
          <a:lstStyle/>
          <a:p>
            <a:fld id="{144193C2-5522-E249-A44F-C623B20A76E1}" type="slidenum">
              <a:rPr lang="en-US" smtClean="0"/>
              <a:t>56</a:t>
            </a:fld>
            <a:endParaRPr lang="en-US"/>
          </a:p>
        </p:txBody>
      </p:sp>
    </p:spTree>
    <p:extLst>
      <p:ext uri="{BB962C8B-B14F-4D97-AF65-F5344CB8AC3E}">
        <p14:creationId xmlns:p14="http://schemas.microsoft.com/office/powerpoint/2010/main" val="8172129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3. Add Your Goals: </a:t>
            </a:r>
            <a:r>
              <a:rPr lang="en-ZA" sz="1200" kern="1200" dirty="0">
                <a:solidFill>
                  <a:schemeClr val="tx1"/>
                </a:solidFill>
                <a:effectLst/>
                <a:latin typeface="+mn-lt"/>
                <a:ea typeface="+mn-ea"/>
                <a:cs typeface="+mn-cs"/>
              </a:rPr>
              <a:t>Write down the goals that you have chosen for each of the roles you identified. </a:t>
            </a:r>
          </a:p>
        </p:txBody>
      </p:sp>
      <p:sp>
        <p:nvSpPr>
          <p:cNvPr id="4" name="Slide Number Placeholder 3"/>
          <p:cNvSpPr>
            <a:spLocks noGrp="1"/>
          </p:cNvSpPr>
          <p:nvPr>
            <p:ph type="sldNum" sz="quarter" idx="10"/>
          </p:nvPr>
        </p:nvSpPr>
        <p:spPr/>
        <p:txBody>
          <a:bodyPr/>
          <a:lstStyle/>
          <a:p>
            <a:fld id="{144193C2-5522-E249-A44F-C623B20A76E1}" type="slidenum">
              <a:rPr lang="en-US" smtClean="0"/>
              <a:t>57</a:t>
            </a:fld>
            <a:endParaRPr lang="en-US"/>
          </a:p>
        </p:txBody>
      </p:sp>
    </p:spTree>
    <p:extLst>
      <p:ext uri="{BB962C8B-B14F-4D97-AF65-F5344CB8AC3E}">
        <p14:creationId xmlns:p14="http://schemas.microsoft.com/office/powerpoint/2010/main" val="1502743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xfrm>
            <a:off x="393700" y="692150"/>
            <a:ext cx="6070600" cy="3416300"/>
          </a:xfrm>
          <a:ln/>
          <a:extLs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Video:</a:t>
            </a:r>
            <a:r>
              <a:rPr lang="en-US" sz="1200" kern="1200" dirty="0">
                <a:solidFill>
                  <a:schemeClr val="tx1"/>
                </a:solidFill>
                <a:effectLst/>
                <a:latin typeface="+mn-lt"/>
                <a:ea typeface="+mn-ea"/>
                <a:cs typeface="+mn-cs"/>
              </a:rPr>
              <a:t> Stephen Covey and the Big Rocks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bit.ly/</a:t>
            </a:r>
            <a:r>
              <a:rPr lang="en-US" sz="1200" kern="1200" dirty="0" err="1">
                <a:solidFill>
                  <a:schemeClr val="tx1"/>
                </a:solidFill>
                <a:effectLst/>
                <a:latin typeface="+mn-lt"/>
                <a:ea typeface="+mn-ea"/>
                <a:cs typeface="+mn-cs"/>
              </a:rPr>
              <a:t>TPL_Rocks</a:t>
            </a:r>
            <a:r>
              <a:rPr lang="en-ZA" dirty="0">
                <a:effectLst/>
              </a:rPr>
              <a:t> </a:t>
            </a:r>
            <a:endParaRPr lang="en-GB" dirty="0"/>
          </a:p>
        </p:txBody>
      </p:sp>
    </p:spTree>
    <p:extLst>
      <p:ext uri="{BB962C8B-B14F-4D97-AF65-F5344CB8AC3E}">
        <p14:creationId xmlns:p14="http://schemas.microsoft.com/office/powerpoint/2010/main" val="880882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xfrm>
            <a:off x="393700" y="692150"/>
            <a:ext cx="6070600" cy="3416300"/>
          </a:xfrm>
          <a:ln/>
          <a:extLs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In the video Stephen Covey showed how you can place big rocks in a jar and you can still add stones and sand but you can’t do it in opposite order. We have to schedule the most important things into our lives or they will be crowded out with things of lesser importance</a:t>
            </a:r>
            <a:r>
              <a:rPr lang="en-GB" sz="1200" kern="1200" dirty="0">
                <a:solidFill>
                  <a:schemeClr val="tx1"/>
                </a:solidFill>
                <a:effectLst/>
                <a:latin typeface="+mn-lt"/>
                <a:ea typeface="+mn-ea"/>
                <a:cs typeface="+mn-cs"/>
              </a:rPr>
              <a:t>.</a:t>
            </a:r>
            <a:endParaRPr lang="en-GB" dirty="0"/>
          </a:p>
        </p:txBody>
      </p:sp>
    </p:spTree>
    <p:extLst>
      <p:ext uri="{BB962C8B-B14F-4D97-AF65-F5344CB8AC3E}">
        <p14:creationId xmlns:p14="http://schemas.microsoft.com/office/powerpoint/2010/main" val="3216261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When you struggle to find meaning in life... K</a:t>
            </a:r>
            <a:r>
              <a:rPr lang="en-US" sz="1200" kern="1200" dirty="0" err="1">
                <a:solidFill>
                  <a:schemeClr val="tx1"/>
                </a:solidFill>
                <a:effectLst/>
                <a:latin typeface="+mn-lt"/>
                <a:ea typeface="+mn-ea"/>
                <a:cs typeface="+mn-cs"/>
              </a:rPr>
              <a:t>ey</a:t>
            </a:r>
            <a:r>
              <a:rPr lang="en-US" sz="1200" kern="1200" dirty="0">
                <a:solidFill>
                  <a:schemeClr val="tx1"/>
                </a:solidFill>
                <a:effectLst/>
                <a:latin typeface="+mn-lt"/>
                <a:ea typeface="+mn-ea"/>
                <a:cs typeface="+mn-cs"/>
              </a:rPr>
              <a:t> #1 will help you Live Your Mission.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31EBA-C629-BE48-8B4F-AA072D8AF978}" type="slidenum">
              <a:rPr lang="en-US" smtClean="0"/>
              <a:t>6</a:t>
            </a:fld>
            <a:endParaRPr lang="en-US"/>
          </a:p>
        </p:txBody>
      </p:sp>
    </p:spTree>
    <p:extLst>
      <p:ext uri="{BB962C8B-B14F-4D97-AF65-F5344CB8AC3E}">
        <p14:creationId xmlns:p14="http://schemas.microsoft.com/office/powerpoint/2010/main" val="25038815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ZA" sz="1200" b="1" kern="1200" dirty="0">
                <a:solidFill>
                  <a:schemeClr val="tx1"/>
                </a:solidFill>
                <a:effectLst/>
                <a:latin typeface="+mn-lt"/>
                <a:ea typeface="+mn-ea"/>
                <a:cs typeface="+mn-cs"/>
              </a:rPr>
              <a:t>4. Schedule Your Activities: </a:t>
            </a:r>
            <a:r>
              <a:rPr lang="en-ZA" sz="1200" kern="1200" dirty="0">
                <a:solidFill>
                  <a:schemeClr val="tx1"/>
                </a:solidFill>
                <a:effectLst/>
                <a:latin typeface="+mn-lt"/>
                <a:ea typeface="+mn-ea"/>
                <a:cs typeface="+mn-cs"/>
              </a:rPr>
              <a:t>Schedule important activities in your calendar before the week starts. Next you need to </a:t>
            </a:r>
            <a:r>
              <a:rPr lang="en-ZA" sz="1200" b="0" kern="1200" dirty="0">
                <a:solidFill>
                  <a:schemeClr val="tx1"/>
                </a:solidFill>
                <a:effectLst/>
                <a:latin typeface="+mn-lt"/>
                <a:ea typeface="+mn-ea"/>
                <a:cs typeface="+mn-cs"/>
              </a:rPr>
              <a:t>add everything else: Now you can fill in the little to-dos, daily tasks and appointments. You may like to record upcoming events and activities as well. </a:t>
            </a:r>
            <a:endParaRPr lang="en-ZA" sz="1200" kern="1200" dirty="0">
              <a:solidFill>
                <a:schemeClr val="tx1"/>
              </a:solidFill>
              <a:effectLst/>
              <a:latin typeface="+mn-lt"/>
              <a:ea typeface="+mn-ea"/>
              <a:cs typeface="+mn-cs"/>
            </a:endParaRPr>
          </a:p>
          <a:p>
            <a:pPr marL="0" indent="0">
              <a:buFontTx/>
              <a:buNone/>
            </a:pPr>
            <a:endParaRPr lang="en-ZA" sz="1200" kern="1200" dirty="0">
              <a:solidFill>
                <a:schemeClr val="tx1"/>
              </a:solidFill>
              <a:effectLst/>
              <a:latin typeface="+mn-lt"/>
              <a:ea typeface="+mn-ea"/>
              <a:cs typeface="+mn-cs"/>
            </a:endParaRPr>
          </a:p>
          <a:p>
            <a:pPr marL="0" indent="0">
              <a:buFontTx/>
              <a:buNone/>
            </a:pP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60</a:t>
            </a:fld>
            <a:endParaRPr lang="en-US"/>
          </a:p>
        </p:txBody>
      </p:sp>
    </p:spTree>
    <p:extLst>
      <p:ext uri="{BB962C8B-B14F-4D97-AF65-F5344CB8AC3E}">
        <p14:creationId xmlns:p14="http://schemas.microsoft.com/office/powerpoint/2010/main" val="12658298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Here</a:t>
            </a:r>
            <a:r>
              <a:rPr lang="en-ZA" sz="1200" kern="1200" baseline="0" dirty="0">
                <a:solidFill>
                  <a:schemeClr val="tx1"/>
                </a:solidFill>
                <a:effectLst/>
                <a:latin typeface="+mn-lt"/>
                <a:ea typeface="+mn-ea"/>
                <a:cs typeface="+mn-cs"/>
              </a:rPr>
              <a:t> is an example of a completed weekly planner  - using colour coding for each of the 6 Roles and related Goals and activities..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61</a:t>
            </a:fld>
            <a:endParaRPr lang="en-US"/>
          </a:p>
        </p:txBody>
      </p:sp>
    </p:spTree>
    <p:extLst>
      <p:ext uri="{BB962C8B-B14F-4D97-AF65-F5344CB8AC3E}">
        <p14:creationId xmlns:p14="http://schemas.microsoft.com/office/powerpoint/2010/main" val="37795999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Here</a:t>
            </a:r>
            <a:r>
              <a:rPr lang="en-ZA" sz="1200" kern="1200" baseline="0" dirty="0">
                <a:solidFill>
                  <a:schemeClr val="tx1"/>
                </a:solidFill>
                <a:effectLst/>
                <a:latin typeface="+mn-lt"/>
                <a:ea typeface="+mn-ea"/>
                <a:cs typeface="+mn-cs"/>
              </a:rPr>
              <a:t> is an example of a completed weekly planner  - this is a lockdown version and is orientated around my rallying cry for this season which is to add value to people!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62</a:t>
            </a:fld>
            <a:endParaRPr lang="en-US"/>
          </a:p>
        </p:txBody>
      </p:sp>
    </p:spTree>
    <p:extLst>
      <p:ext uri="{BB962C8B-B14F-4D97-AF65-F5344CB8AC3E}">
        <p14:creationId xmlns:p14="http://schemas.microsoft.com/office/powerpoint/2010/main" val="42324206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5. Adapt Your Schedule: </a:t>
            </a:r>
            <a:r>
              <a:rPr lang="en-ZA" sz="1200" kern="1200" dirty="0">
                <a:solidFill>
                  <a:schemeClr val="tx1"/>
                </a:solidFill>
                <a:effectLst/>
                <a:latin typeface="+mn-lt"/>
                <a:ea typeface="+mn-ea"/>
                <a:cs typeface="+mn-cs"/>
              </a:rPr>
              <a:t>As you move through your day you will deal with unexpected opportunities and challenges that arise. Planning is never a waste of time, even if you have to move things around in the moment. Knowing what needs to be done and having a system to actually get things done won’t stop stuff happening to mess with your schedule but it will allow you to recover more quickly and still live your mission. </a:t>
            </a:r>
          </a:p>
        </p:txBody>
      </p:sp>
      <p:sp>
        <p:nvSpPr>
          <p:cNvPr id="4" name="Slide Number Placeholder 3"/>
          <p:cNvSpPr>
            <a:spLocks noGrp="1"/>
          </p:cNvSpPr>
          <p:nvPr>
            <p:ph type="sldNum" sz="quarter" idx="10"/>
          </p:nvPr>
        </p:nvSpPr>
        <p:spPr/>
        <p:txBody>
          <a:bodyPr/>
          <a:lstStyle/>
          <a:p>
            <a:fld id="{144193C2-5522-E249-A44F-C623B20A76E1}" type="slidenum">
              <a:rPr lang="en-US" smtClean="0"/>
              <a:t>63</a:t>
            </a:fld>
            <a:endParaRPr lang="en-US"/>
          </a:p>
        </p:txBody>
      </p:sp>
    </p:spTree>
    <p:extLst>
      <p:ext uri="{BB962C8B-B14F-4D97-AF65-F5344CB8AC3E}">
        <p14:creationId xmlns:p14="http://schemas.microsoft.com/office/powerpoint/2010/main" val="1985339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Identify priorities for the week and tasks for each day: </a:t>
            </a:r>
            <a:r>
              <a:rPr lang="en-ZA" sz="1200" b="0" kern="1200" dirty="0">
                <a:solidFill>
                  <a:schemeClr val="tx1"/>
                </a:solidFill>
                <a:effectLst/>
                <a:latin typeface="+mn-lt"/>
                <a:ea typeface="+mn-ea"/>
                <a:cs typeface="+mn-cs"/>
              </a:rPr>
              <a:t>There is a space for you to identify the key priorities you must focus on for the coming week and also the tasks that you absolutely must completed each day!</a:t>
            </a:r>
          </a:p>
        </p:txBody>
      </p:sp>
      <p:sp>
        <p:nvSpPr>
          <p:cNvPr id="4" name="Slide Number Placeholder 3"/>
          <p:cNvSpPr>
            <a:spLocks noGrp="1"/>
          </p:cNvSpPr>
          <p:nvPr>
            <p:ph type="sldNum" sz="quarter" idx="10"/>
          </p:nvPr>
        </p:nvSpPr>
        <p:spPr/>
        <p:txBody>
          <a:bodyPr/>
          <a:lstStyle/>
          <a:p>
            <a:fld id="{144193C2-5522-E249-A44F-C623B20A76E1}" type="slidenum">
              <a:rPr lang="en-US" smtClean="0"/>
              <a:t>64</a:t>
            </a:fld>
            <a:endParaRPr lang="en-US"/>
          </a:p>
        </p:txBody>
      </p:sp>
    </p:spTree>
    <p:extLst>
      <p:ext uri="{BB962C8B-B14F-4D97-AF65-F5344CB8AC3E}">
        <p14:creationId xmlns:p14="http://schemas.microsoft.com/office/powerpoint/2010/main" val="13986527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6. Evaluate Your Progress: </a:t>
            </a:r>
            <a:r>
              <a:rPr lang="en-ZA" sz="1200" kern="1200" dirty="0">
                <a:solidFill>
                  <a:schemeClr val="tx1"/>
                </a:solidFill>
                <a:effectLst/>
                <a:latin typeface="+mn-lt"/>
                <a:ea typeface="+mn-ea"/>
                <a:cs typeface="+mn-cs"/>
              </a:rPr>
              <a:t>Make time at the end of each day, week, month and year to look back on what happened, what you accomplished, what you learnt and what you need to do better going forward.</a:t>
            </a:r>
          </a:p>
        </p:txBody>
      </p:sp>
      <p:sp>
        <p:nvSpPr>
          <p:cNvPr id="4" name="Slide Number Placeholder 3"/>
          <p:cNvSpPr>
            <a:spLocks noGrp="1"/>
          </p:cNvSpPr>
          <p:nvPr>
            <p:ph type="sldNum" sz="quarter" idx="10"/>
          </p:nvPr>
        </p:nvSpPr>
        <p:spPr/>
        <p:txBody>
          <a:bodyPr/>
          <a:lstStyle/>
          <a:p>
            <a:fld id="{144193C2-5522-E249-A44F-C623B20A76E1}" type="slidenum">
              <a:rPr lang="en-US" smtClean="0"/>
              <a:t>65</a:t>
            </a:fld>
            <a:endParaRPr lang="en-US"/>
          </a:p>
        </p:txBody>
      </p:sp>
    </p:spTree>
    <p:extLst>
      <p:ext uri="{BB962C8B-B14F-4D97-AF65-F5344CB8AC3E}">
        <p14:creationId xmlns:p14="http://schemas.microsoft.com/office/powerpoint/2010/main" val="963803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Review: </a:t>
            </a:r>
            <a:r>
              <a:rPr lang="en-ZA" sz="1200" kern="1200" dirty="0">
                <a:solidFill>
                  <a:schemeClr val="tx1"/>
                </a:solidFill>
                <a:effectLst/>
                <a:latin typeface="+mn-lt"/>
                <a:ea typeface="+mn-ea"/>
                <a:cs typeface="+mn-cs"/>
              </a:rPr>
              <a:t>We have explored four steps to Live Your Mission: (1) Define your Mission; (2) Identify your Roles; (3) Create your Goals and (4) Plan your Week.</a:t>
            </a:r>
          </a:p>
        </p:txBody>
      </p:sp>
      <p:sp>
        <p:nvSpPr>
          <p:cNvPr id="4" name="Slide Number Placeholder 3"/>
          <p:cNvSpPr>
            <a:spLocks noGrp="1"/>
          </p:cNvSpPr>
          <p:nvPr>
            <p:ph type="sldNum" sz="quarter" idx="10"/>
          </p:nvPr>
        </p:nvSpPr>
        <p:spPr/>
        <p:txBody>
          <a:bodyPr/>
          <a:lstStyle/>
          <a:p>
            <a:fld id="{B0331EBA-C629-BE48-8B4F-AA072D8AF978}" type="slidenum">
              <a:rPr lang="en-US" smtClean="0"/>
              <a:t>66</a:t>
            </a:fld>
            <a:endParaRPr lang="en-US"/>
          </a:p>
        </p:txBody>
      </p:sp>
    </p:spTree>
    <p:extLst>
      <p:ext uri="{BB962C8B-B14F-4D97-AF65-F5344CB8AC3E}">
        <p14:creationId xmlns:p14="http://schemas.microsoft.com/office/powerpoint/2010/main" val="37423082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0" kern="1200" dirty="0">
                <a:solidFill>
                  <a:schemeClr val="tx1"/>
                </a:solidFill>
                <a:effectLst/>
                <a:latin typeface="+mn-lt"/>
                <a:ea typeface="+mn-ea"/>
                <a:cs typeface="+mn-cs"/>
              </a:rPr>
              <a:t>The Bonus Step: Here is a bonus step to live your mission:</a:t>
            </a:r>
          </a:p>
        </p:txBody>
      </p:sp>
      <p:sp>
        <p:nvSpPr>
          <p:cNvPr id="4" name="Slide Number Placeholder 3"/>
          <p:cNvSpPr>
            <a:spLocks noGrp="1"/>
          </p:cNvSpPr>
          <p:nvPr>
            <p:ph type="sldNum" sz="quarter" idx="10"/>
          </p:nvPr>
        </p:nvSpPr>
        <p:spPr/>
        <p:txBody>
          <a:bodyPr/>
          <a:lstStyle/>
          <a:p>
            <a:fld id="{B0331EBA-C629-BE48-8B4F-AA072D8AF978}" type="slidenum">
              <a:rPr lang="en-US" smtClean="0"/>
              <a:t>67</a:t>
            </a:fld>
            <a:endParaRPr lang="en-US"/>
          </a:p>
        </p:txBody>
      </p:sp>
    </p:spTree>
    <p:extLst>
      <p:ext uri="{BB962C8B-B14F-4D97-AF65-F5344CB8AC3E}">
        <p14:creationId xmlns:p14="http://schemas.microsoft.com/office/powerpoint/2010/main" val="7768426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Step 5: Control Your Time</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The fifth step to live your mission is to control your time. During the past decades I have come up with a list of guidelines which have allowed me to take control of my time to actually live a Productive Life:</a:t>
            </a:r>
          </a:p>
        </p:txBody>
      </p:sp>
      <p:sp>
        <p:nvSpPr>
          <p:cNvPr id="4" name="Slide Number Placeholder 3"/>
          <p:cNvSpPr>
            <a:spLocks noGrp="1"/>
          </p:cNvSpPr>
          <p:nvPr>
            <p:ph type="sldNum" sz="quarter" idx="10"/>
          </p:nvPr>
        </p:nvSpPr>
        <p:spPr/>
        <p:txBody>
          <a:bodyPr/>
          <a:lstStyle/>
          <a:p>
            <a:fld id="{B0331EBA-C629-BE48-8B4F-AA072D8AF978}" type="slidenum">
              <a:rPr lang="en-US" smtClean="0"/>
              <a:t>68</a:t>
            </a:fld>
            <a:endParaRPr lang="en-US"/>
          </a:p>
        </p:txBody>
      </p:sp>
    </p:spTree>
    <p:extLst>
      <p:ext uri="{BB962C8B-B14F-4D97-AF65-F5344CB8AC3E}">
        <p14:creationId xmlns:p14="http://schemas.microsoft.com/office/powerpoint/2010/main" val="2269073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1. Balance Your Whole Life: </a:t>
            </a:r>
            <a:r>
              <a:rPr lang="en-ZA" sz="1200" kern="1200" dirty="0">
                <a:solidFill>
                  <a:schemeClr val="tx1"/>
                </a:solidFill>
                <a:effectLst/>
                <a:latin typeface="+mn-lt"/>
                <a:ea typeface="+mn-ea"/>
                <a:cs typeface="+mn-cs"/>
              </a:rPr>
              <a:t>Make sure your productivity system covers the whole of your life and not just your work. Your personal life, your family, your work and your hobbies are all important and need to be kept in balance. Make sure all these areas are reflected in your planner.</a:t>
            </a:r>
          </a:p>
        </p:txBody>
      </p:sp>
      <p:sp>
        <p:nvSpPr>
          <p:cNvPr id="4" name="Slide Number Placeholder 3"/>
          <p:cNvSpPr>
            <a:spLocks noGrp="1"/>
          </p:cNvSpPr>
          <p:nvPr>
            <p:ph type="sldNum" sz="quarter" idx="10"/>
          </p:nvPr>
        </p:nvSpPr>
        <p:spPr/>
        <p:txBody>
          <a:bodyPr/>
          <a:lstStyle/>
          <a:p>
            <a:fld id="{B0331EBA-C629-BE48-8B4F-AA072D8AF978}" type="slidenum">
              <a:rPr lang="en-US" smtClean="0"/>
              <a:t>69</a:t>
            </a:fld>
            <a:endParaRPr lang="en-US"/>
          </a:p>
        </p:txBody>
      </p:sp>
    </p:spTree>
    <p:extLst>
      <p:ext uri="{BB962C8B-B14F-4D97-AF65-F5344CB8AC3E}">
        <p14:creationId xmlns:p14="http://schemas.microsoft.com/office/powerpoint/2010/main" val="3884746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chemeClr val="bg1"/>
                </a:solidFill>
                <a:effectLst>
                  <a:glow rad="101600">
                    <a:schemeClr val="tx1"/>
                  </a:glow>
                </a:effectLst>
                <a:latin typeface="Flair BoldItalic"/>
              </a:rPr>
              <a:t>When you forget to do important things... </a:t>
            </a:r>
            <a:r>
              <a:rPr lang="en-US" b="0" dirty="0"/>
              <a:t>Key #2 is Manage Your Actions</a:t>
            </a:r>
          </a:p>
        </p:txBody>
      </p:sp>
      <p:sp>
        <p:nvSpPr>
          <p:cNvPr id="4" name="Slide Number Placeholder 3"/>
          <p:cNvSpPr>
            <a:spLocks noGrp="1"/>
          </p:cNvSpPr>
          <p:nvPr>
            <p:ph type="sldNum" sz="quarter" idx="10"/>
          </p:nvPr>
        </p:nvSpPr>
        <p:spPr/>
        <p:txBody>
          <a:bodyPr/>
          <a:lstStyle/>
          <a:p>
            <a:fld id="{144193C2-5522-E249-A44F-C623B20A76E1}" type="slidenum">
              <a:rPr lang="en-US" smtClean="0"/>
              <a:t>7</a:t>
            </a:fld>
            <a:endParaRPr lang="en-US"/>
          </a:p>
        </p:txBody>
      </p:sp>
    </p:spTree>
    <p:extLst>
      <p:ext uri="{BB962C8B-B14F-4D97-AF65-F5344CB8AC3E}">
        <p14:creationId xmlns:p14="http://schemas.microsoft.com/office/powerpoint/2010/main" val="35657702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2. Empower People and Delegate Effectively: </a:t>
            </a:r>
            <a:r>
              <a:rPr lang="en-ZA" sz="1200" kern="1200" dirty="0">
                <a:solidFill>
                  <a:schemeClr val="tx1"/>
                </a:solidFill>
                <a:effectLst/>
                <a:latin typeface="+mn-lt"/>
                <a:ea typeface="+mn-ea"/>
                <a:cs typeface="+mn-cs"/>
              </a:rPr>
              <a:t>Don’t do everything yourself – give things to others to do. I heard Andy Stanley in a Podcast say: “Only do what only you can do!”</a:t>
            </a:r>
          </a:p>
        </p:txBody>
      </p:sp>
      <p:sp>
        <p:nvSpPr>
          <p:cNvPr id="4" name="Slide Number Placeholder 3"/>
          <p:cNvSpPr>
            <a:spLocks noGrp="1"/>
          </p:cNvSpPr>
          <p:nvPr>
            <p:ph type="sldNum" sz="quarter" idx="10"/>
          </p:nvPr>
        </p:nvSpPr>
        <p:spPr/>
        <p:txBody>
          <a:bodyPr/>
          <a:lstStyle/>
          <a:p>
            <a:fld id="{B0331EBA-C629-BE48-8B4F-AA072D8AF978}" type="slidenum">
              <a:rPr lang="en-US" smtClean="0"/>
              <a:t>70</a:t>
            </a:fld>
            <a:endParaRPr lang="en-US"/>
          </a:p>
        </p:txBody>
      </p:sp>
    </p:spTree>
    <p:extLst>
      <p:ext uri="{BB962C8B-B14F-4D97-AF65-F5344CB8AC3E}">
        <p14:creationId xmlns:p14="http://schemas.microsoft.com/office/powerpoint/2010/main" val="33711074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3. Get Organised: </a:t>
            </a:r>
            <a:r>
              <a:rPr lang="en-ZA" sz="1200" kern="1200" dirty="0">
                <a:solidFill>
                  <a:schemeClr val="tx1"/>
                </a:solidFill>
                <a:effectLst/>
                <a:latin typeface="+mn-lt"/>
                <a:ea typeface="+mn-ea"/>
                <a:cs typeface="+mn-cs"/>
              </a:rPr>
              <a:t>Develop a filing system and keep your working or living spaces tidy. </a:t>
            </a:r>
          </a:p>
        </p:txBody>
      </p:sp>
      <p:sp>
        <p:nvSpPr>
          <p:cNvPr id="4" name="Slide Number Placeholder 3"/>
          <p:cNvSpPr>
            <a:spLocks noGrp="1"/>
          </p:cNvSpPr>
          <p:nvPr>
            <p:ph type="sldNum" sz="quarter" idx="10"/>
          </p:nvPr>
        </p:nvSpPr>
        <p:spPr/>
        <p:txBody>
          <a:bodyPr/>
          <a:lstStyle/>
          <a:p>
            <a:fld id="{B0331EBA-C629-BE48-8B4F-AA072D8AF978}" type="slidenum">
              <a:rPr lang="en-US" smtClean="0"/>
              <a:t>71</a:t>
            </a:fld>
            <a:endParaRPr lang="en-US"/>
          </a:p>
        </p:txBody>
      </p:sp>
    </p:spTree>
    <p:extLst>
      <p:ext uri="{BB962C8B-B14F-4D97-AF65-F5344CB8AC3E}">
        <p14:creationId xmlns:p14="http://schemas.microsoft.com/office/powerpoint/2010/main" val="42592640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Here are some best practices for filing: </a:t>
            </a:r>
            <a:r>
              <a:rPr lang="en-ZA" sz="1200" b="1" kern="1200" dirty="0">
                <a:solidFill>
                  <a:schemeClr val="tx1"/>
                </a:solidFill>
                <a:effectLst/>
                <a:latin typeface="+mn-lt"/>
                <a:ea typeface="+mn-ea"/>
                <a:cs typeface="+mn-cs"/>
              </a:rPr>
              <a:t>(1) Create Your System:</a:t>
            </a:r>
            <a:r>
              <a:rPr lang="en-ZA" sz="1200" kern="1200" dirty="0">
                <a:solidFill>
                  <a:schemeClr val="tx1"/>
                </a:solidFill>
                <a:effectLst/>
                <a:latin typeface="+mn-lt"/>
                <a:ea typeface="+mn-ea"/>
                <a:cs typeface="+mn-cs"/>
              </a:rPr>
              <a:t> It should work for you and allow you to retrieve a document in the quickest amount of time possible. </a:t>
            </a:r>
            <a:r>
              <a:rPr lang="en-ZA" sz="1200" b="1" kern="1200" dirty="0">
                <a:solidFill>
                  <a:schemeClr val="tx1"/>
                </a:solidFill>
                <a:effectLst/>
                <a:latin typeface="+mn-lt"/>
                <a:ea typeface="+mn-ea"/>
                <a:cs typeface="+mn-cs"/>
              </a:rPr>
              <a:t>(2) Identify Your Categories:</a:t>
            </a:r>
            <a:r>
              <a:rPr lang="en-ZA" sz="1200" kern="1200" dirty="0">
                <a:solidFill>
                  <a:schemeClr val="tx1"/>
                </a:solidFill>
                <a:effectLst/>
                <a:latin typeface="+mn-lt"/>
                <a:ea typeface="+mn-ea"/>
                <a:cs typeface="+mn-cs"/>
              </a:rPr>
              <a:t> List the categories you could file items under and create a folder or hanging file for each item. </a:t>
            </a:r>
            <a:r>
              <a:rPr lang="en-ZA" sz="1200" b="1" kern="1200" dirty="0">
                <a:solidFill>
                  <a:schemeClr val="tx1"/>
                </a:solidFill>
                <a:effectLst/>
                <a:latin typeface="+mn-lt"/>
                <a:ea typeface="+mn-ea"/>
                <a:cs typeface="+mn-cs"/>
              </a:rPr>
              <a:t>(3) Clear Your Backlog:</a:t>
            </a:r>
            <a:r>
              <a:rPr lang="en-ZA" sz="1200" kern="1200" dirty="0">
                <a:solidFill>
                  <a:schemeClr val="tx1"/>
                </a:solidFill>
                <a:effectLst/>
                <a:latin typeface="+mn-lt"/>
                <a:ea typeface="+mn-ea"/>
                <a:cs typeface="+mn-cs"/>
              </a:rPr>
              <a:t> Work though everything on your desk or shelves by picking it up and asking: (a) What is it? (b) Do I need to act on it? (c) Can I file it? </a:t>
            </a:r>
            <a:r>
              <a:rPr lang="en-ZA" sz="1200" b="1" kern="1200" dirty="0">
                <a:solidFill>
                  <a:schemeClr val="tx1"/>
                </a:solidFill>
                <a:effectLst/>
                <a:latin typeface="+mn-lt"/>
                <a:ea typeface="+mn-ea"/>
                <a:cs typeface="+mn-cs"/>
              </a:rPr>
              <a:t>(4) Manage Your Filing:</a:t>
            </a:r>
            <a:r>
              <a:rPr lang="en-ZA" sz="1200" kern="1200" dirty="0">
                <a:solidFill>
                  <a:schemeClr val="tx1"/>
                </a:solidFill>
                <a:effectLst/>
                <a:latin typeface="+mn-lt"/>
                <a:ea typeface="+mn-ea"/>
                <a:cs typeface="+mn-cs"/>
              </a:rPr>
              <a:t> Set aside time regularly to file material so you don’t end up with a huge pile of items to file.</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72</a:t>
            </a:fld>
            <a:endParaRPr lang="en-US"/>
          </a:p>
        </p:txBody>
      </p:sp>
    </p:spTree>
    <p:extLst>
      <p:ext uri="{BB962C8B-B14F-4D97-AF65-F5344CB8AC3E}">
        <p14:creationId xmlns:p14="http://schemas.microsoft.com/office/powerpoint/2010/main" val="39729413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4. Schedule Think Time in Your Week: </a:t>
            </a:r>
            <a:r>
              <a:rPr lang="en-ZA" sz="1200" kern="1200" dirty="0">
                <a:solidFill>
                  <a:schemeClr val="tx1"/>
                </a:solidFill>
                <a:effectLst/>
                <a:latin typeface="+mn-lt"/>
                <a:ea typeface="+mn-ea"/>
                <a:cs typeface="+mn-cs"/>
              </a:rPr>
              <a:t>Create a weekly appointment with yourself in your calendar where you can think about what is going on in your life, plan ahead and get on top of your workload.</a:t>
            </a:r>
          </a:p>
        </p:txBody>
      </p:sp>
      <p:sp>
        <p:nvSpPr>
          <p:cNvPr id="4" name="Slide Number Placeholder 3"/>
          <p:cNvSpPr>
            <a:spLocks noGrp="1"/>
          </p:cNvSpPr>
          <p:nvPr>
            <p:ph type="sldNum" sz="quarter" idx="10"/>
          </p:nvPr>
        </p:nvSpPr>
        <p:spPr/>
        <p:txBody>
          <a:bodyPr/>
          <a:lstStyle/>
          <a:p>
            <a:fld id="{B0331EBA-C629-BE48-8B4F-AA072D8AF978}" type="slidenum">
              <a:rPr lang="en-US" smtClean="0"/>
              <a:t>73</a:t>
            </a:fld>
            <a:endParaRPr lang="en-US"/>
          </a:p>
        </p:txBody>
      </p:sp>
    </p:spTree>
    <p:extLst>
      <p:ext uri="{BB962C8B-B14F-4D97-AF65-F5344CB8AC3E}">
        <p14:creationId xmlns:p14="http://schemas.microsoft.com/office/powerpoint/2010/main" val="3831598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5. Take Time to Give Time: </a:t>
            </a:r>
            <a:r>
              <a:rPr lang="en-ZA" sz="1200" kern="1200" dirty="0">
                <a:solidFill>
                  <a:schemeClr val="tx1"/>
                </a:solidFill>
                <a:effectLst/>
                <a:latin typeface="+mn-lt"/>
                <a:ea typeface="+mn-ea"/>
                <a:cs typeface="+mn-cs"/>
              </a:rPr>
              <a:t>Don’t accept invitations or requests for your time too quickly. Think about the amount of preparation time you will need to invest if you accept an invitation. Ask the person to give you some time to respond to their request.</a:t>
            </a:r>
          </a:p>
        </p:txBody>
      </p:sp>
      <p:sp>
        <p:nvSpPr>
          <p:cNvPr id="4" name="Slide Number Placeholder 3"/>
          <p:cNvSpPr>
            <a:spLocks noGrp="1"/>
          </p:cNvSpPr>
          <p:nvPr>
            <p:ph type="sldNum" sz="quarter" idx="10"/>
          </p:nvPr>
        </p:nvSpPr>
        <p:spPr/>
        <p:txBody>
          <a:bodyPr/>
          <a:lstStyle/>
          <a:p>
            <a:fld id="{B0331EBA-C629-BE48-8B4F-AA072D8AF978}" type="slidenum">
              <a:rPr lang="en-US" smtClean="0"/>
              <a:t>74</a:t>
            </a:fld>
            <a:endParaRPr lang="en-US"/>
          </a:p>
        </p:txBody>
      </p:sp>
    </p:spTree>
    <p:extLst>
      <p:ext uri="{BB962C8B-B14F-4D97-AF65-F5344CB8AC3E}">
        <p14:creationId xmlns:p14="http://schemas.microsoft.com/office/powerpoint/2010/main" val="5163157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6. Work Two Thirds of the Day: </a:t>
            </a:r>
            <a:r>
              <a:rPr lang="en-ZA" sz="1200" kern="1200" dirty="0">
                <a:solidFill>
                  <a:schemeClr val="tx1"/>
                </a:solidFill>
                <a:effectLst/>
                <a:latin typeface="+mn-lt"/>
                <a:ea typeface="+mn-ea"/>
                <a:cs typeface="+mn-cs"/>
              </a:rPr>
              <a:t>Work morning and afternoon or morning and evening or afternoon and evening but don’t work all three parts of the day. There can be exceptions to this rule but don’t let it become a regular habit or other areas of your life will suffer!</a:t>
            </a:r>
          </a:p>
        </p:txBody>
      </p:sp>
      <p:sp>
        <p:nvSpPr>
          <p:cNvPr id="4" name="Slide Number Placeholder 3"/>
          <p:cNvSpPr>
            <a:spLocks noGrp="1"/>
          </p:cNvSpPr>
          <p:nvPr>
            <p:ph type="sldNum" sz="quarter" idx="10"/>
          </p:nvPr>
        </p:nvSpPr>
        <p:spPr/>
        <p:txBody>
          <a:bodyPr/>
          <a:lstStyle/>
          <a:p>
            <a:fld id="{B0331EBA-C629-BE48-8B4F-AA072D8AF978}" type="slidenum">
              <a:rPr lang="en-US" smtClean="0"/>
              <a:t>75</a:t>
            </a:fld>
            <a:endParaRPr lang="en-US"/>
          </a:p>
        </p:txBody>
      </p:sp>
    </p:spTree>
    <p:extLst>
      <p:ext uri="{BB962C8B-B14F-4D97-AF65-F5344CB8AC3E}">
        <p14:creationId xmlns:p14="http://schemas.microsoft.com/office/powerpoint/2010/main" val="797958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7. Handle a Piece of Paper Once: </a:t>
            </a:r>
            <a:r>
              <a:rPr lang="en-ZA" sz="1200" kern="1200" dirty="0">
                <a:solidFill>
                  <a:schemeClr val="tx1"/>
                </a:solidFill>
                <a:effectLst/>
                <a:latin typeface="+mn-lt"/>
                <a:ea typeface="+mn-ea"/>
                <a:cs typeface="+mn-cs"/>
              </a:rPr>
              <a:t>Don’t pick up stuff and then put it aside for later - deal with it once! This applies to handling digital material too. David Allen speaks about the 2 Minute Rule where if you can get something done in less than 2 minutes you do it rather than schedule it for later action.</a:t>
            </a:r>
          </a:p>
        </p:txBody>
      </p:sp>
      <p:sp>
        <p:nvSpPr>
          <p:cNvPr id="4" name="Slide Number Placeholder 3"/>
          <p:cNvSpPr>
            <a:spLocks noGrp="1"/>
          </p:cNvSpPr>
          <p:nvPr>
            <p:ph type="sldNum" sz="quarter" idx="10"/>
          </p:nvPr>
        </p:nvSpPr>
        <p:spPr/>
        <p:txBody>
          <a:bodyPr/>
          <a:lstStyle/>
          <a:p>
            <a:fld id="{B0331EBA-C629-BE48-8B4F-AA072D8AF978}" type="slidenum">
              <a:rPr lang="en-US" smtClean="0"/>
              <a:t>76</a:t>
            </a:fld>
            <a:endParaRPr lang="en-US"/>
          </a:p>
        </p:txBody>
      </p:sp>
    </p:spTree>
    <p:extLst>
      <p:ext uri="{BB962C8B-B14F-4D97-AF65-F5344CB8AC3E}">
        <p14:creationId xmlns:p14="http://schemas.microsoft.com/office/powerpoint/2010/main" val="33263232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8. Always Have Something to Do: </a:t>
            </a:r>
            <a:r>
              <a:rPr lang="en-ZA" sz="1200" kern="1200" dirty="0">
                <a:solidFill>
                  <a:schemeClr val="tx1"/>
                </a:solidFill>
                <a:effectLst/>
                <a:latin typeface="+mn-lt"/>
                <a:ea typeface="+mn-ea"/>
                <a:cs typeface="+mn-cs"/>
              </a:rPr>
              <a:t>Carry something with you that you can do if you are left waiting. It could be a book or an article to read, a project to plan, an email to send, a call to make, etc. Of course, you could choose to spend time thinking or meditating when you are left waiting so that is also an option.</a:t>
            </a:r>
          </a:p>
        </p:txBody>
      </p:sp>
      <p:sp>
        <p:nvSpPr>
          <p:cNvPr id="4" name="Slide Number Placeholder 3"/>
          <p:cNvSpPr>
            <a:spLocks noGrp="1"/>
          </p:cNvSpPr>
          <p:nvPr>
            <p:ph type="sldNum" sz="quarter" idx="10"/>
          </p:nvPr>
        </p:nvSpPr>
        <p:spPr/>
        <p:txBody>
          <a:bodyPr/>
          <a:lstStyle/>
          <a:p>
            <a:fld id="{B0331EBA-C629-BE48-8B4F-AA072D8AF978}" type="slidenum">
              <a:rPr lang="en-US" smtClean="0"/>
              <a:t>77</a:t>
            </a:fld>
            <a:endParaRPr lang="en-US"/>
          </a:p>
        </p:txBody>
      </p:sp>
    </p:spTree>
    <p:extLst>
      <p:ext uri="{BB962C8B-B14F-4D97-AF65-F5344CB8AC3E}">
        <p14:creationId xmlns:p14="http://schemas.microsoft.com/office/powerpoint/2010/main" val="32749150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9. Keep Information at Your Fingertips: </a:t>
            </a:r>
            <a:r>
              <a:rPr lang="en-ZA" sz="1200" kern="1200" dirty="0">
                <a:solidFill>
                  <a:schemeClr val="tx1"/>
                </a:solidFill>
                <a:effectLst/>
                <a:latin typeface="+mn-lt"/>
                <a:ea typeface="+mn-ea"/>
                <a:cs typeface="+mn-cs"/>
              </a:rPr>
              <a:t>Develop a good system to keep track of phone numbers, addresses, key information, etc. Reduce the amount of time you spend looking for stuff by getting organised and staying organised.</a:t>
            </a:r>
          </a:p>
        </p:txBody>
      </p:sp>
      <p:sp>
        <p:nvSpPr>
          <p:cNvPr id="4" name="Slide Number Placeholder 3"/>
          <p:cNvSpPr>
            <a:spLocks noGrp="1"/>
          </p:cNvSpPr>
          <p:nvPr>
            <p:ph type="sldNum" sz="quarter" idx="10"/>
          </p:nvPr>
        </p:nvSpPr>
        <p:spPr/>
        <p:txBody>
          <a:bodyPr/>
          <a:lstStyle/>
          <a:p>
            <a:fld id="{B0331EBA-C629-BE48-8B4F-AA072D8AF978}" type="slidenum">
              <a:rPr lang="en-US" smtClean="0"/>
              <a:t>78</a:t>
            </a:fld>
            <a:endParaRPr lang="en-US"/>
          </a:p>
        </p:txBody>
      </p:sp>
    </p:spTree>
    <p:extLst>
      <p:ext uri="{BB962C8B-B14F-4D97-AF65-F5344CB8AC3E}">
        <p14:creationId xmlns:p14="http://schemas.microsoft.com/office/powerpoint/2010/main" val="42496975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10. Work with Task Check Lists: </a:t>
            </a:r>
            <a:r>
              <a:rPr lang="en-ZA" sz="1200" kern="1200" dirty="0">
                <a:solidFill>
                  <a:schemeClr val="tx1"/>
                </a:solidFill>
                <a:effectLst/>
                <a:latin typeface="+mn-lt"/>
                <a:ea typeface="+mn-ea"/>
                <a:cs typeface="+mn-cs"/>
              </a:rPr>
              <a:t>Keep a list of everything you need to get done and cross off tasks when you complete them. We will explore best practices for this area in the next chapter.</a:t>
            </a:r>
          </a:p>
        </p:txBody>
      </p:sp>
      <p:sp>
        <p:nvSpPr>
          <p:cNvPr id="4" name="Slide Number Placeholder 3"/>
          <p:cNvSpPr>
            <a:spLocks noGrp="1"/>
          </p:cNvSpPr>
          <p:nvPr>
            <p:ph type="sldNum" sz="quarter" idx="10"/>
          </p:nvPr>
        </p:nvSpPr>
        <p:spPr/>
        <p:txBody>
          <a:bodyPr/>
          <a:lstStyle/>
          <a:p>
            <a:fld id="{B0331EBA-C629-BE48-8B4F-AA072D8AF978}" type="slidenum">
              <a:rPr lang="en-US" smtClean="0"/>
              <a:t>79</a:t>
            </a:fld>
            <a:endParaRPr lang="en-US"/>
          </a:p>
        </p:txBody>
      </p:sp>
    </p:spTree>
    <p:extLst>
      <p:ext uri="{BB962C8B-B14F-4D97-AF65-F5344CB8AC3E}">
        <p14:creationId xmlns:p14="http://schemas.microsoft.com/office/powerpoint/2010/main" val="1351951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When you battle to break or keep habits... Key #3 </a:t>
            </a:r>
            <a:r>
              <a:rPr lang="en-US" sz="1200" kern="1200" dirty="0">
                <a:solidFill>
                  <a:schemeClr val="tx1"/>
                </a:solidFill>
                <a:effectLst/>
                <a:latin typeface="+mn-lt"/>
                <a:ea typeface="+mn-ea"/>
                <a:cs typeface="+mn-cs"/>
              </a:rPr>
              <a:t>will help you </a:t>
            </a:r>
            <a:r>
              <a:rPr lang="en-ZA" sz="1200" kern="1200" dirty="0">
                <a:solidFill>
                  <a:schemeClr val="tx1"/>
                </a:solidFill>
                <a:effectLst/>
                <a:latin typeface="+mn-lt"/>
                <a:ea typeface="+mn-ea"/>
                <a:cs typeface="+mn-cs"/>
              </a:rPr>
              <a:t>Build Your Habits.</a:t>
            </a:r>
          </a:p>
        </p:txBody>
      </p:sp>
      <p:sp>
        <p:nvSpPr>
          <p:cNvPr id="4" name="Slide Number Placeholder 3"/>
          <p:cNvSpPr>
            <a:spLocks noGrp="1"/>
          </p:cNvSpPr>
          <p:nvPr>
            <p:ph type="sldNum" sz="quarter" idx="10"/>
          </p:nvPr>
        </p:nvSpPr>
        <p:spPr/>
        <p:txBody>
          <a:bodyPr/>
          <a:lstStyle/>
          <a:p>
            <a:fld id="{A2FD2049-2838-AE47-9ACC-13FF9259CB0E}" type="slidenum">
              <a:rPr lang="en-US" smtClean="0"/>
              <a:t>8</a:t>
            </a:fld>
            <a:endParaRPr lang="en-US"/>
          </a:p>
        </p:txBody>
      </p:sp>
    </p:spTree>
    <p:extLst>
      <p:ext uri="{BB962C8B-B14F-4D97-AF65-F5344CB8AC3E}">
        <p14:creationId xmlns:p14="http://schemas.microsoft.com/office/powerpoint/2010/main" val="22401155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11. Automate Regular Tasks: </a:t>
            </a:r>
            <a:r>
              <a:rPr lang="en-ZA" sz="1200" kern="1200" dirty="0">
                <a:solidFill>
                  <a:schemeClr val="tx1"/>
                </a:solidFill>
                <a:effectLst/>
                <a:latin typeface="+mn-lt"/>
                <a:ea typeface="+mn-ea"/>
                <a:cs typeface="+mn-cs"/>
              </a:rPr>
              <a:t>Don’t start working from scratch each time you repeat a task. Create templates for tasks you do regularly so you can save time and get things done more efficiently.</a:t>
            </a:r>
          </a:p>
        </p:txBody>
      </p:sp>
      <p:sp>
        <p:nvSpPr>
          <p:cNvPr id="4" name="Slide Number Placeholder 3"/>
          <p:cNvSpPr>
            <a:spLocks noGrp="1"/>
          </p:cNvSpPr>
          <p:nvPr>
            <p:ph type="sldNum" sz="quarter" idx="10"/>
          </p:nvPr>
        </p:nvSpPr>
        <p:spPr/>
        <p:txBody>
          <a:bodyPr/>
          <a:lstStyle/>
          <a:p>
            <a:fld id="{B0331EBA-C629-BE48-8B4F-AA072D8AF978}" type="slidenum">
              <a:rPr lang="en-US" smtClean="0"/>
              <a:t>80</a:t>
            </a:fld>
            <a:endParaRPr lang="en-US"/>
          </a:p>
        </p:txBody>
      </p:sp>
    </p:spTree>
    <p:extLst>
      <p:ext uri="{BB962C8B-B14F-4D97-AF65-F5344CB8AC3E}">
        <p14:creationId xmlns:p14="http://schemas.microsoft.com/office/powerpoint/2010/main" val="16430234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12. Confirm Appointments: </a:t>
            </a:r>
            <a:r>
              <a:rPr lang="en-ZA" sz="1200" kern="1200" dirty="0">
                <a:solidFill>
                  <a:schemeClr val="tx1"/>
                </a:solidFill>
                <a:effectLst/>
                <a:latin typeface="+mn-lt"/>
                <a:ea typeface="+mn-ea"/>
                <a:cs typeface="+mn-cs"/>
              </a:rPr>
              <a:t>Before you leave for a meeting check that the person you are supposed to be meeting is still available to meet. This will often save you from wasting time if they are not available. I am seldom left waiting because I check in to confirm appointments an hour before a meeting and reschedule the appointment if necessary.</a:t>
            </a:r>
          </a:p>
        </p:txBody>
      </p:sp>
      <p:sp>
        <p:nvSpPr>
          <p:cNvPr id="4" name="Slide Number Placeholder 3"/>
          <p:cNvSpPr>
            <a:spLocks noGrp="1"/>
          </p:cNvSpPr>
          <p:nvPr>
            <p:ph type="sldNum" sz="quarter" idx="10"/>
          </p:nvPr>
        </p:nvSpPr>
        <p:spPr/>
        <p:txBody>
          <a:bodyPr/>
          <a:lstStyle/>
          <a:p>
            <a:fld id="{B0331EBA-C629-BE48-8B4F-AA072D8AF978}" type="slidenum">
              <a:rPr lang="en-US" smtClean="0"/>
              <a:t>81</a:t>
            </a:fld>
            <a:endParaRPr lang="en-US"/>
          </a:p>
        </p:txBody>
      </p:sp>
    </p:spTree>
    <p:extLst>
      <p:ext uri="{BB962C8B-B14F-4D97-AF65-F5344CB8AC3E}">
        <p14:creationId xmlns:p14="http://schemas.microsoft.com/office/powerpoint/2010/main" val="17179500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13. Deal with Interruptions. </a:t>
            </a:r>
            <a:endParaRPr lang="en-US" b="1" dirty="0"/>
          </a:p>
        </p:txBody>
      </p:sp>
      <p:sp>
        <p:nvSpPr>
          <p:cNvPr id="4" name="Slide Number Placeholder 3"/>
          <p:cNvSpPr>
            <a:spLocks noGrp="1"/>
          </p:cNvSpPr>
          <p:nvPr>
            <p:ph type="sldNum" sz="quarter" idx="10"/>
          </p:nvPr>
        </p:nvSpPr>
        <p:spPr/>
        <p:txBody>
          <a:bodyPr/>
          <a:lstStyle/>
          <a:p>
            <a:fld id="{B0331EBA-C629-BE48-8B4F-AA072D8AF978}" type="slidenum">
              <a:rPr lang="en-US" smtClean="0"/>
              <a:t>82</a:t>
            </a:fld>
            <a:endParaRPr lang="en-US"/>
          </a:p>
        </p:txBody>
      </p:sp>
    </p:spTree>
    <p:extLst>
      <p:ext uri="{BB962C8B-B14F-4D97-AF65-F5344CB8AC3E}">
        <p14:creationId xmlns:p14="http://schemas.microsoft.com/office/powerpoint/2010/main" val="1986450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Here are some ways to handle interruptions so you remain productive and honour people who interrupt you: </a:t>
            </a:r>
            <a:r>
              <a:rPr lang="en-ZA" sz="1200" b="1" kern="1200" dirty="0">
                <a:solidFill>
                  <a:schemeClr val="tx1"/>
                </a:solidFill>
                <a:effectLst/>
                <a:latin typeface="+mn-lt"/>
                <a:ea typeface="+mn-ea"/>
                <a:cs typeface="+mn-cs"/>
              </a:rPr>
              <a:t>(1) Realize that not every interruption is an interruption.</a:t>
            </a:r>
            <a:r>
              <a:rPr lang="en-ZA" sz="1200" kern="1200" dirty="0">
                <a:solidFill>
                  <a:schemeClr val="tx1"/>
                </a:solidFill>
                <a:effectLst/>
                <a:latin typeface="+mn-lt"/>
                <a:ea typeface="+mn-ea"/>
                <a:cs typeface="+mn-cs"/>
              </a:rPr>
              <a:t> Life is about responding to the needs of people around you. Some interruptions are actually significant opportunities for engagement. </a:t>
            </a:r>
            <a:r>
              <a:rPr lang="en-ZA" sz="1200" b="1" kern="1200" dirty="0">
                <a:solidFill>
                  <a:schemeClr val="tx1"/>
                </a:solidFill>
                <a:effectLst/>
                <a:latin typeface="+mn-lt"/>
                <a:ea typeface="+mn-ea"/>
                <a:cs typeface="+mn-cs"/>
              </a:rPr>
              <a:t>(2) Give people the information they need so they don’t need to interrupt you.</a:t>
            </a:r>
            <a:r>
              <a:rPr lang="en-ZA" sz="1200" kern="1200" dirty="0">
                <a:solidFill>
                  <a:schemeClr val="tx1"/>
                </a:solidFill>
                <a:effectLst/>
                <a:latin typeface="+mn-lt"/>
                <a:ea typeface="+mn-ea"/>
                <a:cs typeface="+mn-cs"/>
              </a:rPr>
              <a:t> Think ahead about information people may need or questions they may ask and be proactive with what you give them. </a:t>
            </a:r>
            <a:r>
              <a:rPr lang="en-ZA" sz="1200" b="1" kern="1200" dirty="0">
                <a:solidFill>
                  <a:schemeClr val="tx1"/>
                </a:solidFill>
                <a:effectLst/>
                <a:latin typeface="+mn-lt"/>
                <a:ea typeface="+mn-ea"/>
                <a:cs typeface="+mn-cs"/>
              </a:rPr>
              <a:t>(3) Set up meeting times.</a:t>
            </a:r>
            <a:r>
              <a:rPr lang="en-ZA" sz="1200" kern="1200" dirty="0">
                <a:solidFill>
                  <a:schemeClr val="tx1"/>
                </a:solidFill>
                <a:effectLst/>
                <a:latin typeface="+mn-lt"/>
                <a:ea typeface="+mn-ea"/>
                <a:cs typeface="+mn-cs"/>
              </a:rPr>
              <a:t> If people want to meet with you, then suggest a time when you are available to meet with them that is convenient for both of you. </a:t>
            </a:r>
            <a:r>
              <a:rPr lang="en-ZA" sz="1200" b="1" kern="1200" dirty="0">
                <a:solidFill>
                  <a:schemeClr val="tx1"/>
                </a:solidFill>
                <a:effectLst/>
                <a:latin typeface="+mn-lt"/>
                <a:ea typeface="+mn-ea"/>
                <a:cs typeface="+mn-cs"/>
              </a:rPr>
              <a:t>(4) Evaluate your interruptions. </a:t>
            </a:r>
            <a:r>
              <a:rPr lang="en-ZA" sz="1200" kern="1200" dirty="0">
                <a:solidFill>
                  <a:schemeClr val="tx1"/>
                </a:solidFill>
                <a:effectLst/>
                <a:latin typeface="+mn-lt"/>
                <a:ea typeface="+mn-ea"/>
                <a:cs typeface="+mn-cs"/>
              </a:rPr>
              <a:t>Keep a list of your interruptions for two weeks. You will probably discover that 80% of your interruptions are caused by three or four people. Take them aside and have a conversation with them about respecting times when you do not want to be interrupted and find a suitable time to meet. </a:t>
            </a:r>
            <a:r>
              <a:rPr lang="en-ZA" sz="1200" b="1" kern="1200" dirty="0">
                <a:solidFill>
                  <a:schemeClr val="tx1"/>
                </a:solidFill>
                <a:effectLst/>
                <a:latin typeface="+mn-lt"/>
                <a:ea typeface="+mn-ea"/>
                <a:cs typeface="+mn-cs"/>
              </a:rPr>
              <a:t>(5) Stand up when interrupted in your office.</a:t>
            </a:r>
            <a:r>
              <a:rPr lang="en-ZA" sz="1200" kern="1200" dirty="0">
                <a:solidFill>
                  <a:schemeClr val="tx1"/>
                </a:solidFill>
                <a:effectLst/>
                <a:latin typeface="+mn-lt"/>
                <a:ea typeface="+mn-ea"/>
                <a:cs typeface="+mn-cs"/>
              </a:rPr>
              <a:t> Most people will feel too uncomfortable to sit down if you remain standing while they're in your office. If you sense that the interruption is really significant then you can sit down and invite them to take a seat. Otherwise, remain standing and schedule a time to meet once you have assessed their immediate concerns. </a:t>
            </a:r>
            <a:r>
              <a:rPr lang="en-ZA" sz="1200" b="1" kern="1200" dirty="0">
                <a:solidFill>
                  <a:schemeClr val="tx1"/>
                </a:solidFill>
                <a:effectLst/>
                <a:latin typeface="+mn-lt"/>
                <a:ea typeface="+mn-ea"/>
                <a:cs typeface="+mn-cs"/>
              </a:rPr>
              <a:t>(6) Schedule your interruptions.</a:t>
            </a:r>
            <a:r>
              <a:rPr lang="en-ZA" sz="1200" kern="1200" dirty="0">
                <a:solidFill>
                  <a:schemeClr val="tx1"/>
                </a:solidFill>
                <a:effectLst/>
                <a:latin typeface="+mn-lt"/>
                <a:ea typeface="+mn-ea"/>
                <a:cs typeface="+mn-cs"/>
              </a:rPr>
              <a:t> Schedule an “open” time when you are most available for meetings, questions or phone calls. Let everyone know that this is the best time you can be reached. And of course, make sure you are available during those times!</a:t>
            </a:r>
          </a:p>
        </p:txBody>
      </p:sp>
      <p:sp>
        <p:nvSpPr>
          <p:cNvPr id="4" name="Slide Number Placeholder 3"/>
          <p:cNvSpPr>
            <a:spLocks noGrp="1"/>
          </p:cNvSpPr>
          <p:nvPr>
            <p:ph type="sldNum" sz="quarter" idx="10"/>
          </p:nvPr>
        </p:nvSpPr>
        <p:spPr/>
        <p:txBody>
          <a:bodyPr/>
          <a:lstStyle/>
          <a:p>
            <a:fld id="{B0331EBA-C629-BE48-8B4F-AA072D8AF978}" type="slidenum">
              <a:rPr lang="en-US" smtClean="0"/>
              <a:t>83</a:t>
            </a:fld>
            <a:endParaRPr lang="en-US"/>
          </a:p>
        </p:txBody>
      </p:sp>
    </p:spTree>
    <p:extLst>
      <p:ext uri="{BB962C8B-B14F-4D97-AF65-F5344CB8AC3E}">
        <p14:creationId xmlns:p14="http://schemas.microsoft.com/office/powerpoint/2010/main" val="8522434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Review: </a:t>
            </a:r>
            <a:r>
              <a:rPr lang="en-ZA" sz="1200" kern="1200" dirty="0">
                <a:solidFill>
                  <a:schemeClr val="tx1"/>
                </a:solidFill>
                <a:effectLst/>
                <a:latin typeface="+mn-lt"/>
                <a:ea typeface="+mn-ea"/>
                <a:cs typeface="+mn-cs"/>
              </a:rPr>
              <a:t>In the first key to living a Productive Life you explored five steps to live your mission: (1) Define your Mission; (2) Identify your Roles; (3) Create your Goals; (4) Plan your Week and (5) Control your Time.</a:t>
            </a:r>
          </a:p>
        </p:txBody>
      </p:sp>
      <p:sp>
        <p:nvSpPr>
          <p:cNvPr id="4" name="Slide Number Placeholder 3"/>
          <p:cNvSpPr>
            <a:spLocks noGrp="1"/>
          </p:cNvSpPr>
          <p:nvPr>
            <p:ph type="sldNum" sz="quarter" idx="10"/>
          </p:nvPr>
        </p:nvSpPr>
        <p:spPr/>
        <p:txBody>
          <a:bodyPr/>
          <a:lstStyle/>
          <a:p>
            <a:fld id="{B0331EBA-C629-BE48-8B4F-AA072D8AF978}" type="slidenum">
              <a:rPr lang="en-US" smtClean="0"/>
              <a:t>84</a:t>
            </a:fld>
            <a:endParaRPr lang="en-US"/>
          </a:p>
        </p:txBody>
      </p:sp>
    </p:spTree>
    <p:extLst>
      <p:ext uri="{BB962C8B-B14F-4D97-AF65-F5344CB8AC3E}">
        <p14:creationId xmlns:p14="http://schemas.microsoft.com/office/powerpoint/2010/main" val="34847712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Podcast: </a:t>
            </a:r>
            <a:r>
              <a:rPr lang="en-ZA" sz="1200" kern="1200" dirty="0">
                <a:solidFill>
                  <a:schemeClr val="tx1"/>
                </a:solidFill>
                <a:effectLst/>
                <a:latin typeface="+mn-lt"/>
                <a:ea typeface="+mn-ea"/>
                <a:cs typeface="+mn-cs"/>
              </a:rPr>
              <a:t>The podcast for this Productivity Key is: </a:t>
            </a:r>
            <a:r>
              <a:rPr lang="en-ZA" sz="1200" b="1" kern="1200" dirty="0">
                <a:solidFill>
                  <a:schemeClr val="tx1"/>
                </a:solidFill>
                <a:effectLst/>
                <a:latin typeface="+mn-lt"/>
                <a:ea typeface="+mn-ea"/>
                <a:cs typeface="+mn-cs"/>
              </a:rPr>
              <a:t>Craig Groeschel Leadership Podcast</a:t>
            </a:r>
            <a:r>
              <a:rPr lang="en-ZA" sz="1200" kern="1200" dirty="0">
                <a:solidFill>
                  <a:schemeClr val="tx1"/>
                </a:solidFill>
                <a:effectLst/>
                <a:latin typeface="+mn-lt"/>
                <a:ea typeface="+mn-ea"/>
                <a:cs typeface="+mn-cs"/>
              </a:rPr>
              <a:t>. You should specifically look out for the following episodes: </a:t>
            </a:r>
            <a:r>
              <a:rPr lang="en-ZA" sz="1200" i="1" kern="1200" dirty="0">
                <a:solidFill>
                  <a:schemeClr val="tx1"/>
                </a:solidFill>
                <a:effectLst/>
                <a:latin typeface="+mn-lt"/>
                <a:ea typeface="+mn-ea"/>
                <a:cs typeface="+mn-cs"/>
              </a:rPr>
              <a:t>It's About Time</a:t>
            </a:r>
            <a:r>
              <a:rPr lang="en-ZA" sz="1200" kern="1200" dirty="0">
                <a:solidFill>
                  <a:schemeClr val="tx1"/>
                </a:solidFill>
                <a:effectLst/>
                <a:latin typeface="+mn-lt"/>
                <a:ea typeface="+mn-ea"/>
                <a:cs typeface="+mn-cs"/>
              </a:rPr>
              <a:t> and </a:t>
            </a:r>
            <a:r>
              <a:rPr lang="en-ZA" sz="1200" i="1" kern="1200" dirty="0">
                <a:solidFill>
                  <a:schemeClr val="tx1"/>
                </a:solidFill>
                <a:effectLst/>
                <a:latin typeface="+mn-lt"/>
                <a:ea typeface="+mn-ea"/>
                <a:cs typeface="+mn-cs"/>
              </a:rPr>
              <a:t>6 Steps to Your Best Year of Leadership</a:t>
            </a:r>
            <a:r>
              <a:rPr lang="en-ZA"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0331EBA-C629-BE48-8B4F-AA072D8AF978}" type="slidenum">
              <a:rPr lang="en-US" smtClean="0"/>
              <a:t>85</a:t>
            </a:fld>
            <a:endParaRPr lang="en-US"/>
          </a:p>
        </p:txBody>
      </p:sp>
    </p:spTree>
    <p:extLst>
      <p:ext uri="{BB962C8B-B14F-4D97-AF65-F5344CB8AC3E}">
        <p14:creationId xmlns:p14="http://schemas.microsoft.com/office/powerpoint/2010/main" val="12379811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i="0" kern="1200" dirty="0">
                <a:solidFill>
                  <a:schemeClr val="tx1"/>
                </a:solidFill>
                <a:effectLst/>
                <a:latin typeface="+mn-lt"/>
                <a:ea typeface="+mn-ea"/>
                <a:cs typeface="+mn-cs"/>
              </a:rPr>
              <a:t>Challenge: </a:t>
            </a:r>
            <a:r>
              <a:rPr lang="en-ZA" sz="1200" i="0" kern="1200" dirty="0">
                <a:solidFill>
                  <a:schemeClr val="tx1"/>
                </a:solidFill>
                <a:effectLst/>
                <a:latin typeface="+mn-lt"/>
                <a:ea typeface="+mn-ea"/>
                <a:cs typeface="+mn-cs"/>
              </a:rPr>
              <a:t>Find your mission in life and live it out through all your roles using goals with activities that you track in your weekly planner.</a:t>
            </a:r>
          </a:p>
          <a:p>
            <a:endParaRPr lang="en-ZA"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31EBA-C629-BE48-8B4F-AA072D8AF978}" type="slidenum">
              <a:rPr lang="en-US" smtClean="0"/>
              <a:t>86</a:t>
            </a:fld>
            <a:endParaRPr lang="en-US"/>
          </a:p>
        </p:txBody>
      </p:sp>
    </p:spTree>
    <p:extLst>
      <p:ext uri="{BB962C8B-B14F-4D97-AF65-F5344CB8AC3E}">
        <p14:creationId xmlns:p14="http://schemas.microsoft.com/office/powerpoint/2010/main" val="26791107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is my book…</a:t>
            </a:r>
          </a:p>
        </p:txBody>
      </p:sp>
      <p:sp>
        <p:nvSpPr>
          <p:cNvPr id="4" name="Slide Number Placeholder 3"/>
          <p:cNvSpPr>
            <a:spLocks noGrp="1"/>
          </p:cNvSpPr>
          <p:nvPr>
            <p:ph type="sldNum" sz="quarter" idx="5"/>
          </p:nvPr>
        </p:nvSpPr>
        <p:spPr/>
        <p:txBody>
          <a:bodyPr/>
          <a:lstStyle/>
          <a:p>
            <a:fld id="{FC8601D6-AA10-E94D-BCA1-126383DCD25C}" type="slidenum">
              <a:rPr lang="en-GB" smtClean="0"/>
              <a:t>87</a:t>
            </a:fld>
            <a:endParaRPr lang="en-GB"/>
          </a:p>
        </p:txBody>
      </p:sp>
    </p:spTree>
    <p:extLst>
      <p:ext uri="{BB962C8B-B14F-4D97-AF65-F5344CB8AC3E}">
        <p14:creationId xmlns:p14="http://schemas.microsoft.com/office/powerpoint/2010/main" val="17549224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link to my book on Amazon </a:t>
            </a:r>
            <a:r>
              <a:rPr lang="en-ZA" dirty="0"/>
              <a:t>(bit.ly/TPL_BOOK) and</a:t>
            </a:r>
            <a:r>
              <a:rPr lang="en-US" dirty="0"/>
              <a:t> a print version is also available on </a:t>
            </a:r>
            <a:r>
              <a:rPr lang="en-ZA" dirty="0"/>
              <a:t>Takealot (bit.ly/TPL_Takealot).</a:t>
            </a:r>
          </a:p>
          <a:p>
            <a:endParaRPr lang="en-GB" dirty="0"/>
          </a:p>
        </p:txBody>
      </p:sp>
      <p:sp>
        <p:nvSpPr>
          <p:cNvPr id="4" name="Slide Number Placeholder 3"/>
          <p:cNvSpPr>
            <a:spLocks noGrp="1"/>
          </p:cNvSpPr>
          <p:nvPr>
            <p:ph type="sldNum" sz="quarter" idx="5"/>
          </p:nvPr>
        </p:nvSpPr>
        <p:spPr/>
        <p:txBody>
          <a:bodyPr/>
          <a:lstStyle/>
          <a:p>
            <a:fld id="{FC8601D6-AA10-E94D-BCA1-126383DCD25C}" type="slidenum">
              <a:rPr lang="en-GB" smtClean="0"/>
              <a:t>88</a:t>
            </a:fld>
            <a:endParaRPr lang="en-GB"/>
          </a:p>
        </p:txBody>
      </p:sp>
    </p:spTree>
    <p:extLst>
      <p:ext uri="{BB962C8B-B14F-4D97-AF65-F5344CB8AC3E}">
        <p14:creationId xmlns:p14="http://schemas.microsoft.com/office/powerpoint/2010/main" val="12297430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Here are links to the eBook version on Amazon (bit.ly/TPL_BOOK) and a print version on Takealot (bit.ly/TPL_Takealot).</a:t>
            </a:r>
            <a:endParaRPr lang="en-GB" dirty="0"/>
          </a:p>
        </p:txBody>
      </p:sp>
      <p:sp>
        <p:nvSpPr>
          <p:cNvPr id="4" name="Slide Number Placeholder 3"/>
          <p:cNvSpPr>
            <a:spLocks noGrp="1"/>
          </p:cNvSpPr>
          <p:nvPr>
            <p:ph type="sldNum" sz="quarter" idx="5"/>
          </p:nvPr>
        </p:nvSpPr>
        <p:spPr/>
        <p:txBody>
          <a:bodyPr/>
          <a:lstStyle/>
          <a:p>
            <a:fld id="{FC8601D6-AA10-E94D-BCA1-126383DCD25C}" type="slidenum">
              <a:rPr lang="en-GB" smtClean="0"/>
              <a:t>89</a:t>
            </a:fld>
            <a:endParaRPr lang="en-GB"/>
          </a:p>
        </p:txBody>
      </p:sp>
    </p:spTree>
    <p:extLst>
      <p:ext uri="{BB962C8B-B14F-4D97-AF65-F5344CB8AC3E}">
        <p14:creationId xmlns:p14="http://schemas.microsoft.com/office/powerpoint/2010/main" val="3210969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When you neglect important areas... Key #4 </a:t>
            </a:r>
            <a:r>
              <a:rPr lang="en-US" sz="1200" kern="1200" dirty="0">
                <a:solidFill>
                  <a:schemeClr val="tx1"/>
                </a:solidFill>
                <a:effectLst/>
                <a:latin typeface="+mn-lt"/>
                <a:ea typeface="+mn-ea"/>
                <a:cs typeface="+mn-cs"/>
              </a:rPr>
              <a:t>will help you </a:t>
            </a:r>
            <a:r>
              <a:rPr lang="en-ZA" sz="1200" kern="1200" dirty="0">
                <a:solidFill>
                  <a:schemeClr val="tx1"/>
                </a:solidFill>
                <a:effectLst/>
                <a:latin typeface="+mn-lt"/>
                <a:ea typeface="+mn-ea"/>
                <a:cs typeface="+mn-cs"/>
              </a:rPr>
              <a:t>Plan Your Time.</a:t>
            </a:r>
          </a:p>
        </p:txBody>
      </p:sp>
      <p:sp>
        <p:nvSpPr>
          <p:cNvPr id="4" name="Slide Number Placeholder 3"/>
          <p:cNvSpPr>
            <a:spLocks noGrp="1"/>
          </p:cNvSpPr>
          <p:nvPr>
            <p:ph type="sldNum" sz="quarter" idx="10"/>
          </p:nvPr>
        </p:nvSpPr>
        <p:spPr/>
        <p:txBody>
          <a:bodyPr/>
          <a:lstStyle/>
          <a:p>
            <a:fld id="{EA8F9A47-FA95-6E4D-B4E0-31082CF84FA7}" type="slidenum">
              <a:rPr lang="en-US" smtClean="0"/>
              <a:t>9</a:t>
            </a:fld>
            <a:endParaRPr lang="en-US"/>
          </a:p>
        </p:txBody>
      </p:sp>
    </p:spTree>
    <p:extLst>
      <p:ext uri="{BB962C8B-B14F-4D97-AF65-F5344CB8AC3E}">
        <p14:creationId xmlns:p14="http://schemas.microsoft.com/office/powerpoint/2010/main" val="17181905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are all the links you will need to contact me or to access my work:</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Email: </a:t>
            </a:r>
            <a:r>
              <a:rPr lang="en-GB" sz="1200" kern="1200" dirty="0" err="1">
                <a:solidFill>
                  <a:schemeClr val="tx1"/>
                </a:solidFill>
                <a:effectLst/>
                <a:latin typeface="+mn-lt"/>
                <a:ea typeface="+mn-ea"/>
                <a:cs typeface="+mn-cs"/>
              </a:rPr>
              <a:t>markt@enjhb.org</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Session Resources: bit.ly/TPL_KEY1</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Book on Amazon: bit.ly/TPLBOOK</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Book on Takealot: bit.ly/TPL_Takealot</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Book Resources: bit.ly/TPLDownloads</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Google Class: </a:t>
            </a:r>
            <a:r>
              <a:rPr lang="en-GB" sz="1200" kern="1200" dirty="0" err="1">
                <a:solidFill>
                  <a:schemeClr val="tx1"/>
                </a:solidFill>
                <a:effectLst/>
                <a:latin typeface="+mn-lt"/>
                <a:ea typeface="+mn-ea"/>
                <a:cs typeface="+mn-cs"/>
              </a:rPr>
              <a:t>classroom.google.com</a:t>
            </a:r>
            <a:r>
              <a:rPr lang="en-GB" sz="1200" kern="1200" dirty="0">
                <a:solidFill>
                  <a:schemeClr val="tx1"/>
                </a:solidFill>
                <a:effectLst/>
                <a:latin typeface="+mn-lt"/>
                <a:ea typeface="+mn-ea"/>
                <a:cs typeface="+mn-cs"/>
              </a:rPr>
              <a:t> (code: ejrdc4d)</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Website: </a:t>
            </a:r>
            <a:r>
              <a:rPr lang="en-GB" sz="1200" kern="1200" dirty="0" err="1">
                <a:solidFill>
                  <a:schemeClr val="tx1"/>
                </a:solidFill>
                <a:effectLst/>
                <a:latin typeface="+mn-lt"/>
                <a:ea typeface="+mn-ea"/>
                <a:cs typeface="+mn-cs"/>
              </a:rPr>
              <a:t>productivelife.co.za</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Blog: bit.ly/TPL_BLOG</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YouTube: bit.ly/TPL_TUBE</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Facebook: </a:t>
            </a:r>
            <a:r>
              <a:rPr lang="en-GB" sz="1200" kern="1200" dirty="0" err="1">
                <a:solidFill>
                  <a:schemeClr val="tx1"/>
                </a:solidFill>
                <a:effectLst/>
                <a:latin typeface="+mn-lt"/>
                <a:ea typeface="+mn-ea"/>
                <a:cs typeface="+mn-cs"/>
              </a:rPr>
              <a:t>fb.me</a:t>
            </a:r>
            <a:r>
              <a:rPr lang="en-GB" sz="1200" kern="1200" dirty="0">
                <a:solidFill>
                  <a:schemeClr val="tx1"/>
                </a:solidFill>
                <a:effectLst/>
                <a:latin typeface="+mn-lt"/>
                <a:ea typeface="+mn-ea"/>
                <a:cs typeface="+mn-cs"/>
              </a:rPr>
              <a:t>/ProductiveZA</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Mailing List: bit.ly/TPL_LIST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C8601D6-AA10-E94D-BCA1-126383DCD25C}" type="slidenum">
              <a:rPr lang="en-GB" smtClean="0"/>
              <a:t>90</a:t>
            </a:fld>
            <a:endParaRPr lang="en-GB"/>
          </a:p>
        </p:txBody>
      </p:sp>
    </p:spTree>
    <p:extLst>
      <p:ext uri="{BB962C8B-B14F-4D97-AF65-F5344CB8AC3E}">
        <p14:creationId xmlns:p14="http://schemas.microsoft.com/office/powerpoint/2010/main" val="11794939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Resources Folder: </a:t>
            </a:r>
            <a:r>
              <a:rPr lang="en-GB" sz="1200" kern="1200" dirty="0">
                <a:solidFill>
                  <a:schemeClr val="tx1"/>
                </a:solidFill>
                <a:effectLst/>
                <a:latin typeface="+mn-lt"/>
                <a:ea typeface="+mn-ea"/>
                <a:cs typeface="+mn-cs"/>
              </a:rPr>
              <a:t>I have created a folder of resources on Google Drive for you to access material from our session – including the PowerPoint and my notes. Here is the link to the folder: </a:t>
            </a:r>
            <a:r>
              <a:rPr lang="en-ZA" sz="1200" kern="1200" dirty="0">
                <a:solidFill>
                  <a:schemeClr val="tx1"/>
                </a:solidFill>
                <a:effectLst/>
                <a:latin typeface="+mn-lt"/>
                <a:ea typeface="+mn-ea"/>
                <a:cs typeface="+mn-cs"/>
              </a:rPr>
              <a:t>bit.ly/TPL_KEY1</a:t>
            </a:r>
          </a:p>
        </p:txBody>
      </p:sp>
      <p:sp>
        <p:nvSpPr>
          <p:cNvPr id="4" name="Slide Number Placeholder 3"/>
          <p:cNvSpPr>
            <a:spLocks noGrp="1"/>
          </p:cNvSpPr>
          <p:nvPr>
            <p:ph type="sldNum" sz="quarter" idx="5"/>
          </p:nvPr>
        </p:nvSpPr>
        <p:spPr/>
        <p:txBody>
          <a:bodyPr/>
          <a:lstStyle/>
          <a:p>
            <a:fld id="{FC8601D6-AA10-E94D-BCA1-126383DCD25C}" type="slidenum">
              <a:rPr lang="en-GB" smtClean="0"/>
              <a:t>91</a:t>
            </a:fld>
            <a:endParaRPr lang="en-GB"/>
          </a:p>
        </p:txBody>
      </p:sp>
    </p:spTree>
    <p:extLst>
      <p:ext uri="{BB962C8B-B14F-4D97-AF65-F5344CB8AC3E}">
        <p14:creationId xmlns:p14="http://schemas.microsoft.com/office/powerpoint/2010/main" val="38622703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is an overview of the 7 keys to living a productive life that I explore in my book…</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#1: Live Your Mission (we covered this today)</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#2: Manage Your Actions</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Key #3: Build Your Habits</a:t>
            </a:r>
          </a:p>
          <a:p>
            <a:r>
              <a:rPr lang="en-ZA" sz="1200" kern="1200" dirty="0">
                <a:solidFill>
                  <a:schemeClr val="tx1"/>
                </a:solidFill>
                <a:effectLst/>
                <a:latin typeface="+mn-lt"/>
                <a:ea typeface="+mn-ea"/>
                <a:cs typeface="+mn-cs"/>
              </a:rPr>
              <a:t>Key #4: Plan Your Time</a:t>
            </a:r>
          </a:p>
          <a:p>
            <a:r>
              <a:rPr lang="en-ZA" sz="1200" kern="1200" dirty="0">
                <a:solidFill>
                  <a:schemeClr val="tx1"/>
                </a:solidFill>
                <a:effectLst/>
                <a:latin typeface="+mn-lt"/>
                <a:ea typeface="+mn-ea"/>
                <a:cs typeface="+mn-cs"/>
              </a:rPr>
              <a:t>Key #5: Focus Your Mind</a:t>
            </a:r>
          </a:p>
          <a:p>
            <a:r>
              <a:rPr lang="en-ZA" sz="1200" kern="1200" dirty="0">
                <a:solidFill>
                  <a:schemeClr val="tx1"/>
                </a:solidFill>
                <a:effectLst/>
                <a:latin typeface="+mn-lt"/>
                <a:ea typeface="+mn-ea"/>
                <a:cs typeface="+mn-cs"/>
              </a:rPr>
              <a:t>Key #6: Know Your Self</a:t>
            </a:r>
          </a:p>
          <a:p>
            <a:r>
              <a:rPr lang="en-US" sz="1200" kern="1200" dirty="0">
                <a:solidFill>
                  <a:schemeClr val="tx1"/>
                </a:solidFill>
                <a:effectLst/>
                <a:latin typeface="+mn-lt"/>
                <a:ea typeface="+mn-ea"/>
                <a:cs typeface="+mn-cs"/>
              </a:rPr>
              <a:t>Key #7: Renew Your Energy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C8601D6-AA10-E94D-BCA1-126383DCD25C}" type="slidenum">
              <a:rPr lang="en-GB" smtClean="0"/>
              <a:t>92</a:t>
            </a:fld>
            <a:endParaRPr lang="en-GB"/>
          </a:p>
        </p:txBody>
      </p:sp>
    </p:spTree>
    <p:extLst>
      <p:ext uri="{BB962C8B-B14F-4D97-AF65-F5344CB8AC3E}">
        <p14:creationId xmlns:p14="http://schemas.microsoft.com/office/powerpoint/2010/main" val="42485984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Preview: </a:t>
            </a:r>
            <a:r>
              <a:rPr lang="en-ZA" sz="1200" kern="1200" dirty="0">
                <a:solidFill>
                  <a:schemeClr val="tx1"/>
                </a:solidFill>
                <a:effectLst/>
                <a:latin typeface="+mn-lt"/>
                <a:ea typeface="+mn-ea"/>
                <a:cs typeface="+mn-cs"/>
              </a:rPr>
              <a:t>In the second key to living a Productive Life you will learn how to </a:t>
            </a:r>
            <a:r>
              <a:rPr lang="en-ZA" sz="1200" b="1" kern="1200" dirty="0">
                <a:solidFill>
                  <a:schemeClr val="tx1"/>
                </a:solidFill>
                <a:effectLst/>
                <a:latin typeface="+mn-lt"/>
                <a:ea typeface="+mn-ea"/>
                <a:cs typeface="+mn-cs"/>
              </a:rPr>
              <a:t>Manage Your Actions</a:t>
            </a:r>
            <a:r>
              <a:rPr lang="en-ZA"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0331EBA-C629-BE48-8B4F-AA072D8AF978}" type="slidenum">
              <a:rPr lang="en-US" smtClean="0"/>
              <a:t>93</a:t>
            </a:fld>
            <a:endParaRPr lang="en-US"/>
          </a:p>
        </p:txBody>
      </p:sp>
    </p:spTree>
    <p:extLst>
      <p:ext uri="{BB962C8B-B14F-4D97-AF65-F5344CB8AC3E}">
        <p14:creationId xmlns:p14="http://schemas.microsoft.com/office/powerpoint/2010/main" val="2039001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5C963-B7EA-7A49-BBE3-ADFD20443C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D2ED596-366C-9B42-9824-859F5B6CB4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514ABDB-97C4-BC4E-83C0-B742818EEEBC}"/>
              </a:ext>
            </a:extLst>
          </p:cNvPr>
          <p:cNvSpPr>
            <a:spLocks noGrp="1"/>
          </p:cNvSpPr>
          <p:nvPr>
            <p:ph type="dt" sz="half" idx="10"/>
          </p:nvPr>
        </p:nvSpPr>
        <p:spPr/>
        <p:txBody>
          <a:bodyPr/>
          <a:lstStyle/>
          <a:p>
            <a:fld id="{619C8BAC-9FA9-6C4B-B809-58388C67C568}" type="datetimeFigureOut">
              <a:rPr lang="en-GB" smtClean="0"/>
              <a:t>30/06/2020</a:t>
            </a:fld>
            <a:endParaRPr lang="en-GB"/>
          </a:p>
        </p:txBody>
      </p:sp>
      <p:sp>
        <p:nvSpPr>
          <p:cNvPr id="5" name="Footer Placeholder 4">
            <a:extLst>
              <a:ext uri="{FF2B5EF4-FFF2-40B4-BE49-F238E27FC236}">
                <a16:creationId xmlns:a16="http://schemas.microsoft.com/office/drawing/2014/main" id="{2E98B18D-CA18-D649-9EB9-46255BA00E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35FB89-3144-CB41-A07E-7F36E6BF307A}"/>
              </a:ext>
            </a:extLst>
          </p:cNvPr>
          <p:cNvSpPr>
            <a:spLocks noGrp="1"/>
          </p:cNvSpPr>
          <p:nvPr>
            <p:ph type="sldNum" sz="quarter" idx="12"/>
          </p:nvPr>
        </p:nvSpPr>
        <p:spPr/>
        <p:txBody>
          <a:bodyPr/>
          <a:lstStyle/>
          <a:p>
            <a:fld id="{73DD8979-C51F-B34F-9C4D-1BCF4843348F}" type="slidenum">
              <a:rPr lang="en-GB" smtClean="0"/>
              <a:t>‹#›</a:t>
            </a:fld>
            <a:endParaRPr lang="en-GB"/>
          </a:p>
        </p:txBody>
      </p:sp>
    </p:spTree>
    <p:extLst>
      <p:ext uri="{BB962C8B-B14F-4D97-AF65-F5344CB8AC3E}">
        <p14:creationId xmlns:p14="http://schemas.microsoft.com/office/powerpoint/2010/main" val="179860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10F5-CBC3-A747-81FA-38E360D41D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91B5853-DED1-2243-B221-B47C5B42B3C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8B4DAA-04C5-A843-A341-763F25EB7C58}"/>
              </a:ext>
            </a:extLst>
          </p:cNvPr>
          <p:cNvSpPr>
            <a:spLocks noGrp="1"/>
          </p:cNvSpPr>
          <p:nvPr>
            <p:ph type="dt" sz="half" idx="10"/>
          </p:nvPr>
        </p:nvSpPr>
        <p:spPr/>
        <p:txBody>
          <a:bodyPr/>
          <a:lstStyle/>
          <a:p>
            <a:fld id="{619C8BAC-9FA9-6C4B-B809-58388C67C568}" type="datetimeFigureOut">
              <a:rPr lang="en-GB" smtClean="0"/>
              <a:t>30/06/2020</a:t>
            </a:fld>
            <a:endParaRPr lang="en-GB"/>
          </a:p>
        </p:txBody>
      </p:sp>
      <p:sp>
        <p:nvSpPr>
          <p:cNvPr id="5" name="Footer Placeholder 4">
            <a:extLst>
              <a:ext uri="{FF2B5EF4-FFF2-40B4-BE49-F238E27FC236}">
                <a16:creationId xmlns:a16="http://schemas.microsoft.com/office/drawing/2014/main" id="{51B80668-C23D-3049-9920-F59DDBA481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8CA755-1374-744A-87D6-958D10FE5C67}"/>
              </a:ext>
            </a:extLst>
          </p:cNvPr>
          <p:cNvSpPr>
            <a:spLocks noGrp="1"/>
          </p:cNvSpPr>
          <p:nvPr>
            <p:ph type="sldNum" sz="quarter" idx="12"/>
          </p:nvPr>
        </p:nvSpPr>
        <p:spPr/>
        <p:txBody>
          <a:bodyPr/>
          <a:lstStyle/>
          <a:p>
            <a:fld id="{73DD8979-C51F-B34F-9C4D-1BCF4843348F}" type="slidenum">
              <a:rPr lang="en-GB" smtClean="0"/>
              <a:t>‹#›</a:t>
            </a:fld>
            <a:endParaRPr lang="en-GB"/>
          </a:p>
        </p:txBody>
      </p:sp>
    </p:spTree>
    <p:extLst>
      <p:ext uri="{BB962C8B-B14F-4D97-AF65-F5344CB8AC3E}">
        <p14:creationId xmlns:p14="http://schemas.microsoft.com/office/powerpoint/2010/main" val="4132322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A4B9F0-8994-934F-A8B9-D94B9CF411D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C0A71C2-D380-864C-93C3-108389151D8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D6FD6F1-FC1F-684B-BD2B-0BB102A71DB5}"/>
              </a:ext>
            </a:extLst>
          </p:cNvPr>
          <p:cNvSpPr>
            <a:spLocks noGrp="1"/>
          </p:cNvSpPr>
          <p:nvPr>
            <p:ph type="dt" sz="half" idx="10"/>
          </p:nvPr>
        </p:nvSpPr>
        <p:spPr/>
        <p:txBody>
          <a:bodyPr/>
          <a:lstStyle/>
          <a:p>
            <a:fld id="{619C8BAC-9FA9-6C4B-B809-58388C67C568}" type="datetimeFigureOut">
              <a:rPr lang="en-GB" smtClean="0"/>
              <a:t>30/06/2020</a:t>
            </a:fld>
            <a:endParaRPr lang="en-GB"/>
          </a:p>
        </p:txBody>
      </p:sp>
      <p:sp>
        <p:nvSpPr>
          <p:cNvPr id="5" name="Footer Placeholder 4">
            <a:extLst>
              <a:ext uri="{FF2B5EF4-FFF2-40B4-BE49-F238E27FC236}">
                <a16:creationId xmlns:a16="http://schemas.microsoft.com/office/drawing/2014/main" id="{F9B40358-F0D9-D04E-A28E-BD7CE0AFC4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814E9-EB29-344D-B6B2-C99CD54D2389}"/>
              </a:ext>
            </a:extLst>
          </p:cNvPr>
          <p:cNvSpPr>
            <a:spLocks noGrp="1"/>
          </p:cNvSpPr>
          <p:nvPr>
            <p:ph type="sldNum" sz="quarter" idx="12"/>
          </p:nvPr>
        </p:nvSpPr>
        <p:spPr/>
        <p:txBody>
          <a:bodyPr/>
          <a:lstStyle/>
          <a:p>
            <a:fld id="{73DD8979-C51F-B34F-9C4D-1BCF4843348F}" type="slidenum">
              <a:rPr lang="en-GB" smtClean="0"/>
              <a:t>‹#›</a:t>
            </a:fld>
            <a:endParaRPr lang="en-GB"/>
          </a:p>
        </p:txBody>
      </p:sp>
    </p:spTree>
    <p:extLst>
      <p:ext uri="{BB962C8B-B14F-4D97-AF65-F5344CB8AC3E}">
        <p14:creationId xmlns:p14="http://schemas.microsoft.com/office/powerpoint/2010/main" val="234531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9E93-2F96-3F4F-9AC6-F98266C720B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4A60AFA-6AE5-2647-8A22-60FFD7E547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1C81676-4E4E-0042-B7DD-36E4F8197565}"/>
              </a:ext>
            </a:extLst>
          </p:cNvPr>
          <p:cNvSpPr>
            <a:spLocks noGrp="1"/>
          </p:cNvSpPr>
          <p:nvPr>
            <p:ph type="dt" sz="half" idx="10"/>
          </p:nvPr>
        </p:nvSpPr>
        <p:spPr/>
        <p:txBody>
          <a:bodyPr/>
          <a:lstStyle/>
          <a:p>
            <a:fld id="{619C8BAC-9FA9-6C4B-B809-58388C67C568}" type="datetimeFigureOut">
              <a:rPr lang="en-GB" smtClean="0"/>
              <a:t>30/06/2020</a:t>
            </a:fld>
            <a:endParaRPr lang="en-GB"/>
          </a:p>
        </p:txBody>
      </p:sp>
      <p:sp>
        <p:nvSpPr>
          <p:cNvPr id="5" name="Footer Placeholder 4">
            <a:extLst>
              <a:ext uri="{FF2B5EF4-FFF2-40B4-BE49-F238E27FC236}">
                <a16:creationId xmlns:a16="http://schemas.microsoft.com/office/drawing/2014/main" id="{F3FA1E7C-4B8B-4147-A2BE-BB943BBA29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F9B6CD-AFE5-9A4E-ADD9-29B401E76C88}"/>
              </a:ext>
            </a:extLst>
          </p:cNvPr>
          <p:cNvSpPr>
            <a:spLocks noGrp="1"/>
          </p:cNvSpPr>
          <p:nvPr>
            <p:ph type="sldNum" sz="quarter" idx="12"/>
          </p:nvPr>
        </p:nvSpPr>
        <p:spPr/>
        <p:txBody>
          <a:bodyPr/>
          <a:lstStyle/>
          <a:p>
            <a:fld id="{73DD8979-C51F-B34F-9C4D-1BCF4843348F}" type="slidenum">
              <a:rPr lang="en-GB" smtClean="0"/>
              <a:t>‹#›</a:t>
            </a:fld>
            <a:endParaRPr lang="en-GB"/>
          </a:p>
        </p:txBody>
      </p:sp>
    </p:spTree>
    <p:extLst>
      <p:ext uri="{BB962C8B-B14F-4D97-AF65-F5344CB8AC3E}">
        <p14:creationId xmlns:p14="http://schemas.microsoft.com/office/powerpoint/2010/main" val="2039837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565D-ECDD-D944-8273-76E05EEC6D8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8729327-9E71-8249-9C6D-0FDE42AF0E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B328D0E-C8FA-3B46-BE6D-C1914B6C6EA0}"/>
              </a:ext>
            </a:extLst>
          </p:cNvPr>
          <p:cNvSpPr>
            <a:spLocks noGrp="1"/>
          </p:cNvSpPr>
          <p:nvPr>
            <p:ph type="dt" sz="half" idx="10"/>
          </p:nvPr>
        </p:nvSpPr>
        <p:spPr/>
        <p:txBody>
          <a:bodyPr/>
          <a:lstStyle/>
          <a:p>
            <a:fld id="{619C8BAC-9FA9-6C4B-B809-58388C67C568}" type="datetimeFigureOut">
              <a:rPr lang="en-GB" smtClean="0"/>
              <a:t>30/06/2020</a:t>
            </a:fld>
            <a:endParaRPr lang="en-GB"/>
          </a:p>
        </p:txBody>
      </p:sp>
      <p:sp>
        <p:nvSpPr>
          <p:cNvPr id="5" name="Footer Placeholder 4">
            <a:extLst>
              <a:ext uri="{FF2B5EF4-FFF2-40B4-BE49-F238E27FC236}">
                <a16:creationId xmlns:a16="http://schemas.microsoft.com/office/drawing/2014/main" id="{21F719AD-49D7-3D4B-B367-A0D96267C0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F41BC6-3EE5-7243-92DD-95AD0C56EC5A}"/>
              </a:ext>
            </a:extLst>
          </p:cNvPr>
          <p:cNvSpPr>
            <a:spLocks noGrp="1"/>
          </p:cNvSpPr>
          <p:nvPr>
            <p:ph type="sldNum" sz="quarter" idx="12"/>
          </p:nvPr>
        </p:nvSpPr>
        <p:spPr/>
        <p:txBody>
          <a:bodyPr/>
          <a:lstStyle/>
          <a:p>
            <a:fld id="{73DD8979-C51F-B34F-9C4D-1BCF4843348F}" type="slidenum">
              <a:rPr lang="en-GB" smtClean="0"/>
              <a:t>‹#›</a:t>
            </a:fld>
            <a:endParaRPr lang="en-GB"/>
          </a:p>
        </p:txBody>
      </p:sp>
    </p:spTree>
    <p:extLst>
      <p:ext uri="{BB962C8B-B14F-4D97-AF65-F5344CB8AC3E}">
        <p14:creationId xmlns:p14="http://schemas.microsoft.com/office/powerpoint/2010/main" val="4287033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15489-6213-7445-BC10-4CDE69D0827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B0AC6F7-84DA-194A-9C77-04CF25AD4F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D78BE0E-A4C2-AD48-B56B-11D4F3B2793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E811478-3EBE-8345-ADB6-487B9BCE0B83}"/>
              </a:ext>
            </a:extLst>
          </p:cNvPr>
          <p:cNvSpPr>
            <a:spLocks noGrp="1"/>
          </p:cNvSpPr>
          <p:nvPr>
            <p:ph type="dt" sz="half" idx="10"/>
          </p:nvPr>
        </p:nvSpPr>
        <p:spPr/>
        <p:txBody>
          <a:bodyPr/>
          <a:lstStyle/>
          <a:p>
            <a:fld id="{619C8BAC-9FA9-6C4B-B809-58388C67C568}" type="datetimeFigureOut">
              <a:rPr lang="en-GB" smtClean="0"/>
              <a:t>30/06/2020</a:t>
            </a:fld>
            <a:endParaRPr lang="en-GB"/>
          </a:p>
        </p:txBody>
      </p:sp>
      <p:sp>
        <p:nvSpPr>
          <p:cNvPr id="6" name="Footer Placeholder 5">
            <a:extLst>
              <a:ext uri="{FF2B5EF4-FFF2-40B4-BE49-F238E27FC236}">
                <a16:creationId xmlns:a16="http://schemas.microsoft.com/office/drawing/2014/main" id="{38C8A4E0-33AC-3C44-AD26-7FE2547CF4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7DD880-90BD-F743-8234-312FABAA9371}"/>
              </a:ext>
            </a:extLst>
          </p:cNvPr>
          <p:cNvSpPr>
            <a:spLocks noGrp="1"/>
          </p:cNvSpPr>
          <p:nvPr>
            <p:ph type="sldNum" sz="quarter" idx="12"/>
          </p:nvPr>
        </p:nvSpPr>
        <p:spPr/>
        <p:txBody>
          <a:bodyPr/>
          <a:lstStyle/>
          <a:p>
            <a:fld id="{73DD8979-C51F-B34F-9C4D-1BCF4843348F}" type="slidenum">
              <a:rPr lang="en-GB" smtClean="0"/>
              <a:t>‹#›</a:t>
            </a:fld>
            <a:endParaRPr lang="en-GB"/>
          </a:p>
        </p:txBody>
      </p:sp>
    </p:spTree>
    <p:extLst>
      <p:ext uri="{BB962C8B-B14F-4D97-AF65-F5344CB8AC3E}">
        <p14:creationId xmlns:p14="http://schemas.microsoft.com/office/powerpoint/2010/main" val="3919025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11E8-063F-3A44-A19C-F6651AC714E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0787280-D6D2-5247-9B02-A153F06223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9EC79AC-B4F2-7246-8261-90F8C79D1E9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38FF3B8-B8AF-F645-B0EB-8AB79821DD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6BD4D60-BC60-F14B-B143-56007D5E627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221948F-6381-1541-871B-CB62DCE4A196}"/>
              </a:ext>
            </a:extLst>
          </p:cNvPr>
          <p:cNvSpPr>
            <a:spLocks noGrp="1"/>
          </p:cNvSpPr>
          <p:nvPr>
            <p:ph type="dt" sz="half" idx="10"/>
          </p:nvPr>
        </p:nvSpPr>
        <p:spPr/>
        <p:txBody>
          <a:bodyPr/>
          <a:lstStyle/>
          <a:p>
            <a:fld id="{619C8BAC-9FA9-6C4B-B809-58388C67C568}" type="datetimeFigureOut">
              <a:rPr lang="en-GB" smtClean="0"/>
              <a:t>30/06/2020</a:t>
            </a:fld>
            <a:endParaRPr lang="en-GB"/>
          </a:p>
        </p:txBody>
      </p:sp>
      <p:sp>
        <p:nvSpPr>
          <p:cNvPr id="8" name="Footer Placeholder 7">
            <a:extLst>
              <a:ext uri="{FF2B5EF4-FFF2-40B4-BE49-F238E27FC236}">
                <a16:creationId xmlns:a16="http://schemas.microsoft.com/office/drawing/2014/main" id="{493B48FA-F502-3C45-8D89-07804CECC2D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A10598-212E-D04B-8204-5B5E61576AC9}"/>
              </a:ext>
            </a:extLst>
          </p:cNvPr>
          <p:cNvSpPr>
            <a:spLocks noGrp="1"/>
          </p:cNvSpPr>
          <p:nvPr>
            <p:ph type="sldNum" sz="quarter" idx="12"/>
          </p:nvPr>
        </p:nvSpPr>
        <p:spPr/>
        <p:txBody>
          <a:bodyPr/>
          <a:lstStyle/>
          <a:p>
            <a:fld id="{73DD8979-C51F-B34F-9C4D-1BCF4843348F}" type="slidenum">
              <a:rPr lang="en-GB" smtClean="0"/>
              <a:t>‹#›</a:t>
            </a:fld>
            <a:endParaRPr lang="en-GB"/>
          </a:p>
        </p:txBody>
      </p:sp>
    </p:spTree>
    <p:extLst>
      <p:ext uri="{BB962C8B-B14F-4D97-AF65-F5344CB8AC3E}">
        <p14:creationId xmlns:p14="http://schemas.microsoft.com/office/powerpoint/2010/main" val="1700308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08D0-FBC2-E445-AB1A-7F684BBDEE3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AA24357-8620-ED43-89CD-BAEE19266582}"/>
              </a:ext>
            </a:extLst>
          </p:cNvPr>
          <p:cNvSpPr>
            <a:spLocks noGrp="1"/>
          </p:cNvSpPr>
          <p:nvPr>
            <p:ph type="dt" sz="half" idx="10"/>
          </p:nvPr>
        </p:nvSpPr>
        <p:spPr/>
        <p:txBody>
          <a:bodyPr/>
          <a:lstStyle/>
          <a:p>
            <a:fld id="{619C8BAC-9FA9-6C4B-B809-58388C67C568}" type="datetimeFigureOut">
              <a:rPr lang="en-GB" smtClean="0"/>
              <a:t>30/06/2020</a:t>
            </a:fld>
            <a:endParaRPr lang="en-GB"/>
          </a:p>
        </p:txBody>
      </p:sp>
      <p:sp>
        <p:nvSpPr>
          <p:cNvPr id="4" name="Footer Placeholder 3">
            <a:extLst>
              <a:ext uri="{FF2B5EF4-FFF2-40B4-BE49-F238E27FC236}">
                <a16:creationId xmlns:a16="http://schemas.microsoft.com/office/drawing/2014/main" id="{269F7D51-A0A6-3649-A4F4-D4455D1A854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FA4354-3EC1-DE49-96F6-4432EE22A6C7}"/>
              </a:ext>
            </a:extLst>
          </p:cNvPr>
          <p:cNvSpPr>
            <a:spLocks noGrp="1"/>
          </p:cNvSpPr>
          <p:nvPr>
            <p:ph type="sldNum" sz="quarter" idx="12"/>
          </p:nvPr>
        </p:nvSpPr>
        <p:spPr/>
        <p:txBody>
          <a:bodyPr/>
          <a:lstStyle/>
          <a:p>
            <a:fld id="{73DD8979-C51F-B34F-9C4D-1BCF4843348F}" type="slidenum">
              <a:rPr lang="en-GB" smtClean="0"/>
              <a:t>‹#›</a:t>
            </a:fld>
            <a:endParaRPr lang="en-GB"/>
          </a:p>
        </p:txBody>
      </p:sp>
    </p:spTree>
    <p:extLst>
      <p:ext uri="{BB962C8B-B14F-4D97-AF65-F5344CB8AC3E}">
        <p14:creationId xmlns:p14="http://schemas.microsoft.com/office/powerpoint/2010/main" val="109409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77E751-D6DD-D042-B3D4-88C2D56A3F1B}"/>
              </a:ext>
            </a:extLst>
          </p:cNvPr>
          <p:cNvSpPr>
            <a:spLocks noGrp="1"/>
          </p:cNvSpPr>
          <p:nvPr>
            <p:ph type="dt" sz="half" idx="10"/>
          </p:nvPr>
        </p:nvSpPr>
        <p:spPr/>
        <p:txBody>
          <a:bodyPr/>
          <a:lstStyle/>
          <a:p>
            <a:fld id="{619C8BAC-9FA9-6C4B-B809-58388C67C568}" type="datetimeFigureOut">
              <a:rPr lang="en-GB" smtClean="0"/>
              <a:t>30/06/2020</a:t>
            </a:fld>
            <a:endParaRPr lang="en-GB"/>
          </a:p>
        </p:txBody>
      </p:sp>
      <p:sp>
        <p:nvSpPr>
          <p:cNvPr id="3" name="Footer Placeholder 2">
            <a:extLst>
              <a:ext uri="{FF2B5EF4-FFF2-40B4-BE49-F238E27FC236}">
                <a16:creationId xmlns:a16="http://schemas.microsoft.com/office/drawing/2014/main" id="{426D4C6A-688C-5D45-8EB2-16146EC4689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A975E3F-E74E-2542-BF96-C5C060A5F505}"/>
              </a:ext>
            </a:extLst>
          </p:cNvPr>
          <p:cNvSpPr>
            <a:spLocks noGrp="1"/>
          </p:cNvSpPr>
          <p:nvPr>
            <p:ph type="sldNum" sz="quarter" idx="12"/>
          </p:nvPr>
        </p:nvSpPr>
        <p:spPr/>
        <p:txBody>
          <a:bodyPr/>
          <a:lstStyle/>
          <a:p>
            <a:fld id="{73DD8979-C51F-B34F-9C4D-1BCF4843348F}" type="slidenum">
              <a:rPr lang="en-GB" smtClean="0"/>
              <a:t>‹#›</a:t>
            </a:fld>
            <a:endParaRPr lang="en-GB"/>
          </a:p>
        </p:txBody>
      </p:sp>
    </p:spTree>
    <p:extLst>
      <p:ext uri="{BB962C8B-B14F-4D97-AF65-F5344CB8AC3E}">
        <p14:creationId xmlns:p14="http://schemas.microsoft.com/office/powerpoint/2010/main" val="3214515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CB43-67E8-504E-810B-BE345676E6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29734AB-FDA0-6B48-B0E2-6F6EE9C9F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E25B9E7-36BE-2A43-A609-9CB42F071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F4770B-11FB-5242-B031-2989A97C19E5}"/>
              </a:ext>
            </a:extLst>
          </p:cNvPr>
          <p:cNvSpPr>
            <a:spLocks noGrp="1"/>
          </p:cNvSpPr>
          <p:nvPr>
            <p:ph type="dt" sz="half" idx="10"/>
          </p:nvPr>
        </p:nvSpPr>
        <p:spPr/>
        <p:txBody>
          <a:bodyPr/>
          <a:lstStyle/>
          <a:p>
            <a:fld id="{619C8BAC-9FA9-6C4B-B809-58388C67C568}" type="datetimeFigureOut">
              <a:rPr lang="en-GB" smtClean="0"/>
              <a:t>30/06/2020</a:t>
            </a:fld>
            <a:endParaRPr lang="en-GB"/>
          </a:p>
        </p:txBody>
      </p:sp>
      <p:sp>
        <p:nvSpPr>
          <p:cNvPr id="6" name="Footer Placeholder 5">
            <a:extLst>
              <a:ext uri="{FF2B5EF4-FFF2-40B4-BE49-F238E27FC236}">
                <a16:creationId xmlns:a16="http://schemas.microsoft.com/office/drawing/2014/main" id="{B0C58363-31FB-8449-91C5-75564E476A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C1EDE1-2314-994F-8727-5C2F29F8948C}"/>
              </a:ext>
            </a:extLst>
          </p:cNvPr>
          <p:cNvSpPr>
            <a:spLocks noGrp="1"/>
          </p:cNvSpPr>
          <p:nvPr>
            <p:ph type="sldNum" sz="quarter" idx="12"/>
          </p:nvPr>
        </p:nvSpPr>
        <p:spPr/>
        <p:txBody>
          <a:bodyPr/>
          <a:lstStyle/>
          <a:p>
            <a:fld id="{73DD8979-C51F-B34F-9C4D-1BCF4843348F}" type="slidenum">
              <a:rPr lang="en-GB" smtClean="0"/>
              <a:t>‹#›</a:t>
            </a:fld>
            <a:endParaRPr lang="en-GB"/>
          </a:p>
        </p:txBody>
      </p:sp>
    </p:spTree>
    <p:extLst>
      <p:ext uri="{BB962C8B-B14F-4D97-AF65-F5344CB8AC3E}">
        <p14:creationId xmlns:p14="http://schemas.microsoft.com/office/powerpoint/2010/main" val="3569400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C2A4-F72E-074D-9BE8-C868913483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C7A85CC-60C5-774D-AE8B-077E76D4C9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3D4F64-6973-0C4A-ACB1-C7B9CCAC4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B5F14C-C0D2-B44C-94B8-AEE328CEF537}"/>
              </a:ext>
            </a:extLst>
          </p:cNvPr>
          <p:cNvSpPr>
            <a:spLocks noGrp="1"/>
          </p:cNvSpPr>
          <p:nvPr>
            <p:ph type="dt" sz="half" idx="10"/>
          </p:nvPr>
        </p:nvSpPr>
        <p:spPr/>
        <p:txBody>
          <a:bodyPr/>
          <a:lstStyle/>
          <a:p>
            <a:fld id="{619C8BAC-9FA9-6C4B-B809-58388C67C568}" type="datetimeFigureOut">
              <a:rPr lang="en-GB" smtClean="0"/>
              <a:t>30/06/2020</a:t>
            </a:fld>
            <a:endParaRPr lang="en-GB"/>
          </a:p>
        </p:txBody>
      </p:sp>
      <p:sp>
        <p:nvSpPr>
          <p:cNvPr id="6" name="Footer Placeholder 5">
            <a:extLst>
              <a:ext uri="{FF2B5EF4-FFF2-40B4-BE49-F238E27FC236}">
                <a16:creationId xmlns:a16="http://schemas.microsoft.com/office/drawing/2014/main" id="{3142912A-1D81-1344-B1C9-73BFA67540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51F724-6A95-1C4E-B1C8-07A00527C9C3}"/>
              </a:ext>
            </a:extLst>
          </p:cNvPr>
          <p:cNvSpPr>
            <a:spLocks noGrp="1"/>
          </p:cNvSpPr>
          <p:nvPr>
            <p:ph type="sldNum" sz="quarter" idx="12"/>
          </p:nvPr>
        </p:nvSpPr>
        <p:spPr/>
        <p:txBody>
          <a:bodyPr/>
          <a:lstStyle/>
          <a:p>
            <a:fld id="{73DD8979-C51F-B34F-9C4D-1BCF4843348F}" type="slidenum">
              <a:rPr lang="en-GB" smtClean="0"/>
              <a:t>‹#›</a:t>
            </a:fld>
            <a:endParaRPr lang="en-GB"/>
          </a:p>
        </p:txBody>
      </p:sp>
    </p:spTree>
    <p:extLst>
      <p:ext uri="{BB962C8B-B14F-4D97-AF65-F5344CB8AC3E}">
        <p14:creationId xmlns:p14="http://schemas.microsoft.com/office/powerpoint/2010/main" val="2969601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B449D5-9A8D-7D46-AF42-4808AC95F2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7403CD3-F037-C248-824C-9AAB14656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CB8C82-4A13-5545-81A6-B19CFC396B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C8BAC-9FA9-6C4B-B809-58388C67C568}" type="datetimeFigureOut">
              <a:rPr lang="en-GB" smtClean="0"/>
              <a:t>30/06/2020</a:t>
            </a:fld>
            <a:endParaRPr lang="en-GB"/>
          </a:p>
        </p:txBody>
      </p:sp>
      <p:sp>
        <p:nvSpPr>
          <p:cNvPr id="5" name="Footer Placeholder 4">
            <a:extLst>
              <a:ext uri="{FF2B5EF4-FFF2-40B4-BE49-F238E27FC236}">
                <a16:creationId xmlns:a16="http://schemas.microsoft.com/office/drawing/2014/main" id="{6F325A74-306A-6940-94FB-D9BC4B341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38250F-DFB7-E440-8F16-3951EC7AB3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D8979-C51F-B34F-9C4D-1BCF4843348F}" type="slidenum">
              <a:rPr lang="en-GB" smtClean="0"/>
              <a:t>‹#›</a:t>
            </a:fld>
            <a:endParaRPr lang="en-GB"/>
          </a:p>
        </p:txBody>
      </p:sp>
    </p:spTree>
    <p:extLst>
      <p:ext uri="{BB962C8B-B14F-4D97-AF65-F5344CB8AC3E}">
        <p14:creationId xmlns:p14="http://schemas.microsoft.com/office/powerpoint/2010/main" val="4160696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D83075-3A1F-014E-A38C-7F5A343029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51910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66C80-0025-C44D-9437-30EDB3D69AF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11692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BF2B9-A672-4946-AA5B-144A1BB6BEB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86200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03BAF-2A55-994B-A997-50A4F7372B7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27409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C5AE1-E592-4F4E-9086-D11F90DAA2F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64302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462873-8717-574E-84E1-831B6A9A70D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96670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1E4E2BA-BE0F-2B44-B901-C9AC1246041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5989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77B8B8-55B3-2342-ABBB-D2CD2E65185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93811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D78394-0C80-974F-B9E1-9257C69CAA7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70931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01A76B-68C3-0947-945E-40800C4204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35237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826E6-0FF7-764F-A30B-4E06C912E61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95462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B27E42-AD83-B34B-9C03-78CE157A26F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42591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5A58F-42B6-A44A-8C0A-22191C03E9A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34956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B1A534-0A87-EF44-A8B6-5114A07BDF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99704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215F9-B615-C241-A46B-D0D8873237B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6028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0836C-790C-1E44-AC9B-BA92CC9C5E9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17538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E4CBD-B469-0443-BBAC-1C4BB702AE8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52282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C2337E-8868-BC48-AB8E-A2F3DB65F5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90743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DC1100-F4AC-354F-805F-3994A36FE6C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50410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F12A8-3B34-FB45-8AA6-3BBDB391A7F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45094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B9374C-8B50-EC42-B584-5577F4B8917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99620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5B2E48-E6AE-F344-AA08-AB98B8DD93C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75041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E743A3-7A7D-094D-929D-4A55D830320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2004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5B5BC-D910-8148-B643-B777118D112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70063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C685FB-338F-5644-A0E1-AC250FAEFE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235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C2C7D0-2D35-3D48-9EF9-2755BA86912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91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70B7C6-4A84-1944-B186-8B319C12298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03088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B28B12-0D8B-4746-9DB6-3E4CD6F4460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04321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41D0FD-43D4-B14E-AF06-5700067AA35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40304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BEAABF-1EC5-6E4A-A875-E0F19AF94F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96113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14B71-4D7E-6A46-9B67-24D21321137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3933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1E8B1C-94BF-0E4E-82C4-01F7160FB4B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59337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863338-2242-9542-8820-D4F13E21040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621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E9FBB-2B3E-D445-8549-8B54D7AE836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20319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6A956-5543-2F48-A974-8F9FA05B2C6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53814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637EC1-9747-C04C-A79F-550251F9412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15893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DE2FB-7516-3A4D-A464-A5EEE9A459D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43755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938AD1-3615-DC4C-B361-0C995BA0FB6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2090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606464-E88F-8744-B7BA-E72E2995265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75352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76C9AE-5FFC-6C42-92C9-99EFEFDA5F8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1325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0411A-AB47-8645-BA1B-7FBEBBA3794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20937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46449-43DD-3D49-8EF7-52C8D42A9D8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66215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77566C-CED9-314F-86FF-76C9699F4B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65576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4713AE-98A4-4F46-91C6-0643E98CEA1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4447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756655-9307-C34E-A965-4CF4B136A6C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28158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9E7159-00A0-6E4A-A74F-08913E95D2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47730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EB85A7-B61A-A648-9CBD-5516C20F54F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84941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EDDEAB-B596-DC49-A40D-EB41902197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86851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C9B94-6565-B84E-87E3-34A45DBA5A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36898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522BEB-56EF-F94E-BDD2-FAC6E1668D0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29839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E77EC-8A75-2541-90E9-6590C4C9161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44502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5A6F2-900C-E640-9FC0-8B048FCA891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085224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CB2E0A-6BBC-1C4C-8D3C-09CAB9A32C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74528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226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5CB9E1-00D5-994D-B16E-DCC23B98D1A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53520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CC876-061B-5340-B80B-DDDD0C35188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646855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3D46DB-9473-0944-A291-00E81BE419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2486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D082C-E091-4B47-B1C8-D4F07580150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83314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94D67-F13B-FF49-9600-22FE7DB2941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67034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C495B6-A43B-FF4C-AA82-EF68A896D1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7809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8D303-EF7F-CC4E-B17B-7296A847EAE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852952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E87743-6565-B04E-A825-10BE2DDEDE1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502622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4DE8967-9B85-F641-8798-8FAA9886822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239388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A85F3B-BD52-BA41-B25C-EA635CFF9C2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972060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ABC68-FB9F-E349-BABC-40C3F75E508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51897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53225B-9A94-9B4A-B147-6389E209B22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34675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6DFC5-04B9-774E-9E25-C33D0660410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366300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D15BFA-408D-EA4D-A4AF-F5149199B35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979484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5D9F1D-3AEE-E54F-B3BF-7BE098AB954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05023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50F4B5-618F-5948-B96F-4C02208726F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400491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DDA563-E803-B647-B597-75E71A2D78B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852627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0A81EC-15CC-C14E-AA43-0A694D48A1C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039933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C59B7A-1FA7-D842-97D6-CAA7E119A57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612789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8B1BD8-FE76-E146-8F98-CF01814E85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047181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0ED52F-8E9C-A241-A204-340B382264A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24182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29FA57-FE6D-F345-9F25-F8B8779E38B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095628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7BBE54-C382-E443-A0B6-3B020BD632A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6006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5D6374-2E8C-4B41-AA79-7F5E51A9B94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294861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E3EAF4-9CAA-2B49-870C-EFCC0B960B3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94918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BF3DE-CD11-514D-93C7-27A401AB34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139283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716EC4-D30A-564A-94D5-E731F7C7113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674057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79F02D-B30C-B948-98E7-E37EE47A531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723188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E00915-170C-654A-B79E-FF5C3945B48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877569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9BCC1-C84D-824D-922B-C561951DD00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455008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C52DD8-160D-6743-9B99-F4734F3AF61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88168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1E80C-9B37-6245-8551-2315C78D2B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386189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5697C6-D66D-3846-9B34-AE0718C8388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128442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68223F-D4F9-4244-B726-D52E0140A22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4680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518115-5F62-9145-91D9-FCE022CFA61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067211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A7E4B0-FBAB-2A45-8C24-20339F65A68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119474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515B51-5BA7-8C4E-9965-F746F49A9FA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585882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85D37-CBD3-4144-B714-B8F8A8FB31C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505828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0E0F541-7527-2548-9D3A-6AC62A96463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35618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1649</TotalTime>
  <Words>4576</Words>
  <Application>Microsoft Macintosh PowerPoint</Application>
  <PresentationFormat>Widescreen</PresentationFormat>
  <Paragraphs>212</Paragraphs>
  <Slides>93</Slides>
  <Notes>93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Arial</vt:lpstr>
      <vt:lpstr>Calibri</vt:lpstr>
      <vt:lpstr>Calibri Light</vt:lpstr>
      <vt:lpstr>Flair BoldItalic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146</cp:revision>
  <dcterms:created xsi:type="dcterms:W3CDTF">2020-06-14T18:36:54Z</dcterms:created>
  <dcterms:modified xsi:type="dcterms:W3CDTF">2020-06-30T08:26:34Z</dcterms:modified>
</cp:coreProperties>
</file>