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629" r:id="rId2"/>
    <p:sldId id="705" r:id="rId3"/>
    <p:sldId id="706" r:id="rId4"/>
    <p:sldId id="716" r:id="rId5"/>
    <p:sldId id="717" r:id="rId6"/>
    <p:sldId id="707" r:id="rId7"/>
    <p:sldId id="723" r:id="rId8"/>
    <p:sldId id="720" r:id="rId9"/>
    <p:sldId id="724" r:id="rId10"/>
    <p:sldId id="726" r:id="rId11"/>
    <p:sldId id="727" r:id="rId12"/>
    <p:sldId id="728" r:id="rId13"/>
    <p:sldId id="736" r:id="rId14"/>
    <p:sldId id="731" r:id="rId15"/>
    <p:sldId id="725" r:id="rId16"/>
    <p:sldId id="732" r:id="rId17"/>
    <p:sldId id="733" r:id="rId18"/>
    <p:sldId id="734" r:id="rId19"/>
    <p:sldId id="735" r:id="rId20"/>
    <p:sldId id="729" r:id="rId21"/>
    <p:sldId id="73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BA14"/>
    <a:srgbClr val="F1F20D"/>
    <a:srgbClr val="F9F60B"/>
    <a:srgbClr val="F9F50D"/>
    <a:srgbClr val="E00019"/>
    <a:srgbClr val="B92C11"/>
    <a:srgbClr val="8D1F12"/>
    <a:srgbClr val="C9FF0A"/>
    <a:srgbClr val="AEFA0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6" autoAdjust="0"/>
    <p:restoredTop sz="71402" autoAdjust="0"/>
  </p:normalViewPr>
  <p:slideViewPr>
    <p:cSldViewPr snapToGrid="0" snapToObjects="1" showGuides="1">
      <p:cViewPr>
        <p:scale>
          <a:sx n="63" d="100"/>
          <a:sy n="63" d="100"/>
        </p:scale>
        <p:origin x="-520" y="-112"/>
      </p:cViewPr>
      <p:guideLst>
        <p:guide orient="horz" pos="3820"/>
        <p:guide orient="horz" pos="4156"/>
        <p:guide pos="546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15/07/01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dirty="0" smtClean="0">
                <a:latin typeface="Calibri" charset="0"/>
              </a:rPr>
              <a:t>Have</a:t>
            </a:r>
            <a:r>
              <a:rPr lang="en-ZA" baseline="0" dirty="0" smtClean="0">
                <a:latin typeface="Calibri" charset="0"/>
              </a:rPr>
              <a:t> you heard of the movie: Tomorrowland?</a:t>
            </a:r>
            <a:endParaRPr lang="en-ZA" dirty="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C0C62EE-348E-224B-A8CC-9AAA4D132B0C}"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transition into High School ministry we do the following: </a:t>
            </a:r>
            <a:r>
              <a:rPr lang="en-US" b="1" baseline="0" dirty="0" smtClean="0"/>
              <a:t>(1) Similar Approach </a:t>
            </a:r>
            <a:r>
              <a:rPr lang="en-US" baseline="0" dirty="0" smtClean="0"/>
              <a:t>- we ensure that we work closely with the kids ministry to ensure that the approach to disciplemaking we both use has common elements so that the kids coming into the group have a sense of familiarity even though it is a transition. Even our choice of branding ourselves as His Youth has helped with the transition from His Tots to His Kids to His </a:t>
            </a:r>
            <a:r>
              <a:rPr lang="en-US" baseline="0" dirty="0" err="1" smtClean="0"/>
              <a:t>Diz</a:t>
            </a:r>
            <a:r>
              <a:rPr lang="en-US" baseline="0" dirty="0" smtClean="0"/>
              <a:t> to His Youth. </a:t>
            </a:r>
            <a:r>
              <a:rPr lang="en-US" b="1" baseline="0" dirty="0" smtClean="0"/>
              <a:t>(2) Early Entrance </a:t>
            </a:r>
            <a:r>
              <a:rPr lang="en-US" baseline="0" dirty="0" smtClean="0"/>
              <a:t>- we have moved the entrance to high school ministry earlier so pre-teens in their final year at primary school have already made the transition before they have the added challenge of going to a new school - High School. We have two intakes in the year: June and November - and we let the kids, their families and the leaders in the Kids ministry make the decision about when they are ready to transition. The welcome service includes an official handing over of the kids who are incoming by the children’s pastor and a receiving by the youth pastor. They are introduced by name to the high school group and their photos are taken at the end of the service and displayed on the wall with all the others teens by the following Sunday. </a:t>
            </a:r>
            <a:r>
              <a:rPr lang="en-US" b="1" baseline="0" dirty="0" smtClean="0"/>
              <a:t>(3) Teen Helpers </a:t>
            </a:r>
            <a:r>
              <a:rPr lang="en-US" baseline="0" dirty="0" smtClean="0"/>
              <a:t>- another factor ensuring a smooth transition is the number of teens who volunteer as workers in the children’s ministry - this ensures that there are people in the group that the kids known when they get there!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Welcome Sunday - the first service kids making the transition into His Youth</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Welcome Sunday - the second service kids making the transition into His Youth</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teens praying for the incoming Kids.</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of our teens who serves at His Kids in her worker T-Shirt.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transition from High School ministry we do the following: (1) Sunday Worship - our current approach of choosing to worship together with the adult congregation in church on Sunday mornings is helping teens to identify with the wider church family and this is a part of smoothing the way for them to make the transition. We look for ways to have senior teens involved in the church service - like opening the service in prayer of doing the offering message, or serving as door greeters, ushers or offering takers. (2) Matric Farewell - in the third term we have a farewell event for our Matrics which helps them with the </a:t>
            </a:r>
            <a:r>
              <a:rPr lang="en-US" baseline="0" dirty="0" err="1" smtClean="0"/>
              <a:t>realisation</a:t>
            </a:r>
            <a:r>
              <a:rPr lang="en-US" baseline="0" dirty="0" smtClean="0"/>
              <a:t> that within a few months they will have exited our ministry. Having church leaders or campus ministry leaders at this event is also a key to the transition. Last year we had our senior pastoral couple, Roger and Nicola Pearce at the dinner. (3) Early Release - we also ensure that in the first term the leaders on our teams who are in matric are aware that they are in a transition year. They continue as leaders in the first term, and in the second term are paired up with a young teen they help to mentor into a leadership position and then in the third term they are released from all program responsibility and removed from our social media lists so they can focus on their studies and exams. A further help with the transition was a paintball event planned in 2015 just for Matriculants to attend - it was run by our Sunday night congregation which would be one option for Matriculants to transition into.</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senior leaders, Nicola and Roger Pearce, participated</a:t>
            </a:r>
            <a:r>
              <a:rPr lang="en-US" baseline="0" dirty="0" smtClean="0"/>
              <a:t> at our farewell dinner to welcome the Matrics into the life of the church.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Teens praying for the Matriculants.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Matriculants of 2014.</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photo wall we created of our Matriculants in</a:t>
            </a:r>
            <a:r>
              <a:rPr lang="en-US" baseline="0" dirty="0" smtClean="0"/>
              <a:t> </a:t>
            </a:r>
            <a:r>
              <a:rPr lang="en-US" dirty="0" smtClean="0"/>
              <a:t>2014.</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 young girl named Casey Newton with a checkered past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released from detainment and is gifted with a small, circular pin with a T emblazoned on it. When she touches the pin, she sees glimpses of a futuristic society, featuring glittery towers and men on jet packs. </a:t>
            </a:r>
            <a:endParaRPr lang="en-ZA" dirty="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C0C62EE-348E-224B-A8CC-9AAA4D132B0C}"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aseline="0" dirty="0" smtClean="0"/>
              <a:t>Paintball event help in 2015 to integrate Matriculants into our Sunday evening service.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teens who participated in the Paintball experience in 2015.</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She tracks down a reclusive inventor named Frank Walker, demanding that she escort him to this world that she's seen. </a:t>
            </a:r>
            <a:endParaRPr lang="en-ZA" sz="1200" kern="1200" dirty="0" smtClean="0">
              <a:solidFill>
                <a:schemeClr val="tx1"/>
              </a:solidFill>
              <a:effectLst/>
              <a:latin typeface="+mn-lt"/>
              <a:ea typeface="+mn-ea"/>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C0C62EE-348E-224B-A8CC-9AAA4D132B0C}"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He refuses</a:t>
            </a:r>
            <a:r>
              <a:rPr lang="en-US" sz="1200" kern="1200" baseline="0" dirty="0" smtClean="0">
                <a:solidFill>
                  <a:schemeClr val="tx1"/>
                </a:solidFill>
                <a:effectLst/>
                <a:latin typeface="+mn-lt"/>
                <a:ea typeface="+mn-ea"/>
                <a:cs typeface="+mn-cs"/>
              </a:rPr>
              <a:t> but when robotic villains invade their home he changes his mind and the adventure begins.</a:t>
            </a:r>
            <a:endParaRPr lang="en-ZA" sz="1200" kern="1200" dirty="0" smtClean="0">
              <a:solidFill>
                <a:schemeClr val="tx1"/>
              </a:solidFill>
              <a:effectLst/>
              <a:latin typeface="+mn-lt"/>
              <a:ea typeface="+mn-ea"/>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C0C62EE-348E-224B-A8CC-9AAA4D132B0C}"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He helps her</a:t>
            </a:r>
            <a:r>
              <a:rPr lang="en-US" sz="1200" kern="1200" baseline="0" dirty="0" smtClean="0">
                <a:solidFill>
                  <a:schemeClr val="tx1"/>
                </a:solidFill>
                <a:effectLst/>
                <a:latin typeface="+mn-lt"/>
                <a:ea typeface="+mn-ea"/>
                <a:cs typeface="+mn-cs"/>
              </a:rPr>
              <a:t> make the transition from her world to the world of </a:t>
            </a:r>
            <a:r>
              <a:rPr lang="en-US" sz="1200" kern="1200" dirty="0" err="1" smtClean="0">
                <a:solidFill>
                  <a:schemeClr val="tx1"/>
                </a:solidFill>
                <a:effectLst/>
                <a:latin typeface="+mn-lt"/>
                <a:ea typeface="+mn-ea"/>
                <a:cs typeface="+mn-cs"/>
              </a:rPr>
              <a:t>Tomorrowland</a:t>
            </a:r>
            <a:r>
              <a:rPr lang="en-US" sz="1200" kern="1200" dirty="0" smtClean="0">
                <a:solidFill>
                  <a:schemeClr val="tx1"/>
                </a:solidFill>
                <a:effectLst/>
                <a:latin typeface="+mn-lt"/>
                <a:ea typeface="+mn-ea"/>
                <a:cs typeface="+mn-cs"/>
              </a:rPr>
              <a:t> - a place where imagination and technology have run wild for the better.</a:t>
            </a:r>
            <a:endParaRPr lang="en-ZA" sz="1200" kern="1200" dirty="0" smtClean="0">
              <a:solidFill>
                <a:schemeClr val="tx1"/>
              </a:solidFill>
              <a:effectLst/>
              <a:latin typeface="+mn-lt"/>
              <a:ea typeface="+mn-ea"/>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C0C62EE-348E-224B-A8CC-9AAA4D132B0C}"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err="1" smtClean="0">
                <a:solidFill>
                  <a:schemeClr val="tx1"/>
                </a:solidFill>
                <a:effectLst/>
                <a:latin typeface="+mn-lt"/>
                <a:ea typeface="+mn-ea"/>
                <a:cs typeface="+mn-cs"/>
              </a:rPr>
              <a:t>Tomorrowland</a:t>
            </a:r>
            <a:r>
              <a:rPr lang="en-US" sz="1200" kern="1200" dirty="0" smtClean="0">
                <a:solidFill>
                  <a:schemeClr val="tx1"/>
                </a:solidFill>
                <a:effectLst/>
                <a:latin typeface="+mn-lt"/>
                <a:ea typeface="+mn-ea"/>
                <a:cs typeface="+mn-cs"/>
              </a:rPr>
              <a:t>: a place of untapped potential, unfettered dreams, and childlike imagination. It's where wishes go to take flight, where the things you only think about are brought to life. </a:t>
            </a:r>
            <a:endParaRPr lang="en-ZA" sz="1200" kern="1200" dirty="0">
              <a:solidFill>
                <a:schemeClr val="tx1"/>
              </a:solidFill>
              <a:effectLst/>
              <a:latin typeface="+mn-lt"/>
              <a:ea typeface="+mn-ea"/>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C0C62EE-348E-224B-A8CC-9AAA4D132B0C}"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all sorts of dangers in the phases of transition both into high school ministry</a:t>
            </a:r>
            <a:r>
              <a:rPr lang="en-US" baseline="0" dirty="0" smtClean="0"/>
              <a:t> and out of high school ministry.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77368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What if the secret “pin” to ensure that people make</a:t>
            </a:r>
            <a:r>
              <a:rPr lang="en-US" sz="1200" kern="1200" baseline="0" dirty="0" smtClean="0">
                <a:solidFill>
                  <a:schemeClr val="tx1"/>
                </a:solidFill>
                <a:effectLst/>
                <a:latin typeface="+mn-lt"/>
                <a:ea typeface="+mn-ea"/>
                <a:cs typeface="+mn-cs"/>
              </a:rPr>
              <a:t> positive transitions into and out of youth ministry?</a:t>
            </a:r>
            <a:r>
              <a:rPr lang="en-US" sz="1200" kern="1200" dirty="0" smtClean="0">
                <a:solidFill>
                  <a:schemeClr val="tx1"/>
                </a:solidFill>
                <a:effectLst/>
                <a:latin typeface="+mn-lt"/>
                <a:ea typeface="+mn-ea"/>
                <a:cs typeface="+mn-cs"/>
              </a:rPr>
              <a:t> </a:t>
            </a:r>
            <a:endParaRPr lang="en-ZA" dirty="0">
              <a:latin typeface="Calibri"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EC0C62EE-348E-224B-A8CC-9AAA4D132B0C}"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manage transitions into high</a:t>
            </a:r>
            <a:r>
              <a:rPr lang="en-US" baseline="0" dirty="0" smtClean="0"/>
              <a:t> school ministry from kids ministry and from high school ministry into the wider church or campus and careers?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216106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15/07/01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15/07/01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15/07/01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15/07/01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15/07/01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15/07/01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15/07/01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15/07/01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15/07/01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15/07/01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15/07/01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15/07/01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8667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03158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53454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08459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80557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95446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3740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30471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21548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12529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93267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9874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235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8923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5651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8313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7920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8525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271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1409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62575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5960</TotalTime>
  <Words>958</Words>
  <Application>Microsoft Macintosh PowerPoint</Application>
  <PresentationFormat>On-screen Show (4:3)</PresentationFormat>
  <Paragraphs>43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323</cp:revision>
  <dcterms:created xsi:type="dcterms:W3CDTF">2013-10-02T18:06:33Z</dcterms:created>
  <dcterms:modified xsi:type="dcterms:W3CDTF">2015-07-01T11:05:35Z</dcterms:modified>
</cp:coreProperties>
</file>