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Lst>
  <p:notesMasterIdLst>
    <p:notesMasterId r:id="rId83"/>
  </p:notesMasterIdLst>
  <p:sldIdLst>
    <p:sldId id="451" r:id="rId4"/>
    <p:sldId id="719" r:id="rId5"/>
    <p:sldId id="602" r:id="rId6"/>
    <p:sldId id="611" r:id="rId7"/>
    <p:sldId id="612" r:id="rId8"/>
    <p:sldId id="613" r:id="rId9"/>
    <p:sldId id="614" r:id="rId10"/>
    <p:sldId id="615" r:id="rId11"/>
    <p:sldId id="616" r:id="rId12"/>
    <p:sldId id="617" r:id="rId13"/>
    <p:sldId id="618" r:id="rId14"/>
    <p:sldId id="619" r:id="rId15"/>
    <p:sldId id="620" r:id="rId16"/>
    <p:sldId id="621" r:id="rId17"/>
    <p:sldId id="622" r:id="rId18"/>
    <p:sldId id="623" r:id="rId19"/>
    <p:sldId id="624" r:id="rId20"/>
    <p:sldId id="626" r:id="rId21"/>
    <p:sldId id="627" r:id="rId22"/>
    <p:sldId id="628" r:id="rId23"/>
    <p:sldId id="633" r:id="rId24"/>
    <p:sldId id="634" r:id="rId25"/>
    <p:sldId id="640" r:id="rId26"/>
    <p:sldId id="641" r:id="rId27"/>
    <p:sldId id="644" r:id="rId28"/>
    <p:sldId id="645" r:id="rId29"/>
    <p:sldId id="646" r:id="rId30"/>
    <p:sldId id="647" r:id="rId31"/>
    <p:sldId id="648" r:id="rId32"/>
    <p:sldId id="599" r:id="rId33"/>
    <p:sldId id="675" r:id="rId34"/>
    <p:sldId id="600" r:id="rId35"/>
    <p:sldId id="676" r:id="rId36"/>
    <p:sldId id="603" r:id="rId37"/>
    <p:sldId id="605" r:id="rId38"/>
    <p:sldId id="606" r:id="rId39"/>
    <p:sldId id="607" r:id="rId40"/>
    <p:sldId id="608" r:id="rId41"/>
    <p:sldId id="716" r:id="rId42"/>
    <p:sldId id="678" r:id="rId43"/>
    <p:sldId id="717" r:id="rId44"/>
    <p:sldId id="718" r:id="rId45"/>
    <p:sldId id="609" r:id="rId46"/>
    <p:sldId id="610" r:id="rId47"/>
    <p:sldId id="442" r:id="rId48"/>
    <p:sldId id="703" r:id="rId49"/>
    <p:sldId id="704" r:id="rId50"/>
    <p:sldId id="705" r:id="rId51"/>
    <p:sldId id="699" r:id="rId52"/>
    <p:sldId id="706" r:id="rId53"/>
    <p:sldId id="707" r:id="rId54"/>
    <p:sldId id="708" r:id="rId55"/>
    <p:sldId id="709" r:id="rId56"/>
    <p:sldId id="710" r:id="rId57"/>
    <p:sldId id="711" r:id="rId58"/>
    <p:sldId id="712" r:id="rId59"/>
    <p:sldId id="715" r:id="rId60"/>
    <p:sldId id="713" r:id="rId61"/>
    <p:sldId id="686" r:id="rId62"/>
    <p:sldId id="700" r:id="rId63"/>
    <p:sldId id="693" r:id="rId64"/>
    <p:sldId id="653" r:id="rId65"/>
    <p:sldId id="654" r:id="rId66"/>
    <p:sldId id="655" r:id="rId67"/>
    <p:sldId id="656" r:id="rId68"/>
    <p:sldId id="657" r:id="rId69"/>
    <p:sldId id="658" r:id="rId70"/>
    <p:sldId id="659" r:id="rId71"/>
    <p:sldId id="660" r:id="rId72"/>
    <p:sldId id="661" r:id="rId73"/>
    <p:sldId id="662" r:id="rId74"/>
    <p:sldId id="663" r:id="rId75"/>
    <p:sldId id="664" r:id="rId76"/>
    <p:sldId id="665" r:id="rId77"/>
    <p:sldId id="666" r:id="rId78"/>
    <p:sldId id="667" r:id="rId79"/>
    <p:sldId id="668" r:id="rId80"/>
    <p:sldId id="672" r:id="rId81"/>
    <p:sldId id="702"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2A7D0"/>
    <a:srgbClr val="B4B5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70" autoAdjust="0"/>
    <p:restoredTop sz="94660"/>
  </p:normalViewPr>
  <p:slideViewPr>
    <p:cSldViewPr snapToGrid="0" snapToObjects="1">
      <p:cViewPr varScale="1">
        <p:scale>
          <a:sx n="80" d="100"/>
          <a:sy n="80" d="100"/>
        </p:scale>
        <p:origin x="-104" y="-256"/>
      </p:cViewPr>
      <p:guideLst>
        <p:guide orient="horz" pos="4152"/>
        <p:guide pos="2875"/>
      </p:guideLst>
    </p:cSldViewPr>
  </p:slideViewPr>
  <p:notesTextViewPr>
    <p:cViewPr>
      <p:scale>
        <a:sx n="100" d="100"/>
        <a:sy n="100" d="100"/>
      </p:scale>
      <p:origin x="0" y="0"/>
    </p:cViewPr>
  </p:notesTextViewPr>
  <p:sorterViewPr>
    <p:cViewPr>
      <p:scale>
        <a:sx n="66" d="100"/>
        <a:sy n="66" d="100"/>
      </p:scale>
      <p:origin x="0" y="257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notesMaster" Target="notesMasters/notes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C9CBF0-1AC1-E646-A936-3FF0631E341F}" type="datetimeFigureOut">
              <a:rPr lang="en-US" smtClean="0"/>
              <a:t>17/02/24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331EBA-C629-BE48-8B4F-AA072D8AF978}" type="slidenum">
              <a:rPr lang="en-US" smtClean="0"/>
              <a:t>‹#›</a:t>
            </a:fld>
            <a:endParaRPr lang="en-US"/>
          </a:p>
        </p:txBody>
      </p:sp>
    </p:spTree>
    <p:extLst>
      <p:ext uri="{BB962C8B-B14F-4D97-AF65-F5344CB8AC3E}">
        <p14:creationId xmlns:p14="http://schemas.microsoft.com/office/powerpoint/2010/main" val="10211601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Managing</a:t>
            </a:r>
            <a:r>
              <a:rPr lang="en-US" baseline="0" dirty="0" smtClean="0"/>
              <a:t> Your Life and Time. </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1</a:t>
            </a:fld>
            <a:endParaRPr lang="en-US"/>
          </a:p>
        </p:txBody>
      </p:sp>
    </p:spTree>
    <p:extLst>
      <p:ext uri="{BB962C8B-B14F-4D97-AF65-F5344CB8AC3E}">
        <p14:creationId xmlns:p14="http://schemas.microsoft.com/office/powerpoint/2010/main" val="70836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 had a mission to seek and to save the Lost.</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10</a:t>
            </a:fld>
            <a:endParaRPr lang="en-US"/>
          </a:p>
        </p:txBody>
      </p:sp>
    </p:spTree>
    <p:extLst>
      <p:ext uri="{BB962C8B-B14F-4D97-AF65-F5344CB8AC3E}">
        <p14:creationId xmlns:p14="http://schemas.microsoft.com/office/powerpoint/2010/main" val="300386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Martin Luther King Jr. had a mission to see equality and racial harmony existing among all people</a:t>
            </a:r>
            <a:r>
              <a:rPr lang="en-US" dirty="0"/>
              <a:t>.</a:t>
            </a:r>
            <a:endParaRPr lang="en-US" dirty="0" smtClean="0"/>
          </a:p>
        </p:txBody>
      </p:sp>
      <p:sp>
        <p:nvSpPr>
          <p:cNvPr id="4" name="Slide Number Placeholder 3"/>
          <p:cNvSpPr>
            <a:spLocks noGrp="1"/>
          </p:cNvSpPr>
          <p:nvPr>
            <p:ph type="sldNum" sz="quarter" idx="10"/>
          </p:nvPr>
        </p:nvSpPr>
        <p:spPr/>
        <p:txBody>
          <a:bodyPr/>
          <a:lstStyle/>
          <a:p>
            <a:fld id="{B0331EBA-C629-BE48-8B4F-AA072D8AF978}" type="slidenum">
              <a:rPr lang="en-US" smtClean="0"/>
              <a:t>11</a:t>
            </a:fld>
            <a:endParaRPr lang="en-US"/>
          </a:p>
        </p:txBody>
      </p:sp>
    </p:spTree>
    <p:extLst>
      <p:ext uri="{BB962C8B-B14F-4D97-AF65-F5344CB8AC3E}">
        <p14:creationId xmlns:p14="http://schemas.microsoft.com/office/powerpoint/2010/main" val="3127746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Nelson Mandela</a:t>
            </a:r>
            <a:r>
              <a:rPr lang="en-US" baseline="0" dirty="0" smtClean="0"/>
              <a:t> had a mission to see a democratic and free society where people live in harmony.</a:t>
            </a:r>
          </a:p>
        </p:txBody>
      </p:sp>
      <p:sp>
        <p:nvSpPr>
          <p:cNvPr id="4" name="Slide Number Placeholder 3"/>
          <p:cNvSpPr>
            <a:spLocks noGrp="1"/>
          </p:cNvSpPr>
          <p:nvPr>
            <p:ph type="sldNum" sz="quarter" idx="10"/>
          </p:nvPr>
        </p:nvSpPr>
        <p:spPr/>
        <p:txBody>
          <a:bodyPr/>
          <a:lstStyle/>
          <a:p>
            <a:fld id="{B0331EBA-C629-BE48-8B4F-AA072D8AF978}" type="slidenum">
              <a:rPr lang="en-US" smtClean="0"/>
              <a:t>12</a:t>
            </a:fld>
            <a:endParaRPr lang="en-US"/>
          </a:p>
        </p:txBody>
      </p:sp>
    </p:spTree>
    <p:extLst>
      <p:ext uri="{BB962C8B-B14F-4D97-AF65-F5344CB8AC3E}">
        <p14:creationId xmlns:p14="http://schemas.microsoft.com/office/powerpoint/2010/main" val="3760808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Why should you write a Mission statement?</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13</a:t>
            </a:fld>
            <a:endParaRPr lang="en-US"/>
          </a:p>
        </p:txBody>
      </p:sp>
    </p:spTree>
    <p:extLst>
      <p:ext uri="{BB962C8B-B14F-4D97-AF65-F5344CB8AC3E}">
        <p14:creationId xmlns:p14="http://schemas.microsoft.com/office/powerpoint/2010/main" val="708367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Geneva" charset="0"/>
                <a:cs typeface="Geneva" charset="0"/>
              </a:rPr>
              <a:t>(1) To Determine Priorities - Helps you focus on what is important.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14</a:t>
            </a:fld>
            <a:endParaRPr lang="en-US"/>
          </a:p>
        </p:txBody>
      </p:sp>
    </p:spTree>
    <p:extLst>
      <p:ext uri="{BB962C8B-B14F-4D97-AF65-F5344CB8AC3E}">
        <p14:creationId xmlns:p14="http://schemas.microsoft.com/office/powerpoint/2010/main" val="708367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Geneva" charset="0"/>
                <a:cs typeface="Geneva" charset="0"/>
              </a:rPr>
              <a:t>(2) To Inspire Progress - Keeps you moving forward when the going gets tough.</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15</a:t>
            </a:fld>
            <a:endParaRPr lang="en-US"/>
          </a:p>
        </p:txBody>
      </p:sp>
    </p:spTree>
    <p:extLst>
      <p:ext uri="{BB962C8B-B14F-4D97-AF65-F5344CB8AC3E}">
        <p14:creationId xmlns:p14="http://schemas.microsoft.com/office/powerpoint/2010/main" val="708367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Geneva" charset="0"/>
                <a:cs typeface="Geneva" charset="0"/>
              </a:rPr>
              <a:t>(3) To Limit Distractions – it helps you say no to things that will get in the way of you living your mission.</a:t>
            </a:r>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16</a:t>
            </a:fld>
            <a:endParaRPr lang="en-US"/>
          </a:p>
        </p:txBody>
      </p:sp>
    </p:spTree>
    <p:extLst>
      <p:ext uri="{BB962C8B-B14F-4D97-AF65-F5344CB8AC3E}">
        <p14:creationId xmlns:p14="http://schemas.microsoft.com/office/powerpoint/2010/main" val="708367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How do you write</a:t>
            </a:r>
            <a:r>
              <a:rPr lang="en-GB" sz="1200" b="0" kern="1200" baseline="0" dirty="0" smtClean="0">
                <a:solidFill>
                  <a:schemeClr val="tx1"/>
                </a:solidFill>
                <a:effectLst/>
                <a:latin typeface="+mn-lt"/>
                <a:ea typeface="+mn-ea"/>
                <a:cs typeface="+mn-cs"/>
              </a:rPr>
              <a:t> a </a:t>
            </a:r>
            <a:r>
              <a:rPr lang="en-GB" sz="1200" b="0" kern="1200" dirty="0" smtClean="0">
                <a:solidFill>
                  <a:schemeClr val="tx1"/>
                </a:solidFill>
                <a:effectLst/>
                <a:latin typeface="+mn-lt"/>
                <a:ea typeface="+mn-ea"/>
                <a:cs typeface="+mn-cs"/>
              </a:rPr>
              <a:t>Mission Statement?</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17</a:t>
            </a:fld>
            <a:endParaRPr lang="en-US"/>
          </a:p>
        </p:txBody>
      </p:sp>
    </p:spTree>
    <p:extLst>
      <p:ext uri="{BB962C8B-B14F-4D97-AF65-F5344CB8AC3E}">
        <p14:creationId xmlns:p14="http://schemas.microsoft.com/office/powerpoint/2010/main" val="708367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Rot="1" noChangeAspect="1" noChangeArrowheads="1" noTextEdit="1"/>
          </p:cNvSpPr>
          <p:nvPr>
            <p:ph type="sldImg"/>
          </p:nvPr>
        </p:nvSpPr>
        <p:spPr>
          <a:xfrm>
            <a:off x="1150938" y="692150"/>
            <a:ext cx="4556125" cy="3416300"/>
          </a:xfrm>
          <a:ln/>
        </p:spPr>
      </p:sp>
      <p:sp>
        <p:nvSpPr>
          <p:cNvPr id="4608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GB" dirty="0" smtClean="0">
                <a:latin typeface="Arial" charset="0"/>
              </a:rPr>
              <a:t>Here is the template we are going to use to craft our mission statements. There are four parts to the mission statement: (1) A Lifetime</a:t>
            </a:r>
            <a:r>
              <a:rPr lang="en-GB" baseline="0" dirty="0" smtClean="0">
                <a:latin typeface="Arial" charset="0"/>
              </a:rPr>
              <a:t> Noun; (2) Verbs of Impact; (3) Groups to Impact and (4) Result of Impact.</a:t>
            </a:r>
            <a:endParaRPr lang="en-GB" dirty="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Rot="1" noChangeAspect="1" noChangeArrowheads="1" noTextEdit="1"/>
          </p:cNvSpPr>
          <p:nvPr>
            <p:ph type="sldImg"/>
          </p:nvPr>
        </p:nvSpPr>
        <p:spPr>
          <a:xfrm>
            <a:off x="1150938" y="692150"/>
            <a:ext cx="4556125" cy="3416300"/>
          </a:xfrm>
          <a:ln/>
        </p:spPr>
      </p:sp>
      <p:sp>
        <p:nvSpPr>
          <p:cNvPr id="4608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GB" dirty="0" smtClean="0">
                <a:latin typeface="Arial" charset="0"/>
              </a:rPr>
              <a:t>Here is</a:t>
            </a:r>
            <a:r>
              <a:rPr lang="en-GB" baseline="0" dirty="0" smtClean="0">
                <a:latin typeface="Arial" charset="0"/>
              </a:rPr>
              <a:t> an example – not to be copied of course – of my mission statement that uses this format.</a:t>
            </a:r>
            <a:endParaRPr lang="en-GB"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t>
            </a:r>
            <a:r>
              <a:rPr lang="en-US" baseline="0" dirty="0" smtClean="0"/>
              <a:t>are going to explore 6 steps to managing our life and time.</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2</a:t>
            </a:fld>
            <a:endParaRPr lang="en-US"/>
          </a:p>
        </p:txBody>
      </p:sp>
    </p:spTree>
    <p:extLst>
      <p:ext uri="{BB962C8B-B14F-4D97-AF65-F5344CB8AC3E}">
        <p14:creationId xmlns:p14="http://schemas.microsoft.com/office/powerpoint/2010/main" val="708367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Rot="1" noChangeAspect="1" noChangeArrowheads="1" noTextEdit="1"/>
          </p:cNvSpPr>
          <p:nvPr>
            <p:ph type="sldImg"/>
          </p:nvPr>
        </p:nvSpPr>
        <p:spPr>
          <a:xfrm>
            <a:off x="1150938" y="692150"/>
            <a:ext cx="4556125" cy="3416300"/>
          </a:xfrm>
          <a:ln/>
        </p:spPr>
      </p:sp>
      <p:sp>
        <p:nvSpPr>
          <p:cNvPr id="4608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GB" dirty="0" smtClean="0">
                <a:latin typeface="Arial" charset="0"/>
              </a:rPr>
              <a:t>Okay, so grab your </a:t>
            </a:r>
            <a:r>
              <a:rPr lang="en-GB" dirty="0" err="1" smtClean="0">
                <a:latin typeface="Arial" charset="0"/>
              </a:rPr>
              <a:t>handout</a:t>
            </a:r>
            <a:r>
              <a:rPr lang="en-GB" dirty="0" smtClean="0">
                <a:latin typeface="Arial" charset="0"/>
              </a:rPr>
              <a:t> and let’s start working on our mission statements – one</a:t>
            </a:r>
            <a:r>
              <a:rPr lang="en-GB" baseline="0" dirty="0" smtClean="0">
                <a:latin typeface="Arial" charset="0"/>
              </a:rPr>
              <a:t> line at a time.</a:t>
            </a:r>
            <a:endParaRPr lang="en-GB" dirty="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 What must you BE to impact people?</a:t>
            </a:r>
            <a:r>
              <a:rPr lang="en-US" baseline="0" dirty="0" smtClean="0"/>
              <a:t> </a:t>
            </a:r>
            <a:r>
              <a:rPr lang="en-US" dirty="0" smtClean="0"/>
              <a:t>As you</a:t>
            </a:r>
            <a:r>
              <a:rPr lang="en-US" baseline="0" dirty="0" smtClean="0"/>
              <a:t> write down what you want to be for a lifetime</a:t>
            </a:r>
            <a:r>
              <a:rPr lang="en-US" dirty="0" smtClean="0"/>
              <a:t> think about the kind of person you want to be</a:t>
            </a:r>
            <a:r>
              <a:rPr lang="en-US" baseline="0" dirty="0" smtClean="0"/>
              <a:t> – choose a noun that reflects what you want to be throughout your life – this is like the best version of yourself – what God meant you to be!</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21</a:t>
            </a:fld>
            <a:endParaRPr lang="en-US"/>
          </a:p>
        </p:txBody>
      </p:sp>
    </p:spTree>
    <p:extLst>
      <p:ext uri="{BB962C8B-B14F-4D97-AF65-F5344CB8AC3E}">
        <p14:creationId xmlns:p14="http://schemas.microsoft.com/office/powerpoint/2010/main" val="3653040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 What can you DO to impact people? Write down three</a:t>
            </a:r>
            <a:r>
              <a:rPr lang="en-US" baseline="0" dirty="0" smtClean="0"/>
              <a:t> ways in which you will impact lives – these are verbs and not nouns – i.e. doing or action words.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0331EBA-C629-BE48-8B4F-AA072D8AF978}" type="slidenum">
              <a:rPr lang="en-US" smtClean="0"/>
              <a:t>22</a:t>
            </a:fld>
            <a:endParaRPr lang="en-US"/>
          </a:p>
        </p:txBody>
      </p:sp>
    </p:spTree>
    <p:extLst>
      <p:ext uri="{BB962C8B-B14F-4D97-AF65-F5344CB8AC3E}">
        <p14:creationId xmlns:p14="http://schemas.microsoft.com/office/powerpoint/2010/main" val="69524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 Who do you want to </a:t>
            </a:r>
            <a:r>
              <a:rPr lang="en-US" baseline="0" dirty="0" smtClean="0"/>
              <a:t>impact? </a:t>
            </a:r>
            <a:r>
              <a:rPr lang="en-US" dirty="0" smtClean="0"/>
              <a:t>So think</a:t>
            </a:r>
            <a:r>
              <a:rPr lang="en-US" baseline="0" dirty="0" smtClean="0"/>
              <a:t> about three different groups of people in your sphere of influence that you will impact through your mission. Make sure that it is as board as possible and does not just refer to your work environment.</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23</a:t>
            </a:fld>
            <a:endParaRPr lang="en-US"/>
          </a:p>
        </p:txBody>
      </p:sp>
    </p:spTree>
    <p:extLst>
      <p:ext uri="{BB962C8B-B14F-4D97-AF65-F5344CB8AC3E}">
        <p14:creationId xmlns:p14="http://schemas.microsoft.com/office/powerpoint/2010/main" val="2504024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4. What will be the result of your impact? Write down what you</a:t>
            </a:r>
            <a:r>
              <a:rPr lang="en-US" baseline="0" dirty="0" smtClean="0"/>
              <a:t> believe your impact will accomplish in the lives of the people groups or in the world in general.</a:t>
            </a:r>
            <a:endParaRPr lang="en-US" dirty="0" smtClean="0"/>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24</a:t>
            </a:fld>
            <a:endParaRPr lang="en-US"/>
          </a:p>
        </p:txBody>
      </p:sp>
    </p:spTree>
    <p:extLst>
      <p:ext uri="{BB962C8B-B14F-4D97-AF65-F5344CB8AC3E}">
        <p14:creationId xmlns:p14="http://schemas.microsoft.com/office/powerpoint/2010/main" val="781458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25</a:t>
            </a:fld>
            <a:endParaRPr lang="en-US"/>
          </a:p>
        </p:txBody>
      </p:sp>
    </p:spTree>
    <p:extLst>
      <p:ext uri="{BB962C8B-B14F-4D97-AF65-F5344CB8AC3E}">
        <p14:creationId xmlns:p14="http://schemas.microsoft.com/office/powerpoint/2010/main" val="194704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Rot="1" noChangeAspect="1" noChangeArrowheads="1" noTextEdit="1"/>
          </p:cNvSpPr>
          <p:nvPr>
            <p:ph type="sldImg"/>
          </p:nvPr>
        </p:nvSpPr>
        <p:spPr>
          <a:xfrm>
            <a:off x="1150938" y="692150"/>
            <a:ext cx="4556125" cy="3416300"/>
          </a:xfrm>
          <a:ln/>
        </p:spPr>
      </p:sp>
      <p:sp>
        <p:nvSpPr>
          <p:cNvPr id="4608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GB" dirty="0" smtClean="0">
                <a:latin typeface="Arial" charset="0"/>
              </a:rPr>
              <a:t>Now</a:t>
            </a:r>
            <a:r>
              <a:rPr lang="en-GB" baseline="0" dirty="0" smtClean="0">
                <a:latin typeface="Arial" charset="0"/>
              </a:rPr>
              <a:t> you can put key words into the various blocks on your </a:t>
            </a:r>
            <a:r>
              <a:rPr lang="en-GB" baseline="0" dirty="0" err="1" smtClean="0">
                <a:latin typeface="Arial" charset="0"/>
              </a:rPr>
              <a:t>handout</a:t>
            </a:r>
            <a:r>
              <a:rPr lang="en-GB" baseline="0" dirty="0" smtClean="0">
                <a:latin typeface="Arial" charset="0"/>
              </a:rPr>
              <a:t>.</a:t>
            </a:r>
            <a:endParaRPr lang="en-GB" dirty="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 out your missions statement, using as few words as possible, in a single sentence!</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27</a:t>
            </a:fld>
            <a:endParaRPr lang="en-US"/>
          </a:p>
        </p:txBody>
      </p:sp>
    </p:spTree>
    <p:extLst>
      <p:ext uri="{BB962C8B-B14F-4D97-AF65-F5344CB8AC3E}">
        <p14:creationId xmlns:p14="http://schemas.microsoft.com/office/powerpoint/2010/main" val="708367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your mission with someone next to you. </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28</a:t>
            </a:fld>
            <a:endParaRPr lang="en-US"/>
          </a:p>
        </p:txBody>
      </p:sp>
    </p:spTree>
    <p:extLst>
      <p:ext uri="{BB962C8B-B14F-4D97-AF65-F5344CB8AC3E}">
        <p14:creationId xmlns:p14="http://schemas.microsoft.com/office/powerpoint/2010/main" val="708367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it is up to you to </a:t>
            </a:r>
            <a:r>
              <a:rPr lang="en-US" dirty="0" smtClean="0"/>
              <a:t>live your mission: (1) Ask others to</a:t>
            </a:r>
            <a:r>
              <a:rPr lang="en-US" baseline="0" dirty="0" smtClean="0"/>
              <a:t> help you live your mission. (2) Allocate </a:t>
            </a:r>
            <a:r>
              <a:rPr lang="en-US" dirty="0" smtClean="0"/>
              <a:t>time, energy and resources</a:t>
            </a:r>
            <a:r>
              <a:rPr lang="en-US" baseline="0" dirty="0" smtClean="0"/>
              <a:t> to it. (3) Act in line with your mission.</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29</a:t>
            </a:fld>
            <a:endParaRPr lang="en-US"/>
          </a:p>
        </p:txBody>
      </p:sp>
    </p:spTree>
    <p:extLst>
      <p:ext uri="{BB962C8B-B14F-4D97-AF65-F5344CB8AC3E}">
        <p14:creationId xmlns:p14="http://schemas.microsoft.com/office/powerpoint/2010/main" val="70836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1. Define Your Mission</a:t>
            </a:r>
          </a:p>
          <a:p>
            <a:r>
              <a:rPr lang="en-ZA" sz="1200" kern="1200" dirty="0" smtClean="0">
                <a:solidFill>
                  <a:schemeClr val="tx1"/>
                </a:solidFill>
                <a:effectLst/>
                <a:latin typeface="+mn-lt"/>
                <a:ea typeface="+mn-ea"/>
                <a:cs typeface="+mn-cs"/>
              </a:rPr>
              <a:t>Some definitions of mission: Mission is what you want to create of yourself and the world around you. (Peter Senge). Mission is what you want to be, do, feel, think, own, associate with and impact by some date in the future. (Dr. Linda Phillips-Jones). Mission is a clear mental picture of a preferable future imparted by God to His chosen servants based upon an accurate understanding of God, self and circumstances. (George Barna). Writing a personal mission statement is a key to successfully life and management!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b="1" kern="1200" dirty="0" smtClean="0">
                <a:solidFill>
                  <a:schemeClr val="tx1"/>
                </a:solidFill>
                <a:effectLst/>
                <a:latin typeface="+mn-lt"/>
                <a:ea typeface="+mn-ea"/>
                <a:cs typeface="+mn-cs"/>
              </a:rPr>
              <a:t>(1) What Do You Want to Be?</a:t>
            </a:r>
            <a:r>
              <a:rPr lang="en-ZA" sz="1200" kern="1200" dirty="0" smtClean="0">
                <a:solidFill>
                  <a:schemeClr val="tx1"/>
                </a:solidFill>
                <a:effectLst/>
                <a:latin typeface="+mn-lt"/>
                <a:ea typeface="+mn-ea"/>
                <a:cs typeface="+mn-cs"/>
              </a:rPr>
              <a:t> What </a:t>
            </a:r>
            <a:r>
              <a:rPr lang="en-ZA" sz="1200" i="1" kern="1200" dirty="0" smtClean="0">
                <a:solidFill>
                  <a:schemeClr val="tx1"/>
                </a:solidFill>
                <a:effectLst/>
                <a:latin typeface="+mn-lt"/>
                <a:ea typeface="+mn-ea"/>
                <a:cs typeface="+mn-cs"/>
              </a:rPr>
              <a:t>noun </a:t>
            </a:r>
            <a:r>
              <a:rPr lang="en-ZA" sz="1200" kern="1200" dirty="0" smtClean="0">
                <a:solidFill>
                  <a:schemeClr val="tx1"/>
                </a:solidFill>
                <a:effectLst/>
                <a:latin typeface="+mn-lt"/>
                <a:ea typeface="+mn-ea"/>
                <a:cs typeface="+mn-cs"/>
              </a:rPr>
              <a:t>best reflects what you will ‘be’ for a lifetime?</a:t>
            </a:r>
          </a:p>
          <a:p>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a:p>
            <a:r>
              <a:rPr lang="en-ZA" sz="1200" b="1" kern="1200" dirty="0" smtClean="0">
                <a:solidFill>
                  <a:schemeClr val="tx1"/>
                </a:solidFill>
                <a:effectLst/>
                <a:latin typeface="+mn-lt"/>
                <a:ea typeface="+mn-ea"/>
                <a:cs typeface="+mn-cs"/>
              </a:rPr>
              <a:t>(2) How Can You Become This? </a:t>
            </a:r>
            <a:r>
              <a:rPr lang="en-ZA" sz="1200" kern="1200" dirty="0" smtClean="0">
                <a:solidFill>
                  <a:schemeClr val="tx1"/>
                </a:solidFill>
                <a:effectLst/>
                <a:latin typeface="+mn-lt"/>
                <a:ea typeface="+mn-ea"/>
                <a:cs typeface="+mn-cs"/>
              </a:rPr>
              <a:t>What </a:t>
            </a:r>
            <a:r>
              <a:rPr lang="en-ZA" sz="1200" i="1" kern="1200" dirty="0" smtClean="0">
                <a:solidFill>
                  <a:schemeClr val="tx1"/>
                </a:solidFill>
                <a:effectLst/>
                <a:latin typeface="+mn-lt"/>
                <a:ea typeface="+mn-ea"/>
                <a:cs typeface="+mn-cs"/>
              </a:rPr>
              <a:t>verbs </a:t>
            </a:r>
            <a:r>
              <a:rPr lang="en-ZA" sz="1200" kern="1200" dirty="0" smtClean="0">
                <a:solidFill>
                  <a:schemeClr val="tx1"/>
                </a:solidFill>
                <a:effectLst/>
                <a:latin typeface="+mn-lt"/>
                <a:ea typeface="+mn-ea"/>
                <a:cs typeface="+mn-cs"/>
              </a:rPr>
              <a:t>best describe the impact you want to make?</a:t>
            </a:r>
          </a:p>
          <a:p>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ZA" sz="1200" b="1" kern="1200" dirty="0" smtClean="0">
                <a:solidFill>
                  <a:schemeClr val="tx1"/>
                </a:solidFill>
                <a:effectLst/>
                <a:latin typeface="+mn-lt"/>
                <a:ea typeface="+mn-ea"/>
                <a:cs typeface="+mn-cs"/>
              </a:rPr>
              <a:t>(3) Who Do You Want To Impact? </a:t>
            </a:r>
            <a:r>
              <a:rPr lang="en-ZA" sz="1200" kern="1200" dirty="0" smtClean="0">
                <a:solidFill>
                  <a:schemeClr val="tx1"/>
                </a:solidFill>
                <a:effectLst/>
                <a:latin typeface="+mn-lt"/>
                <a:ea typeface="+mn-ea"/>
                <a:cs typeface="+mn-cs"/>
              </a:rPr>
              <a:t>What </a:t>
            </a:r>
            <a:r>
              <a:rPr lang="en-ZA" sz="1200" i="1" kern="1200" dirty="0" smtClean="0">
                <a:solidFill>
                  <a:schemeClr val="tx1"/>
                </a:solidFill>
                <a:effectLst/>
                <a:latin typeface="+mn-lt"/>
                <a:ea typeface="+mn-ea"/>
                <a:cs typeface="+mn-cs"/>
              </a:rPr>
              <a:t>people groups </a:t>
            </a:r>
            <a:r>
              <a:rPr lang="en-ZA" sz="1200" kern="1200" dirty="0" smtClean="0">
                <a:solidFill>
                  <a:schemeClr val="tx1"/>
                </a:solidFill>
                <a:effectLst/>
                <a:latin typeface="+mn-lt"/>
                <a:ea typeface="+mn-ea"/>
                <a:cs typeface="+mn-cs"/>
              </a:rPr>
              <a:t>do you want to impact?</a:t>
            </a:r>
          </a:p>
          <a:p>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a:p>
            <a:r>
              <a:rPr lang="en-ZA" sz="1200" b="1" kern="1200" dirty="0" smtClean="0">
                <a:solidFill>
                  <a:schemeClr val="tx1"/>
                </a:solidFill>
                <a:effectLst/>
                <a:latin typeface="+mn-lt"/>
                <a:ea typeface="+mn-ea"/>
                <a:cs typeface="+mn-cs"/>
              </a:rPr>
              <a:t>(4) Why Do You Want To Live This Kind Of Life? </a:t>
            </a:r>
            <a:r>
              <a:rPr lang="en-ZA" sz="1200" kern="1200" dirty="0" smtClean="0">
                <a:solidFill>
                  <a:schemeClr val="tx1"/>
                </a:solidFill>
                <a:effectLst/>
                <a:latin typeface="+mn-lt"/>
                <a:ea typeface="+mn-ea"/>
                <a:cs typeface="+mn-cs"/>
              </a:rPr>
              <a:t>What is the </a:t>
            </a:r>
            <a:r>
              <a:rPr lang="en-ZA" sz="1200" i="1" kern="1200" dirty="0" smtClean="0">
                <a:solidFill>
                  <a:schemeClr val="tx1"/>
                </a:solidFill>
                <a:effectLst/>
                <a:latin typeface="+mn-lt"/>
                <a:ea typeface="+mn-ea"/>
                <a:cs typeface="+mn-cs"/>
              </a:rPr>
              <a:t>end product </a:t>
            </a:r>
            <a:r>
              <a:rPr lang="en-ZA" sz="1200" kern="1200" dirty="0" smtClean="0">
                <a:solidFill>
                  <a:schemeClr val="tx1"/>
                </a:solidFill>
                <a:effectLst/>
                <a:latin typeface="+mn-lt"/>
                <a:ea typeface="+mn-ea"/>
                <a:cs typeface="+mn-cs"/>
              </a:rPr>
              <a:t>of your life?</a:t>
            </a:r>
          </a:p>
          <a:p>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ZA" sz="1200" b="1" i="1" kern="1200" dirty="0" smtClean="0">
                <a:solidFill>
                  <a:schemeClr val="tx1"/>
                </a:solidFill>
                <a:effectLst/>
                <a:latin typeface="+mn-lt"/>
                <a:ea typeface="+mn-ea"/>
                <a:cs typeface="+mn-cs"/>
              </a:rPr>
              <a:t>verbs of impact</a:t>
            </a:r>
            <a:endParaRPr lang="en-ZA" sz="1200" kern="1200" dirty="0" smtClean="0">
              <a:solidFill>
                <a:schemeClr val="tx1"/>
              </a:solidFill>
              <a:effectLst/>
              <a:latin typeface="+mn-lt"/>
              <a:ea typeface="+mn-ea"/>
              <a:cs typeface="+mn-cs"/>
            </a:endParaRPr>
          </a:p>
          <a:p>
            <a:r>
              <a:rPr lang="en-ZA" sz="1200" b="1" i="1" kern="1200" dirty="0" smtClean="0">
                <a:solidFill>
                  <a:schemeClr val="tx1"/>
                </a:solidFill>
                <a:effectLst/>
                <a:latin typeface="+mn-lt"/>
                <a:ea typeface="+mn-ea"/>
                <a:cs typeface="+mn-cs"/>
              </a:rPr>
              <a:t>people groups to impact</a:t>
            </a:r>
            <a:endParaRPr lang="en-ZA" sz="1200" kern="1200" dirty="0" smtClean="0">
              <a:solidFill>
                <a:schemeClr val="tx1"/>
              </a:solidFill>
              <a:effectLst/>
              <a:latin typeface="+mn-lt"/>
              <a:ea typeface="+mn-ea"/>
              <a:cs typeface="+mn-cs"/>
            </a:endParaRPr>
          </a:p>
          <a:p>
            <a:r>
              <a:rPr lang="en-ZA" sz="1200" b="1" i="1" kern="1200" dirty="0" smtClean="0">
                <a:solidFill>
                  <a:schemeClr val="tx1"/>
                </a:solidFill>
                <a:effectLst/>
                <a:latin typeface="+mn-lt"/>
                <a:ea typeface="+mn-ea"/>
                <a:cs typeface="+mn-cs"/>
              </a:rPr>
              <a:t>end-product of impact</a:t>
            </a:r>
            <a:endParaRPr lang="en-ZA" sz="1200" kern="1200" dirty="0" smtClean="0">
              <a:solidFill>
                <a:schemeClr val="tx1"/>
              </a:solidFill>
              <a:effectLst/>
              <a:latin typeface="+mn-lt"/>
              <a:ea typeface="+mn-ea"/>
              <a:cs typeface="+mn-cs"/>
            </a:endParaRPr>
          </a:p>
          <a:p>
            <a:r>
              <a:rPr lang="en-ZA" sz="1200" b="1" i="1" kern="1200" dirty="0" smtClean="0">
                <a:solidFill>
                  <a:schemeClr val="tx1"/>
                </a:solidFill>
                <a:effectLst/>
                <a:latin typeface="+mn-lt"/>
                <a:ea typeface="+mn-ea"/>
                <a:cs typeface="+mn-cs"/>
              </a:rPr>
              <a:t>lifetime noun</a:t>
            </a:r>
            <a:endParaRPr lang="en-ZA"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r>
              <a:rPr lang="en-ZA" dirty="0" smtClean="0">
                <a:effectLst/>
              </a:rPr>
              <a:t> </a:t>
            </a:r>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dirty="0" smtClean="0">
                <a:effectLst/>
              </a:rPr>
              <a:t/>
            </a:r>
            <a:br>
              <a:rPr lang="en-ZA" dirty="0" smtClean="0">
                <a:effectLst/>
              </a:rPr>
            </a:br>
            <a:r>
              <a:rPr lang="en-ZA" sz="1200" i="1" kern="1200" dirty="0" smtClean="0">
                <a:solidFill>
                  <a:schemeClr val="tx1"/>
                </a:solidFill>
                <a:effectLst/>
                <a:latin typeface="+mn-lt"/>
                <a:ea typeface="+mn-ea"/>
                <a:cs typeface="+mn-cs"/>
              </a:rPr>
              <a:t>My Mission is…</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31EBA-C629-BE48-8B4F-AA072D8AF978}" type="slidenum">
              <a:rPr lang="en-US" smtClean="0"/>
              <a:t>3</a:t>
            </a:fld>
            <a:endParaRPr lang="en-US"/>
          </a:p>
        </p:txBody>
      </p:sp>
    </p:spTree>
    <p:extLst>
      <p:ext uri="{BB962C8B-B14F-4D97-AF65-F5344CB8AC3E}">
        <p14:creationId xmlns:p14="http://schemas.microsoft.com/office/powerpoint/2010/main" val="3661234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2. Identify Your Roles. </a:t>
            </a:r>
            <a:r>
              <a:rPr lang="en-ZA" sz="1200" kern="1200" dirty="0" smtClean="0">
                <a:solidFill>
                  <a:schemeClr val="tx1"/>
                </a:solidFill>
                <a:effectLst/>
                <a:latin typeface="+mn-lt"/>
                <a:ea typeface="+mn-ea"/>
                <a:cs typeface="+mn-cs"/>
              </a:rPr>
              <a:t>These are the contexts in which you will live out your mission.</a:t>
            </a:r>
          </a:p>
        </p:txBody>
      </p:sp>
      <p:sp>
        <p:nvSpPr>
          <p:cNvPr id="4" name="Slide Number Placeholder 3"/>
          <p:cNvSpPr>
            <a:spLocks noGrp="1"/>
          </p:cNvSpPr>
          <p:nvPr>
            <p:ph type="sldNum" sz="quarter" idx="10"/>
          </p:nvPr>
        </p:nvSpPr>
        <p:spPr/>
        <p:txBody>
          <a:bodyPr/>
          <a:lstStyle/>
          <a:p>
            <a:fld id="{B0331EBA-C629-BE48-8B4F-AA072D8AF978}" type="slidenum">
              <a:rPr lang="en-US" smtClean="0"/>
              <a:t>30</a:t>
            </a:fld>
            <a:endParaRPr lang="en-US"/>
          </a:p>
        </p:txBody>
      </p:sp>
    </p:spTree>
    <p:extLst>
      <p:ext uri="{BB962C8B-B14F-4D97-AF65-F5344CB8AC3E}">
        <p14:creationId xmlns:p14="http://schemas.microsoft.com/office/powerpoint/2010/main" val="3661234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3 steps to identifying</a:t>
            </a:r>
            <a:r>
              <a:rPr lang="en-US" baseline="0" dirty="0" smtClean="0"/>
              <a:t> y</a:t>
            </a:r>
            <a:r>
              <a:rPr lang="en-US" dirty="0" smtClean="0"/>
              <a:t>our roles:</a:t>
            </a:r>
            <a:r>
              <a:rPr lang="en-US" baseline="0" dirty="0" smtClean="0"/>
              <a:t> (1) List all the roles you have in life. (2) Group the roles into categories. (3) Select five or six roles to work with.</a:t>
            </a:r>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31</a:t>
            </a:fld>
            <a:endParaRPr lang="en-US"/>
          </a:p>
        </p:txBody>
      </p:sp>
    </p:spTree>
    <p:extLst>
      <p:ext uri="{BB962C8B-B14F-4D97-AF65-F5344CB8AC3E}">
        <p14:creationId xmlns:p14="http://schemas.microsoft.com/office/powerpoint/2010/main" val="708367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3. Create Your Goals. </a:t>
            </a:r>
            <a:r>
              <a:rPr lang="en-ZA" sz="1200" b="0" kern="1200" dirty="0" smtClean="0">
                <a:solidFill>
                  <a:schemeClr val="tx1"/>
                </a:solidFill>
                <a:effectLst/>
                <a:latin typeface="+mn-lt"/>
                <a:ea typeface="+mn-ea"/>
                <a:cs typeface="+mn-cs"/>
              </a:rPr>
              <a:t>To improve in</a:t>
            </a:r>
            <a:r>
              <a:rPr lang="en-ZA" sz="1200" b="0" kern="1200" baseline="0" dirty="0" smtClean="0">
                <a:solidFill>
                  <a:schemeClr val="tx1"/>
                </a:solidFill>
                <a:effectLst/>
                <a:latin typeface="+mn-lt"/>
                <a:ea typeface="+mn-ea"/>
                <a:cs typeface="+mn-cs"/>
              </a:rPr>
              <a:t> each of your roles you have to set goals for each of them.</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31EBA-C629-BE48-8B4F-AA072D8AF978}" type="slidenum">
              <a:rPr lang="en-US" smtClean="0"/>
              <a:t>32</a:t>
            </a:fld>
            <a:endParaRPr lang="en-US"/>
          </a:p>
        </p:txBody>
      </p:sp>
    </p:spTree>
    <p:extLst>
      <p:ext uri="{BB962C8B-B14F-4D97-AF65-F5344CB8AC3E}">
        <p14:creationId xmlns:p14="http://schemas.microsoft.com/office/powerpoint/2010/main" val="3661234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Create 2 or 3 goals for each of your roles. Make them SMART: Specific, Measurable, Attainable, Realistic</a:t>
            </a:r>
            <a:r>
              <a:rPr lang="en-ZA" sz="1200" b="0" kern="1200" baseline="0" dirty="0" smtClean="0">
                <a:solidFill>
                  <a:schemeClr val="tx1"/>
                </a:solidFill>
                <a:effectLst/>
                <a:latin typeface="+mn-lt"/>
                <a:ea typeface="+mn-ea"/>
                <a:cs typeface="+mn-cs"/>
              </a:rPr>
              <a:t> and </a:t>
            </a:r>
            <a:r>
              <a:rPr lang="en-ZA" sz="1200" b="0" kern="1200" dirty="0" smtClean="0">
                <a:solidFill>
                  <a:schemeClr val="tx1"/>
                </a:solidFill>
                <a:effectLst/>
                <a:latin typeface="+mn-lt"/>
                <a:ea typeface="+mn-ea"/>
                <a:cs typeface="+mn-cs"/>
              </a:rPr>
              <a:t>Timely.</a:t>
            </a:r>
          </a:p>
          <a:p>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31EBA-C629-BE48-8B4F-AA072D8AF978}" type="slidenum">
              <a:rPr lang="en-US" smtClean="0"/>
              <a:t>33</a:t>
            </a:fld>
            <a:endParaRPr lang="en-US"/>
          </a:p>
        </p:txBody>
      </p:sp>
    </p:spTree>
    <p:extLst>
      <p:ext uri="{BB962C8B-B14F-4D97-AF65-F5344CB8AC3E}">
        <p14:creationId xmlns:p14="http://schemas.microsoft.com/office/powerpoint/2010/main" val="3661234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4. Plan Your Week. </a:t>
            </a:r>
            <a:r>
              <a:rPr lang="en-ZA" sz="1200" kern="1200" dirty="0" smtClean="0">
                <a:solidFill>
                  <a:schemeClr val="tx1"/>
                </a:solidFill>
                <a:effectLst/>
                <a:latin typeface="+mn-lt"/>
                <a:ea typeface="+mn-ea"/>
                <a:cs typeface="+mn-cs"/>
              </a:rPr>
              <a:t>There are six steps that will help you turn your mission into reality. You should consider using a weekly planner. A </a:t>
            </a:r>
            <a:r>
              <a:rPr lang="en-ZA" sz="1200" i="1" kern="1200" dirty="0" smtClean="0">
                <a:solidFill>
                  <a:schemeClr val="tx1"/>
                </a:solidFill>
                <a:effectLst/>
                <a:latin typeface="+mn-lt"/>
                <a:ea typeface="+mn-ea"/>
                <a:cs typeface="+mn-cs"/>
              </a:rPr>
              <a:t>daily planner</a:t>
            </a:r>
            <a:r>
              <a:rPr lang="en-ZA" sz="1200" kern="1200" dirty="0" smtClean="0">
                <a:solidFill>
                  <a:schemeClr val="tx1"/>
                </a:solidFill>
                <a:effectLst/>
                <a:latin typeface="+mn-lt"/>
                <a:ea typeface="+mn-ea"/>
                <a:cs typeface="+mn-cs"/>
              </a:rPr>
              <a:t> is so ‘close up’ that you end up focussing on what is right in front of you and urgency and efficiency can take the place of importance and effectiveness. Using a </a:t>
            </a:r>
            <a:r>
              <a:rPr lang="en-ZA" sz="1200" i="1" kern="1200" dirty="0" smtClean="0">
                <a:solidFill>
                  <a:schemeClr val="tx1"/>
                </a:solidFill>
                <a:effectLst/>
                <a:latin typeface="+mn-lt"/>
                <a:ea typeface="+mn-ea"/>
                <a:cs typeface="+mn-cs"/>
              </a:rPr>
              <a:t>weekly planner</a:t>
            </a:r>
            <a:r>
              <a:rPr lang="en-ZA" sz="1200" kern="1200" dirty="0" smtClean="0">
                <a:solidFill>
                  <a:schemeClr val="tx1"/>
                </a:solidFill>
                <a:effectLst/>
                <a:latin typeface="+mn-lt"/>
                <a:ea typeface="+mn-ea"/>
                <a:cs typeface="+mn-cs"/>
              </a:rPr>
              <a:t> is a better tool as it helps you focus on fulfilling your mission.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(1) Review your Mission. The first step in programming for the coming week is to connect with what is most important in your life. The key to this connection is referring to your mission statement that reminds you of what is most important in your life and that which gives your life meaning. This process will also help you to schedule into your week a significant number of important activities.</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(2) Identify your Roles. Now you make a list of all the roles you fulfil in life. The total number of roles must not exceed six as it is difficult to mentally manage too many. If you have more roles, you could combine some of them (i.e. family - for husband, father and brother).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(3) Create your Goals. Next, you should think important results to accomplish in each role during the next seven days. You can create goals by asking yourself: “What is the most important thing I could do this week to have the greatest positive impact.” While many goals may come to mind, you should limit yourself to one or two important goals for each role. </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(4) Schedule your Activities. Most people are always trying to find time for important activities in their busy lives. They move, delegate, cancel or postpone things - trying to find time to do important things, but the secret is not get the most important items into your week as oon as possible and then use the remaining time for things that come up. You also need to create time zones - these are big chunks of time that are set aside for important activities. Here is how to go about scheduling your activities:</a:t>
            </a:r>
            <a:r>
              <a:rPr lang="en-ZA" sz="1200" kern="1200" baseline="0" dirty="0" smtClean="0">
                <a:solidFill>
                  <a:schemeClr val="tx1"/>
                </a:solidFill>
                <a:effectLst/>
                <a:latin typeface="+mn-lt"/>
                <a:ea typeface="+mn-ea"/>
                <a:cs typeface="+mn-cs"/>
              </a:rPr>
              <a:t> </a:t>
            </a:r>
            <a:r>
              <a:rPr lang="en-ZA" sz="1200" b="0" kern="1200" dirty="0" smtClean="0">
                <a:solidFill>
                  <a:schemeClr val="tx1"/>
                </a:solidFill>
                <a:effectLst/>
                <a:latin typeface="+mn-lt"/>
                <a:ea typeface="+mn-ea"/>
                <a:cs typeface="+mn-cs"/>
              </a:rPr>
              <a:t>(a) Identify Your Big Rocks: Look ahead through the week and make a list of all the things you must accomplish that week. Another key is to think through your roles in life and think of one or two important things you need to get done for each of your roles. (b) Schedule Your Big Rocks: Get to your weekly planner and allocate time for the important things before you week gets filled up with little, lesser important things. (c) Schedule Everything Else: Now you can fill in the little to-dos, daily tasks and appointments. You may like to record upcoming events and activities as well.</a:t>
            </a:r>
            <a:endParaRPr lang="en-ZA" sz="1200" b="1" kern="1200" dirty="0" smtClean="0">
              <a:solidFill>
                <a:schemeClr val="tx1"/>
              </a:solidFill>
              <a:effectLst/>
              <a:latin typeface="+mn-lt"/>
              <a:ea typeface="+mn-ea"/>
              <a:cs typeface="+mn-cs"/>
            </a:endParaRPr>
          </a:p>
          <a:p>
            <a:r>
              <a:rPr lang="en-ZA" sz="1200" b="0" kern="1200" dirty="0" smtClean="0">
                <a:solidFill>
                  <a:schemeClr val="tx1"/>
                </a:solidFill>
                <a:effectLst/>
                <a:latin typeface="+mn-lt"/>
                <a:ea typeface="+mn-ea"/>
                <a:cs typeface="+mn-cs"/>
              </a:rPr>
              <a:t> </a:t>
            </a:r>
            <a:endParaRPr lang="en-ZA" sz="1200" b="1" kern="1200" dirty="0" smtClean="0">
              <a:solidFill>
                <a:schemeClr val="tx1"/>
              </a:solidFill>
              <a:effectLst/>
              <a:latin typeface="+mn-lt"/>
              <a:ea typeface="+mn-ea"/>
              <a:cs typeface="+mn-cs"/>
            </a:endParaRPr>
          </a:p>
          <a:p>
            <a:r>
              <a:rPr lang="en-ZA" sz="1200" b="0" kern="1200" dirty="0" smtClean="0">
                <a:solidFill>
                  <a:schemeClr val="tx1"/>
                </a:solidFill>
                <a:effectLst/>
                <a:latin typeface="+mn-lt"/>
                <a:ea typeface="+mn-ea"/>
                <a:cs typeface="+mn-cs"/>
              </a:rPr>
              <a:t>(d) Be Flexible When Necessary: You may need to rearrange things during the week. Don’t feel that having a weekly planner means that everything is set in concrete.</a:t>
            </a:r>
            <a:endParaRPr lang="en-ZA" sz="1200" b="1"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(5) Adapt your Schedule. Once your important goals have been entered onto the weekly planner, the daily task is to keep a focus on priorities as you deal with unexpected opportunities and challenges that arise. There are three keys to effectiveness: </a:t>
            </a:r>
            <a:r>
              <a:rPr lang="en-ZA" sz="1200" i="1" kern="1200" dirty="0" smtClean="0">
                <a:solidFill>
                  <a:schemeClr val="tx1"/>
                </a:solidFill>
                <a:effectLst/>
                <a:latin typeface="+mn-lt"/>
                <a:ea typeface="+mn-ea"/>
                <a:cs typeface="+mn-cs"/>
              </a:rPr>
              <a:t>(a) Preview your day </a:t>
            </a:r>
            <a:r>
              <a:rPr lang="en-ZA" sz="1200" kern="1200" dirty="0" smtClean="0">
                <a:solidFill>
                  <a:schemeClr val="tx1"/>
                </a:solidFill>
                <a:effectLst/>
                <a:latin typeface="+mn-lt"/>
                <a:ea typeface="+mn-ea"/>
                <a:cs typeface="+mn-cs"/>
              </a:rPr>
              <a:t>- look at the day in the context of the week. </a:t>
            </a:r>
            <a:r>
              <a:rPr lang="en-ZA" sz="1200" i="1" kern="1200" dirty="0" smtClean="0">
                <a:solidFill>
                  <a:schemeClr val="tx1"/>
                </a:solidFill>
                <a:effectLst/>
                <a:latin typeface="+mn-lt"/>
                <a:ea typeface="+mn-ea"/>
                <a:cs typeface="+mn-cs"/>
              </a:rPr>
              <a:t>(b) Prioritise your activities </a:t>
            </a:r>
            <a:r>
              <a:rPr lang="en-ZA" sz="1200" kern="1200" dirty="0" smtClean="0">
                <a:solidFill>
                  <a:schemeClr val="tx1"/>
                </a:solidFill>
                <a:effectLst/>
                <a:latin typeface="+mn-lt"/>
                <a:ea typeface="+mn-ea"/>
                <a:cs typeface="+mn-cs"/>
              </a:rPr>
              <a:t>- mark activities using a numbering system. </a:t>
            </a:r>
            <a:r>
              <a:rPr lang="en-ZA" sz="1200" i="1" kern="1200" dirty="0" smtClean="0">
                <a:solidFill>
                  <a:schemeClr val="tx1"/>
                </a:solidFill>
                <a:effectLst/>
                <a:latin typeface="+mn-lt"/>
                <a:ea typeface="+mn-ea"/>
                <a:cs typeface="+mn-cs"/>
              </a:rPr>
              <a:t>(c) Reschedule your activities </a:t>
            </a:r>
            <a:r>
              <a:rPr lang="en-ZA" sz="1200" kern="1200" dirty="0" smtClean="0">
                <a:solidFill>
                  <a:schemeClr val="tx1"/>
                </a:solidFill>
                <a:effectLst/>
                <a:latin typeface="+mn-lt"/>
                <a:ea typeface="+mn-ea"/>
                <a:cs typeface="+mn-cs"/>
              </a:rPr>
              <a:t>– list timed and non-timed activities separately so you know which activities you can juggle.</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(6) Evaluate your Progress. Evaluation should be done weekly and monthly: </a:t>
            </a:r>
            <a:r>
              <a:rPr lang="en-ZA" sz="1200" i="1" kern="1200" dirty="0" smtClean="0">
                <a:solidFill>
                  <a:schemeClr val="tx1"/>
                </a:solidFill>
                <a:effectLst/>
                <a:latin typeface="+mn-lt"/>
                <a:ea typeface="+mn-ea"/>
                <a:cs typeface="+mn-cs"/>
              </a:rPr>
              <a:t>(a) Weekly evaluation </a:t>
            </a:r>
            <a:r>
              <a:rPr lang="en-ZA" sz="1200" kern="1200" dirty="0" smtClean="0">
                <a:solidFill>
                  <a:schemeClr val="tx1"/>
                </a:solidFill>
                <a:effectLst/>
                <a:latin typeface="+mn-lt"/>
                <a:ea typeface="+mn-ea"/>
                <a:cs typeface="+mn-cs"/>
              </a:rPr>
              <a:t>- at the end of the week ask questions like: What goals did I achieve? What goals did I miss? What kept me from accomplishing my goals? What challenges did I encounter? Did I protect my priorities when I made decisions? How much time did I spend on important activities? What can I learn from this week as a whole? </a:t>
            </a:r>
            <a:r>
              <a:rPr lang="en-ZA" sz="1200" i="1" kern="1200" dirty="0" smtClean="0">
                <a:solidFill>
                  <a:schemeClr val="tx1"/>
                </a:solidFill>
                <a:effectLst/>
                <a:latin typeface="+mn-lt"/>
                <a:ea typeface="+mn-ea"/>
                <a:cs typeface="+mn-cs"/>
              </a:rPr>
              <a:t>(b) Monthly evaluation </a:t>
            </a:r>
            <a:r>
              <a:rPr lang="en-ZA" sz="1200" kern="1200" dirty="0" smtClean="0">
                <a:solidFill>
                  <a:schemeClr val="tx1"/>
                </a:solidFill>
                <a:effectLst/>
                <a:latin typeface="+mn-lt"/>
                <a:ea typeface="+mn-ea"/>
                <a:cs typeface="+mn-cs"/>
              </a:rPr>
              <a:t>- at the end of each month or quarter, ask yourself questions like: What patterns of success or failure do I see in setting and achieving my goals? Am I setting realistic but challenging goals? What keeps me from accomplishing my goals?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31EBA-C629-BE48-8B4F-AA072D8AF978}" type="slidenum">
              <a:rPr lang="en-US" smtClean="0"/>
              <a:t>34</a:t>
            </a:fld>
            <a:endParaRPr lang="en-US"/>
          </a:p>
        </p:txBody>
      </p:sp>
    </p:spTree>
    <p:extLst>
      <p:ext uri="{BB962C8B-B14F-4D97-AF65-F5344CB8AC3E}">
        <p14:creationId xmlns:p14="http://schemas.microsoft.com/office/powerpoint/2010/main" val="3661234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(1) Review your Mission. The first step in programming for the coming week is to connect with what is most important in your life. The key to this connection is referring to your mission statement that reminds you of what is most important in your life and that which gives your life meaning. This process will also help you to schedule into your week a significant number of important </a:t>
            </a:r>
            <a:r>
              <a:rPr lang="en-ZA" sz="1200" kern="1200" smtClean="0">
                <a:solidFill>
                  <a:schemeClr val="tx1"/>
                </a:solidFill>
                <a:effectLst/>
                <a:latin typeface="+mn-lt"/>
                <a:ea typeface="+mn-ea"/>
                <a:cs typeface="+mn-cs"/>
              </a:rPr>
              <a:t>activities.</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35</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(2) Identify your Roles. Now you make a list of all the roles you fulfil in life. The total number of roles must not exceed six as it is difficult to mentally manage too many. If you have more roles, you could combine some of them (i.e. family - for husband, father and brother). </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36</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(3) Create your Goals. Next, you should think important results to accomplish in each role during the next seven days. You can create goals by asking yourself: “What is the most important thing I could do this week to have the greatest positive impact.” While many goals may come to mind, you should limit yourself to one or two important goals for each role. </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37</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(4) Schedule your Activitie.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Most people are always trying to find time for important activities in their busy lives. They move, delegate, cancel or postpone things - trying to find time to do important things, but the secret is not get the most important items into your week as oon as possible and then use the remaining time for things that come up. You also need to create time zones - these are big chunks of time that are set aside for important activities. Here is how to go about scheduling your activities: </a:t>
            </a:r>
            <a:r>
              <a:rPr lang="en-ZA" sz="1200" b="0" kern="1200" dirty="0" smtClean="0">
                <a:solidFill>
                  <a:schemeClr val="tx1"/>
                </a:solidFill>
                <a:effectLst/>
                <a:latin typeface="+mn-lt"/>
                <a:ea typeface="+mn-ea"/>
                <a:cs typeface="+mn-cs"/>
              </a:rPr>
              <a:t>(a) Identify Your Big Rocks: Look ahead through the week and make a list of all the things you must accomplish that week. Another key is to think through your roles in life and think of one or two important things you need to get done for each of your roles.(b) Schedule Your Big Rocks: Get to your weekly planner and allocate time for the important things before you week gets filled up with little, lesser important things.</a:t>
            </a:r>
            <a:endParaRPr lang="en-ZA"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38</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281603"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You have to schedule you your big rocks - the important things in your life</a:t>
            </a:r>
          </a:p>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kern="1200" dirty="0" smtClean="0">
                <a:solidFill>
                  <a:schemeClr val="tx1"/>
                </a:solidFill>
                <a:effectLst/>
                <a:latin typeface="+mn-lt"/>
                <a:ea typeface="+mn-ea"/>
                <a:cs typeface="+mn-cs"/>
              </a:rPr>
              <a:t>Sharing: </a:t>
            </a:r>
            <a:r>
              <a:rPr lang="en-US" sz="1200" dirty="0" smtClean="0">
                <a:solidFill>
                  <a:schemeClr val="bg1"/>
                </a:solidFill>
                <a:effectLst>
                  <a:glow rad="101600">
                    <a:schemeClr val="tx1"/>
                  </a:glow>
                </a:effectLst>
                <a:latin typeface="Flair BoldItalic"/>
                <a:cs typeface="Flair BoldItalic"/>
              </a:rPr>
              <a:t>Have you ever created a mission statement for your life? If No, “Why not?” If Yes, “So what?”</a:t>
            </a:r>
            <a:endParaRPr lang="en-US" sz="1200" dirty="0">
              <a:solidFill>
                <a:schemeClr val="bg1"/>
              </a:solidFill>
              <a:effectLst>
                <a:glow rad="101600">
                  <a:schemeClr val="tx1"/>
                </a:glow>
              </a:effectLst>
              <a:latin typeface="Flair BoldItalic"/>
              <a:cs typeface="Flair BoldItalic"/>
            </a:endParaRPr>
          </a:p>
        </p:txBody>
      </p:sp>
      <p:sp>
        <p:nvSpPr>
          <p:cNvPr id="4" name="Slide Number Placeholder 3"/>
          <p:cNvSpPr>
            <a:spLocks noGrp="1"/>
          </p:cNvSpPr>
          <p:nvPr>
            <p:ph type="sldNum" sz="quarter" idx="10"/>
          </p:nvPr>
        </p:nvSpPr>
        <p:spPr/>
        <p:txBody>
          <a:bodyPr/>
          <a:lstStyle/>
          <a:p>
            <a:fld id="{B0331EBA-C629-BE48-8B4F-AA072D8AF978}" type="slidenum">
              <a:rPr lang="en-US" smtClean="0"/>
              <a:t>4</a:t>
            </a:fld>
            <a:endParaRPr lang="en-US"/>
          </a:p>
        </p:txBody>
      </p:sp>
    </p:spTree>
    <p:extLst>
      <p:ext uri="{BB962C8B-B14F-4D97-AF65-F5344CB8AC3E}">
        <p14:creationId xmlns:p14="http://schemas.microsoft.com/office/powerpoint/2010/main" val="708367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283651" name="Rectangle 3"/>
          <p:cNvSpPr>
            <a:spLocks noGrp="1" noChangeArrowheads="1"/>
          </p:cNvSpPr>
          <p:nvPr>
            <p:ph type="body" idx="1"/>
          </p:nvPr>
        </p:nvSpPr>
        <p:spPr/>
        <p:txBody>
          <a:bodyPr/>
          <a:lstStyle/>
          <a:p>
            <a:r>
              <a:rPr lang="en-GB" dirty="0" smtClean="0"/>
              <a:t>Or you won’t fit them in.</a:t>
            </a:r>
            <a:endParaRPr lang="en-GB"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(c) Schedule Everything Else: Now you can fill in the little to-dos, daily tasks and appointments. You may like to record upcoming events and activities as well. (d) Be Flexible When Necessary: You may need to rearrange things during the week. Don’t feel that having a weekly planner means that everything is set in concrete.</a:t>
            </a:r>
            <a:endParaRPr lang="en-ZA" sz="1200" b="1"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41</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Here</a:t>
            </a:r>
            <a:r>
              <a:rPr lang="en-ZA" sz="1200" kern="1200" baseline="0" dirty="0" smtClean="0">
                <a:solidFill>
                  <a:schemeClr val="tx1"/>
                </a:solidFill>
                <a:effectLst/>
                <a:latin typeface="+mn-lt"/>
                <a:ea typeface="+mn-ea"/>
                <a:cs typeface="+mn-cs"/>
              </a:rPr>
              <a:t> is an example of a completed weekly planner.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42</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(5) Adapt your Schedule. Once your important goals have been entered onto the weekly planner, the daily task is to keep a focus on priorities as you deal with unexpected opportunities and challenges that arise. There are three keys to effectiveness: </a:t>
            </a:r>
            <a:r>
              <a:rPr lang="en-ZA" sz="1200" i="1" kern="1200" dirty="0" smtClean="0">
                <a:solidFill>
                  <a:schemeClr val="tx1"/>
                </a:solidFill>
                <a:effectLst/>
                <a:latin typeface="+mn-lt"/>
                <a:ea typeface="+mn-ea"/>
                <a:cs typeface="+mn-cs"/>
              </a:rPr>
              <a:t>(a) Preview your day </a:t>
            </a:r>
            <a:r>
              <a:rPr lang="en-ZA" sz="1200" kern="1200" dirty="0" smtClean="0">
                <a:solidFill>
                  <a:schemeClr val="tx1"/>
                </a:solidFill>
                <a:effectLst/>
                <a:latin typeface="+mn-lt"/>
                <a:ea typeface="+mn-ea"/>
                <a:cs typeface="+mn-cs"/>
              </a:rPr>
              <a:t>- look at the day in the context of the week. </a:t>
            </a:r>
            <a:r>
              <a:rPr lang="en-ZA" sz="1200" i="1" kern="1200" dirty="0" smtClean="0">
                <a:solidFill>
                  <a:schemeClr val="tx1"/>
                </a:solidFill>
                <a:effectLst/>
                <a:latin typeface="+mn-lt"/>
                <a:ea typeface="+mn-ea"/>
                <a:cs typeface="+mn-cs"/>
              </a:rPr>
              <a:t>(b) Prioritise your activities </a:t>
            </a:r>
            <a:r>
              <a:rPr lang="en-ZA" sz="1200" kern="1200" dirty="0" smtClean="0">
                <a:solidFill>
                  <a:schemeClr val="tx1"/>
                </a:solidFill>
                <a:effectLst/>
                <a:latin typeface="+mn-lt"/>
                <a:ea typeface="+mn-ea"/>
                <a:cs typeface="+mn-cs"/>
              </a:rPr>
              <a:t>- mark activities using a numbering system. </a:t>
            </a:r>
            <a:r>
              <a:rPr lang="en-ZA" sz="1200" i="1" kern="1200" dirty="0" smtClean="0">
                <a:solidFill>
                  <a:schemeClr val="tx1"/>
                </a:solidFill>
                <a:effectLst/>
                <a:latin typeface="+mn-lt"/>
                <a:ea typeface="+mn-ea"/>
                <a:cs typeface="+mn-cs"/>
              </a:rPr>
              <a:t>(c) Reschedule your activities </a:t>
            </a:r>
            <a:r>
              <a:rPr lang="en-ZA" sz="1200" kern="1200" dirty="0" smtClean="0">
                <a:solidFill>
                  <a:schemeClr val="tx1"/>
                </a:solidFill>
                <a:effectLst/>
                <a:latin typeface="+mn-lt"/>
                <a:ea typeface="+mn-ea"/>
                <a:cs typeface="+mn-cs"/>
              </a:rPr>
              <a:t>– list timed and non-timed activities separately so you know which activities you can juggle.</a:t>
            </a:r>
          </a:p>
        </p:txBody>
      </p:sp>
      <p:sp>
        <p:nvSpPr>
          <p:cNvPr id="4" name="Slide Number Placeholder 3"/>
          <p:cNvSpPr>
            <a:spLocks noGrp="1"/>
          </p:cNvSpPr>
          <p:nvPr>
            <p:ph type="sldNum" sz="quarter" idx="10"/>
          </p:nvPr>
        </p:nvSpPr>
        <p:spPr/>
        <p:txBody>
          <a:bodyPr/>
          <a:lstStyle/>
          <a:p>
            <a:fld id="{144193C2-5522-E249-A44F-C623B20A76E1}" type="slidenum">
              <a:rPr lang="en-US" smtClean="0"/>
              <a:t>43</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(6) Evaluate your Progress.</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Evaluation should be done weekly and monthly: </a:t>
            </a:r>
            <a:r>
              <a:rPr lang="en-ZA" sz="1200" i="1" kern="1200" dirty="0" smtClean="0">
                <a:solidFill>
                  <a:schemeClr val="tx1"/>
                </a:solidFill>
                <a:effectLst/>
                <a:latin typeface="+mn-lt"/>
                <a:ea typeface="+mn-ea"/>
                <a:cs typeface="+mn-cs"/>
              </a:rPr>
              <a:t>(a) Weekly evaluation </a:t>
            </a:r>
            <a:r>
              <a:rPr lang="en-ZA" sz="1200" kern="1200" dirty="0" smtClean="0">
                <a:solidFill>
                  <a:schemeClr val="tx1"/>
                </a:solidFill>
                <a:effectLst/>
                <a:latin typeface="+mn-lt"/>
                <a:ea typeface="+mn-ea"/>
                <a:cs typeface="+mn-cs"/>
              </a:rPr>
              <a:t>- at the end of the week ask questions like: What goals did I achieve? What goals did I miss? What kept me from accomplishing my goals? What challenges did I encounter? Did I protect my priorities when I made decisions? How much time did I spend on important activities? What can I learn from this week as a whole? </a:t>
            </a:r>
            <a:r>
              <a:rPr lang="en-ZA" sz="1200" i="1" kern="1200" dirty="0" smtClean="0">
                <a:solidFill>
                  <a:schemeClr val="tx1"/>
                </a:solidFill>
                <a:effectLst/>
                <a:latin typeface="+mn-lt"/>
                <a:ea typeface="+mn-ea"/>
                <a:cs typeface="+mn-cs"/>
              </a:rPr>
              <a:t>(b) Monthly evaluation </a:t>
            </a:r>
            <a:r>
              <a:rPr lang="en-ZA" sz="1200" kern="1200" dirty="0" smtClean="0">
                <a:solidFill>
                  <a:schemeClr val="tx1"/>
                </a:solidFill>
                <a:effectLst/>
                <a:latin typeface="+mn-lt"/>
                <a:ea typeface="+mn-ea"/>
                <a:cs typeface="+mn-cs"/>
              </a:rPr>
              <a:t>- at the end of each month or quarter, ask yourself questions like: What patterns of success or failure do I see in setting and achieving my goals? Am I setting realistic but challenging goals? What keeps me from accomplishing my goals? </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44</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5. Manage Your Week</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31EBA-C629-BE48-8B4F-AA072D8AF978}" type="slidenum">
              <a:rPr lang="en-US" smtClean="0"/>
              <a:t>45</a:t>
            </a:fld>
            <a:endParaRPr lang="en-US"/>
          </a:p>
        </p:txBody>
      </p:sp>
    </p:spTree>
    <p:extLst>
      <p:ext uri="{BB962C8B-B14F-4D97-AF65-F5344CB8AC3E}">
        <p14:creationId xmlns:p14="http://schemas.microsoft.com/office/powerpoint/2010/main" val="3922356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1. Balance Your Whole Life: Make sure your system covers the whole of your life and not just your work. Your personal life, your family, your work and your hobbies are all important and need to be kept in balance.</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46</a:t>
            </a:fld>
            <a:endParaRPr lang="en-US"/>
          </a:p>
        </p:txBody>
      </p:sp>
    </p:spTree>
    <p:extLst>
      <p:ext uri="{BB962C8B-B14F-4D97-AF65-F5344CB8AC3E}">
        <p14:creationId xmlns:p14="http://schemas.microsoft.com/office/powerpoint/2010/main" val="11184445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2. Learn to Empower People and Delegate Effectively: Don’t do everything yourself – give stuff to others.</a:t>
            </a:r>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47</a:t>
            </a:fld>
            <a:endParaRPr lang="en-US"/>
          </a:p>
        </p:txBody>
      </p:sp>
    </p:spTree>
    <p:extLst>
      <p:ext uri="{BB962C8B-B14F-4D97-AF65-F5344CB8AC3E}">
        <p14:creationId xmlns:p14="http://schemas.microsoft.com/office/powerpoint/2010/main" val="28371959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3. Get Organised: Develop a filing system (file don’t pile) and keep your office and workspace tidy. Here are some best practises for filing: </a:t>
            </a:r>
          </a:p>
          <a:p>
            <a:pPr lvl="0"/>
            <a:r>
              <a:rPr lang="en-ZA" sz="1200" kern="1200" dirty="0" smtClean="0">
                <a:solidFill>
                  <a:schemeClr val="tx1"/>
                </a:solidFill>
                <a:effectLst/>
                <a:latin typeface="+mn-lt"/>
                <a:ea typeface="+mn-ea"/>
                <a:cs typeface="+mn-cs"/>
              </a:rPr>
              <a:t>Create Your System: One that works for you and will allow you to retrieve a document in the quickest amount of time possible. </a:t>
            </a:r>
          </a:p>
          <a:p>
            <a:pPr lvl="0"/>
            <a:r>
              <a:rPr lang="en-ZA" sz="1200" kern="1200" dirty="0" smtClean="0">
                <a:solidFill>
                  <a:schemeClr val="tx1"/>
                </a:solidFill>
                <a:effectLst/>
                <a:latin typeface="+mn-lt"/>
                <a:ea typeface="+mn-ea"/>
                <a:cs typeface="+mn-cs"/>
              </a:rPr>
              <a:t>Identify Your Categories: List the categories you could file items under and create a folder or hanging file for each item. </a:t>
            </a:r>
          </a:p>
          <a:p>
            <a:pPr lvl="0"/>
            <a:r>
              <a:rPr lang="en-ZA" sz="1200" kern="1200" dirty="0" smtClean="0">
                <a:solidFill>
                  <a:schemeClr val="tx1"/>
                </a:solidFill>
                <a:effectLst/>
                <a:latin typeface="+mn-lt"/>
                <a:ea typeface="+mn-ea"/>
                <a:cs typeface="+mn-cs"/>
              </a:rPr>
              <a:t>Clear Your Backlog: Work though everything on your desk or in shelves by picking it up and asking: (i) What is it? (ii) Do I need to act on it? (iii) Can I file it? </a:t>
            </a:r>
          </a:p>
          <a:p>
            <a:pPr lvl="0"/>
            <a:r>
              <a:rPr lang="en-ZA" sz="1200" kern="1200" dirty="0" smtClean="0">
                <a:solidFill>
                  <a:schemeClr val="tx1"/>
                </a:solidFill>
                <a:effectLst/>
                <a:latin typeface="+mn-lt"/>
                <a:ea typeface="+mn-ea"/>
                <a:cs typeface="+mn-cs"/>
              </a:rPr>
              <a:t>Manage Your Filing: Set aside time regularly to file material so you don’t end up with a huge pile of items to file.</a:t>
            </a:r>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48</a:t>
            </a:fld>
            <a:endParaRPr lang="en-US"/>
          </a:p>
        </p:txBody>
      </p:sp>
    </p:spTree>
    <p:extLst>
      <p:ext uri="{BB962C8B-B14F-4D97-AF65-F5344CB8AC3E}">
        <p14:creationId xmlns:p14="http://schemas.microsoft.com/office/powerpoint/2010/main" val="13203091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3. Get Organised: Develop a filing system (file don’t pile) and keep your office and workspace tidy. Here are some best practises for filing: </a:t>
            </a:r>
          </a:p>
          <a:p>
            <a:pPr lvl="0"/>
            <a:r>
              <a:rPr lang="en-ZA" sz="1200" kern="1200" dirty="0" smtClean="0">
                <a:solidFill>
                  <a:schemeClr val="tx1"/>
                </a:solidFill>
                <a:effectLst/>
                <a:latin typeface="+mn-lt"/>
                <a:ea typeface="+mn-ea"/>
                <a:cs typeface="+mn-cs"/>
              </a:rPr>
              <a:t>Create Your System: One that works for you and will allow you to retrieve a document in the quickest amount of time possible. </a:t>
            </a:r>
          </a:p>
          <a:p>
            <a:pPr lvl="0"/>
            <a:r>
              <a:rPr lang="en-ZA" sz="1200" kern="1200" dirty="0" smtClean="0">
                <a:solidFill>
                  <a:schemeClr val="tx1"/>
                </a:solidFill>
                <a:effectLst/>
                <a:latin typeface="+mn-lt"/>
                <a:ea typeface="+mn-ea"/>
                <a:cs typeface="+mn-cs"/>
              </a:rPr>
              <a:t>Identify Your Categories: List the categories you could file items under and create a folder or hanging file for each item. </a:t>
            </a:r>
          </a:p>
          <a:p>
            <a:pPr lvl="0"/>
            <a:r>
              <a:rPr lang="en-ZA" sz="1200" kern="1200" dirty="0" smtClean="0">
                <a:solidFill>
                  <a:schemeClr val="tx1"/>
                </a:solidFill>
                <a:effectLst/>
                <a:latin typeface="+mn-lt"/>
                <a:ea typeface="+mn-ea"/>
                <a:cs typeface="+mn-cs"/>
              </a:rPr>
              <a:t>Clear Your Backlog: Work though everything on your desk or in shelves by picking it up and asking: (i) What is it? (ii) Do I need to act on it? (iii) Can I file it? </a:t>
            </a:r>
          </a:p>
          <a:p>
            <a:pPr lvl="0"/>
            <a:r>
              <a:rPr lang="en-ZA" sz="1200" kern="1200" dirty="0" smtClean="0">
                <a:solidFill>
                  <a:schemeClr val="tx1"/>
                </a:solidFill>
                <a:effectLst/>
                <a:latin typeface="+mn-lt"/>
                <a:ea typeface="+mn-ea"/>
                <a:cs typeface="+mn-cs"/>
              </a:rPr>
              <a:t>Manage Your Filing: Set aside time regularly to file material so you don’t end up with a huge pile of items to file.</a:t>
            </a:r>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49</a:t>
            </a:fld>
            <a:endParaRPr lang="en-US"/>
          </a:p>
        </p:txBody>
      </p:sp>
    </p:spTree>
    <p:extLst>
      <p:ext uri="{BB962C8B-B14F-4D97-AF65-F5344CB8AC3E}">
        <p14:creationId xmlns:p14="http://schemas.microsoft.com/office/powerpoint/2010/main" val="1320309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050"/>
          <p:cNvSpPr>
            <a:spLocks noGrp="1" noRot="1" noChangeAspect="1" noChangeArrowheads="1" noTextEdit="1"/>
          </p:cNvSpPr>
          <p:nvPr>
            <p:ph type="sldImg"/>
          </p:nvPr>
        </p:nvSpPr>
        <p:spPr>
          <a:xfrm>
            <a:off x="1150938" y="692150"/>
            <a:ext cx="4556125" cy="3416300"/>
          </a:xfrm>
          <a:ln/>
        </p:spPr>
      </p:sp>
      <p:sp>
        <p:nvSpPr>
          <p:cNvPr id="31746" name="Rectangle 2051"/>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GB" dirty="0" smtClean="0">
                <a:latin typeface="Arial" charset="0"/>
              </a:rPr>
              <a:t>What is</a:t>
            </a:r>
            <a:r>
              <a:rPr lang="en-GB" baseline="0" dirty="0" smtClean="0">
                <a:latin typeface="Arial" charset="0"/>
              </a:rPr>
              <a:t> Mission?</a:t>
            </a:r>
            <a:endParaRPr lang="en-GB" dirty="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4. Schedule Think Time in Your Week: Create a weekly appointment where you can think about stuff.</a:t>
            </a:r>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50</a:t>
            </a:fld>
            <a:endParaRPr lang="en-US"/>
          </a:p>
        </p:txBody>
      </p:sp>
    </p:spTree>
    <p:extLst>
      <p:ext uri="{BB962C8B-B14F-4D97-AF65-F5344CB8AC3E}">
        <p14:creationId xmlns:p14="http://schemas.microsoft.com/office/powerpoint/2010/main" val="11064033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5. Take Time to Give Time: Don’t accept invitations too quickly. Think about preparation time needed.</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51</a:t>
            </a:fld>
            <a:endParaRPr lang="en-US"/>
          </a:p>
        </p:txBody>
      </p:sp>
    </p:spTree>
    <p:extLst>
      <p:ext uri="{BB962C8B-B14F-4D97-AF65-F5344CB8AC3E}">
        <p14:creationId xmlns:p14="http://schemas.microsoft.com/office/powerpoint/2010/main" val="1533229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6. Work Two Thirds of the Day: Morning and Afternoon or Morning and Evening but not all three.</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52</a:t>
            </a:fld>
            <a:endParaRPr lang="en-US"/>
          </a:p>
        </p:txBody>
      </p:sp>
    </p:spTree>
    <p:extLst>
      <p:ext uri="{BB962C8B-B14F-4D97-AF65-F5344CB8AC3E}">
        <p14:creationId xmlns:p14="http://schemas.microsoft.com/office/powerpoint/2010/main" val="2811636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7. Handle a Piece of Paper Once: Don’t pick up stuff and then put it aside for later - deal with it once!</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53</a:t>
            </a:fld>
            <a:endParaRPr lang="en-US"/>
          </a:p>
        </p:txBody>
      </p:sp>
    </p:spTree>
    <p:extLst>
      <p:ext uri="{BB962C8B-B14F-4D97-AF65-F5344CB8AC3E}">
        <p14:creationId xmlns:p14="http://schemas.microsoft.com/office/powerpoint/2010/main" val="3655682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8.</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Always Have Something to Do: A book to read, an article to read, a project to plan, etc.</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54</a:t>
            </a:fld>
            <a:endParaRPr lang="en-US"/>
          </a:p>
        </p:txBody>
      </p:sp>
    </p:spTree>
    <p:extLst>
      <p:ext uri="{BB962C8B-B14F-4D97-AF65-F5344CB8AC3E}">
        <p14:creationId xmlns:p14="http://schemas.microsoft.com/office/powerpoint/2010/main" val="22179023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9.</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Keep Information at your Fingertips: Have system to keep track of phone numbers, addresses, etc.</a:t>
            </a: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31EBA-C629-BE48-8B4F-AA072D8AF978}" type="slidenum">
              <a:rPr lang="en-US" smtClean="0"/>
              <a:t>55</a:t>
            </a:fld>
            <a:endParaRPr lang="en-US"/>
          </a:p>
        </p:txBody>
      </p:sp>
    </p:spTree>
    <p:extLst>
      <p:ext uri="{BB962C8B-B14F-4D97-AF65-F5344CB8AC3E}">
        <p14:creationId xmlns:p14="http://schemas.microsoft.com/office/powerpoint/2010/main" val="7996592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10. Work with Task Check Lists: Cross off completed tasks when they are done.</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56</a:t>
            </a:fld>
            <a:endParaRPr lang="en-US"/>
          </a:p>
        </p:txBody>
      </p:sp>
    </p:spTree>
    <p:extLst>
      <p:ext uri="{BB962C8B-B14F-4D97-AF65-F5344CB8AC3E}">
        <p14:creationId xmlns:p14="http://schemas.microsoft.com/office/powerpoint/2010/main" val="16983526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11.</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Automate Regular Tasks: Don’t start tasks from scratch each time you repeat it. Create templates.</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57</a:t>
            </a:fld>
            <a:endParaRPr lang="en-US"/>
          </a:p>
        </p:txBody>
      </p:sp>
    </p:spTree>
    <p:extLst>
      <p:ext uri="{BB962C8B-B14F-4D97-AF65-F5344CB8AC3E}">
        <p14:creationId xmlns:p14="http://schemas.microsoft.com/office/powerpoint/2010/main" val="3280495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12. Confirm Appointments Before You Leave For the Meeting Venue: Check the person is available.</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58</a:t>
            </a:fld>
            <a:endParaRPr lang="en-US"/>
          </a:p>
        </p:txBody>
      </p:sp>
    </p:spTree>
    <p:extLst>
      <p:ext uri="{BB962C8B-B14F-4D97-AF65-F5344CB8AC3E}">
        <p14:creationId xmlns:p14="http://schemas.microsoft.com/office/powerpoint/2010/main" val="6221305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13. Deal with Interruptions. </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59</a:t>
            </a:fld>
            <a:endParaRPr lang="en-US"/>
          </a:p>
        </p:txBody>
      </p:sp>
    </p:spTree>
    <p:extLst>
      <p:ext uri="{BB962C8B-B14F-4D97-AF65-F5344CB8AC3E}">
        <p14:creationId xmlns:p14="http://schemas.microsoft.com/office/powerpoint/2010/main" val="194807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050"/>
          <p:cNvSpPr>
            <a:spLocks noGrp="1" noRot="1" noChangeAspect="1" noChangeArrowheads="1" noTextEdit="1"/>
          </p:cNvSpPr>
          <p:nvPr>
            <p:ph type="sldImg"/>
          </p:nvPr>
        </p:nvSpPr>
        <p:spPr>
          <a:xfrm>
            <a:off x="1150938" y="692150"/>
            <a:ext cx="4556125" cy="3416300"/>
          </a:xfrm>
          <a:ln/>
        </p:spPr>
      </p:sp>
      <p:sp>
        <p:nvSpPr>
          <p:cNvPr id="31746" name="Rectangle 2051"/>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GB" dirty="0" smtClean="0">
                <a:latin typeface="Arial" charset="0"/>
              </a:rPr>
              <a:t>Peter </a:t>
            </a:r>
            <a:r>
              <a:rPr lang="en-GB" dirty="0" err="1" smtClean="0">
                <a:latin typeface="Arial" charset="0"/>
              </a:rPr>
              <a:t>Senge</a:t>
            </a:r>
            <a:r>
              <a:rPr lang="en-GB" dirty="0" smtClean="0">
                <a:latin typeface="Arial" charset="0"/>
              </a:rPr>
              <a:t>, a business</a:t>
            </a:r>
            <a:r>
              <a:rPr lang="en-GB" baseline="0" dirty="0" smtClean="0">
                <a:latin typeface="Arial" charset="0"/>
              </a:rPr>
              <a:t> leader once wrote: “</a:t>
            </a:r>
            <a:r>
              <a:rPr lang="en-GB" dirty="0" smtClean="0">
                <a:latin typeface="Arial" charset="0"/>
              </a:rPr>
              <a:t>Mission is what you want to create of yourself and the world around you.”</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Here are some guidelines for handling interuptions:</a:t>
            </a:r>
          </a:p>
          <a:p>
            <a:pPr lvl="0"/>
            <a:r>
              <a:rPr lang="en-ZA" sz="1200" kern="1200" dirty="0" smtClean="0">
                <a:solidFill>
                  <a:schemeClr val="tx1"/>
                </a:solidFill>
                <a:effectLst/>
                <a:latin typeface="+mn-lt"/>
                <a:ea typeface="+mn-ea"/>
                <a:cs typeface="+mn-cs"/>
              </a:rPr>
              <a:t>(a) Realize that not every interruption is an interruption. You’re both paid and called to focus on others. Some of what may strike you as inconvenient could actually be significant appointment. </a:t>
            </a:r>
          </a:p>
          <a:p>
            <a:pPr lvl="0"/>
            <a:r>
              <a:rPr lang="en-ZA" sz="1200" kern="1200" dirty="0" smtClean="0">
                <a:solidFill>
                  <a:schemeClr val="tx1"/>
                </a:solidFill>
                <a:effectLst/>
                <a:latin typeface="+mn-lt"/>
                <a:ea typeface="+mn-ea"/>
                <a:cs typeface="+mn-cs"/>
              </a:rPr>
              <a:t>(b) Realize that most interruptions are your fault. When you design a program that revolves around you, don’t be surprised when everything revolves around you.</a:t>
            </a:r>
          </a:p>
          <a:p>
            <a:pPr lvl="0"/>
            <a:r>
              <a:rPr lang="en-ZA" sz="1200" kern="1200" dirty="0" smtClean="0">
                <a:solidFill>
                  <a:schemeClr val="tx1"/>
                </a:solidFill>
                <a:effectLst/>
                <a:latin typeface="+mn-lt"/>
                <a:ea typeface="+mn-ea"/>
                <a:cs typeface="+mn-cs"/>
              </a:rPr>
              <a:t>(c) Give people the information they need before they interrupt you. Think ahead about questions you’re likely to be asked, include them in a newsletter, or set up a phone hot line.</a:t>
            </a:r>
          </a:p>
          <a:p>
            <a:pPr lvl="0"/>
            <a:r>
              <a:rPr lang="en-ZA" sz="1200" kern="1200" dirty="0" smtClean="0">
                <a:solidFill>
                  <a:schemeClr val="tx1"/>
                </a:solidFill>
                <a:effectLst/>
                <a:latin typeface="+mn-lt"/>
                <a:ea typeface="+mn-ea"/>
                <a:cs typeface="+mn-cs"/>
              </a:rPr>
              <a:t>(d) Set up office hours. If people want you, then steer them toward times that make sense to you. </a:t>
            </a:r>
          </a:p>
          <a:p>
            <a:pPr lvl="0"/>
            <a:r>
              <a:rPr lang="en-ZA" sz="1200" kern="1200" dirty="0" smtClean="0">
                <a:solidFill>
                  <a:schemeClr val="tx1"/>
                </a:solidFill>
                <a:effectLst/>
                <a:latin typeface="+mn-lt"/>
                <a:ea typeface="+mn-ea"/>
                <a:cs typeface="+mn-cs"/>
              </a:rPr>
              <a:t>(e) Evaluate your interruptions. Keep a log of your interruptions for two weeks. 80 percent of your interruptions are caused by about four people, so take them aside and say, “I’m really trying to protect my study time. Could you help me out by not interrupting me between 9am and lunch?”</a:t>
            </a:r>
          </a:p>
          <a:p>
            <a:pPr lvl="0"/>
            <a:r>
              <a:rPr lang="en-ZA" sz="1200" kern="1200" dirty="0" smtClean="0">
                <a:solidFill>
                  <a:schemeClr val="tx1"/>
                </a:solidFill>
                <a:effectLst/>
                <a:latin typeface="+mn-lt"/>
                <a:ea typeface="+mn-ea"/>
                <a:cs typeface="+mn-cs"/>
              </a:rPr>
              <a:t>(f) Stand up when interrupted in your office. Most people will feel too uncomfortable to sit down if you remain standing while they're in your office. If the person has come for a worthwhile interruption, sit down and offer the person a seat. Otherwise, remain standing.</a:t>
            </a:r>
          </a:p>
          <a:p>
            <a:pPr lvl="0"/>
            <a:r>
              <a:rPr lang="en-ZA" sz="1200" kern="1200" dirty="0" smtClean="0">
                <a:solidFill>
                  <a:schemeClr val="tx1"/>
                </a:solidFill>
                <a:effectLst/>
                <a:latin typeface="+mn-lt"/>
                <a:ea typeface="+mn-ea"/>
                <a:cs typeface="+mn-cs"/>
              </a:rPr>
              <a:t>(g) Schedule your interruptions. Schedule an “open” time when you are most available for questions and phone calls. Let everyone know that this is the best time you can be reached then make sure you're available.</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60</a:t>
            </a:fld>
            <a:endParaRPr lang="en-US"/>
          </a:p>
        </p:txBody>
      </p:sp>
    </p:spTree>
    <p:extLst>
      <p:ext uri="{BB962C8B-B14F-4D97-AF65-F5344CB8AC3E}">
        <p14:creationId xmlns:p14="http://schemas.microsoft.com/office/powerpoint/2010/main" val="13203091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6. Manage Your Actions. </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61</a:t>
            </a:fld>
            <a:endParaRPr lang="en-US"/>
          </a:p>
        </p:txBody>
      </p:sp>
    </p:spTree>
    <p:extLst>
      <p:ext uri="{BB962C8B-B14F-4D97-AF65-F5344CB8AC3E}">
        <p14:creationId xmlns:p14="http://schemas.microsoft.com/office/powerpoint/2010/main" val="39223562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biggest challenge is to manage all the commitments that we have and ensure that we exist in a state of productivity. </a:t>
            </a:r>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pPr/>
              <a:t>62</a:t>
            </a:fld>
            <a:endParaRPr lang="en-US"/>
          </a:p>
        </p:txBody>
      </p:sp>
    </p:spTree>
    <p:extLst>
      <p:ext uri="{BB962C8B-B14F-4D97-AF65-F5344CB8AC3E}">
        <p14:creationId xmlns:p14="http://schemas.microsoft.com/office/powerpoint/2010/main" val="42129638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Capture all the things that need to get done into a logical and trusted system outside of your head and off your mind. This will ensure that you think about tasks and not of them.</a:t>
            </a:r>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pPr/>
              <a:t>63</a:t>
            </a:fld>
            <a:endParaRPr lang="en-US"/>
          </a:p>
        </p:txBody>
      </p:sp>
    </p:spTree>
    <p:extLst>
      <p:ext uri="{BB962C8B-B14F-4D97-AF65-F5344CB8AC3E}">
        <p14:creationId xmlns:p14="http://schemas.microsoft.com/office/powerpoint/2010/main" val="7952122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 Clarify what your commitment to each responsibility is and what you need to do to make progress towards fulfilling it.</a:t>
            </a:r>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pPr/>
              <a:t>64</a:t>
            </a:fld>
            <a:endParaRPr lang="en-US"/>
          </a:p>
        </p:txBody>
      </p:sp>
    </p:spTree>
    <p:extLst>
      <p:ext uri="{BB962C8B-B14F-4D97-AF65-F5344CB8AC3E}">
        <p14:creationId xmlns:p14="http://schemas.microsoft.com/office/powerpoint/2010/main" val="36986071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 Keep reminders of all the actions you need to take in a system that you review regularly.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pPr/>
              <a:t>65</a:t>
            </a:fld>
            <a:endParaRPr lang="en-US"/>
          </a:p>
        </p:txBody>
      </p:sp>
    </p:spTree>
    <p:extLst>
      <p:ext uri="{BB962C8B-B14F-4D97-AF65-F5344CB8AC3E}">
        <p14:creationId xmlns:p14="http://schemas.microsoft.com/office/powerpoint/2010/main" val="20105425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is an activity to get you started: (1) Think of something that you need to do. (2) Describe in a single sentence the intended successful outcome for the problem or situation. (3) Write down the very next physical action required to move the situation forward.</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pPr/>
              <a:t>66</a:t>
            </a:fld>
            <a:endParaRPr lang="en-US"/>
          </a:p>
        </p:txBody>
      </p:sp>
    </p:spTree>
    <p:extLst>
      <p:ext uri="{BB962C8B-B14F-4D97-AF65-F5344CB8AC3E}">
        <p14:creationId xmlns:p14="http://schemas.microsoft.com/office/powerpoint/2010/main" val="25351173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5 Stages of Mastering Workflow: (1) Collect things that command our attention. (2) Process what they mean and what to do about them. (3) </a:t>
            </a:r>
            <a:r>
              <a:rPr lang="en-US" sz="1200" kern="1200" dirty="0" err="1" smtClean="0">
                <a:solidFill>
                  <a:schemeClr val="tx1"/>
                </a:solidFill>
                <a:effectLst/>
                <a:latin typeface="+mn-lt"/>
                <a:ea typeface="+mn-ea"/>
                <a:cs typeface="+mn-cs"/>
              </a:rPr>
              <a:t>Organise</a:t>
            </a:r>
            <a:r>
              <a:rPr lang="en-US" sz="1200" kern="1200" dirty="0" smtClean="0">
                <a:solidFill>
                  <a:schemeClr val="tx1"/>
                </a:solidFill>
                <a:effectLst/>
                <a:latin typeface="+mn-lt"/>
                <a:ea typeface="+mn-ea"/>
                <a:cs typeface="+mn-cs"/>
              </a:rPr>
              <a:t> the results. (4) Review everything on a weekly basis. (5) Do what needs to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pPr/>
              <a:t>67</a:t>
            </a:fld>
            <a:endParaRPr lang="en-US"/>
          </a:p>
        </p:txBody>
      </p:sp>
    </p:spTree>
    <p:extLst>
      <p:ext uri="{BB962C8B-B14F-4D97-AF65-F5344CB8AC3E}">
        <p14:creationId xmlns:p14="http://schemas.microsoft.com/office/powerpoint/2010/main" val="5555471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 Collect. </a:t>
            </a:r>
            <a:r>
              <a:rPr lang="en-ZA" sz="1200" kern="1200" dirty="0" smtClean="0">
                <a:solidFill>
                  <a:schemeClr val="tx1"/>
                </a:solidFill>
                <a:effectLst/>
                <a:latin typeface="+mn-lt"/>
                <a:ea typeface="+mn-ea"/>
                <a:cs typeface="+mn-cs"/>
              </a:rPr>
              <a:t>You must collect things that have your attention (anything personal or professional, big or little, that you think should be different than it currently is and that you have any level of internal commitment to changing). Here are 3 principles: (a) Get it all out of your head – nothing should be left in your mind. (b) Minimize your collection buckets – these could be physical in-baskets; writing paper and pads; electronic note taking; recording devices (answering machines, voicemail, dictating equipment); email and high-tech devices (computers or phones). (c) Empty the buckets regularly – you must process the stuff you collect.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pPr/>
              <a:t>68</a:t>
            </a:fld>
            <a:endParaRPr lang="en-US"/>
          </a:p>
        </p:txBody>
      </p:sp>
    </p:spTree>
    <p:extLst>
      <p:ext uri="{BB962C8B-B14F-4D97-AF65-F5344CB8AC3E}">
        <p14:creationId xmlns:p14="http://schemas.microsoft.com/office/powerpoint/2010/main" val="23692849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a:t>
            </a:r>
            <a:r>
              <a:rPr lang="en-US" dirty="0" smtClean="0"/>
              <a:t>Do a mind dump - where you take a sheet of paper and write down anything that</a:t>
            </a:r>
            <a:r>
              <a:rPr lang="en-US" baseline="0" dirty="0" smtClean="0"/>
              <a:t> you need to do - get everything out of your mind and onto the paper.</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69</a:t>
            </a:fld>
            <a:endParaRPr lang="en-US"/>
          </a:p>
        </p:txBody>
      </p:sp>
    </p:spTree>
    <p:extLst>
      <p:ext uri="{BB962C8B-B14F-4D97-AF65-F5344CB8AC3E}">
        <p14:creationId xmlns:p14="http://schemas.microsoft.com/office/powerpoint/2010/main" val="2673540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050"/>
          <p:cNvSpPr>
            <a:spLocks noGrp="1" noRot="1" noChangeAspect="1" noChangeArrowheads="1" noTextEdit="1"/>
          </p:cNvSpPr>
          <p:nvPr>
            <p:ph type="sldImg"/>
          </p:nvPr>
        </p:nvSpPr>
        <p:spPr>
          <a:xfrm>
            <a:off x="1150938" y="692150"/>
            <a:ext cx="4556125" cy="3416300"/>
          </a:xfrm>
          <a:ln/>
        </p:spPr>
      </p:sp>
      <p:sp>
        <p:nvSpPr>
          <p:cNvPr id="31746" name="Rectangle 2051"/>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GB" dirty="0" smtClean="0">
                <a:latin typeface="Arial" charset="0"/>
              </a:rPr>
              <a:t>Today we will define mission </a:t>
            </a:r>
            <a:r>
              <a:rPr lang="en-GB" baseline="0" dirty="0" smtClean="0">
                <a:latin typeface="Arial" charset="0"/>
              </a:rPr>
              <a:t>like this: “</a:t>
            </a:r>
            <a:r>
              <a:rPr lang="en-GB" dirty="0" smtClean="0">
                <a:latin typeface="Arial" charset="0"/>
              </a:rPr>
              <a:t>Mission is what you want to be and do to others to impact them positively during your life-time.”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B. Process. </a:t>
            </a:r>
            <a:r>
              <a:rPr lang="en-ZA" sz="1200" kern="1200" dirty="0" smtClean="0">
                <a:solidFill>
                  <a:schemeClr val="tx1"/>
                </a:solidFill>
                <a:effectLst/>
                <a:latin typeface="+mn-lt"/>
                <a:ea typeface="+mn-ea"/>
                <a:cs typeface="+mn-cs"/>
              </a:rPr>
              <a:t>This involves identifying what each item means and what you need to do about them. To get the collection bucket emptied you must process each item. You can ask the following questions:  </a:t>
            </a:r>
          </a:p>
          <a:p>
            <a:pPr marL="228600" indent="-228600">
              <a:buAutoNum type="arabicParenBoth"/>
            </a:pPr>
            <a:r>
              <a:rPr lang="en-ZA" sz="1200" b="1" kern="1200" dirty="0" smtClean="0">
                <a:solidFill>
                  <a:schemeClr val="tx1"/>
                </a:solidFill>
                <a:effectLst/>
                <a:latin typeface="+mn-lt"/>
                <a:ea typeface="+mn-ea"/>
                <a:cs typeface="+mn-cs"/>
              </a:rPr>
              <a:t>What is it</a:t>
            </a:r>
            <a:r>
              <a:rPr lang="en-ZA" sz="1200" kern="1200" dirty="0" smtClean="0">
                <a:solidFill>
                  <a:schemeClr val="tx1"/>
                </a:solidFill>
                <a:effectLst/>
                <a:latin typeface="+mn-lt"/>
                <a:ea typeface="+mn-ea"/>
                <a:cs typeface="+mn-cs"/>
              </a:rPr>
              <a:t>? We must identify what each item is, where it comes from and what our responsibility is. </a:t>
            </a:r>
          </a:p>
          <a:p>
            <a:pPr marL="0" indent="0">
              <a:buNone/>
            </a:pPr>
            <a:r>
              <a:rPr lang="en-ZA" sz="1200" b="1" kern="1200" dirty="0" smtClean="0">
                <a:solidFill>
                  <a:schemeClr val="tx1"/>
                </a:solidFill>
                <a:effectLst/>
                <a:latin typeface="+mn-lt"/>
                <a:ea typeface="+mn-ea"/>
                <a:cs typeface="+mn-cs"/>
              </a:rPr>
              <a:t>(2) Is it actionable? </a:t>
            </a:r>
            <a:r>
              <a:rPr lang="en-ZA" sz="1200" kern="1200" dirty="0" smtClean="0">
                <a:solidFill>
                  <a:schemeClr val="tx1"/>
                </a:solidFill>
                <a:effectLst/>
                <a:latin typeface="+mn-lt"/>
                <a:ea typeface="+mn-ea"/>
                <a:cs typeface="+mn-cs"/>
              </a:rPr>
              <a:t>There are two possible answers to whether an item is actionable: YES or NO! </a:t>
            </a:r>
          </a:p>
          <a:p>
            <a:r>
              <a:rPr lang="en-ZA" sz="1200" kern="1200" dirty="0" smtClean="0">
                <a:solidFill>
                  <a:schemeClr val="tx1"/>
                </a:solidFill>
                <a:effectLst/>
                <a:latin typeface="+mn-lt"/>
                <a:ea typeface="+mn-ea"/>
                <a:cs typeface="+mn-cs"/>
              </a:rPr>
              <a:t>If the answer is No, you have three options: </a:t>
            </a:r>
            <a:r>
              <a:rPr lang="en-ZA" sz="1200" b="1" kern="1200" dirty="0" smtClean="0">
                <a:solidFill>
                  <a:schemeClr val="tx1"/>
                </a:solidFill>
                <a:effectLst/>
                <a:latin typeface="+mn-lt"/>
                <a:ea typeface="+mn-ea"/>
                <a:cs typeface="+mn-cs"/>
              </a:rPr>
              <a:t>(a) Trash </a:t>
            </a:r>
            <a:r>
              <a:rPr lang="en-ZA" sz="1200" kern="1200" dirty="0" smtClean="0">
                <a:solidFill>
                  <a:schemeClr val="tx1"/>
                </a:solidFill>
                <a:effectLst/>
                <a:latin typeface="+mn-lt"/>
                <a:ea typeface="+mn-ea"/>
                <a:cs typeface="+mn-cs"/>
              </a:rPr>
              <a:t>– throw it away! </a:t>
            </a:r>
            <a:r>
              <a:rPr lang="en-ZA" sz="1200" b="1" kern="1200" dirty="0" smtClean="0">
                <a:solidFill>
                  <a:schemeClr val="tx1"/>
                </a:solidFill>
                <a:effectLst/>
                <a:latin typeface="+mn-lt"/>
                <a:ea typeface="+mn-ea"/>
                <a:cs typeface="+mn-cs"/>
              </a:rPr>
              <a:t>(b) Incubate</a:t>
            </a:r>
            <a:r>
              <a:rPr lang="en-ZA" sz="1200" kern="1200" dirty="0" smtClean="0">
                <a:solidFill>
                  <a:schemeClr val="tx1"/>
                </a:solidFill>
                <a:effectLst/>
                <a:latin typeface="+mn-lt"/>
                <a:ea typeface="+mn-ea"/>
                <a:cs typeface="+mn-cs"/>
              </a:rPr>
              <a:t> – schedule it for future attention using a someday/maybe list or month file system.</a:t>
            </a:r>
            <a:r>
              <a:rPr lang="en-ZA" sz="1200" b="1" kern="1200" dirty="0" smtClean="0">
                <a:solidFill>
                  <a:schemeClr val="tx1"/>
                </a:solidFill>
                <a:effectLst/>
                <a:latin typeface="+mn-lt"/>
                <a:ea typeface="+mn-ea"/>
                <a:cs typeface="+mn-cs"/>
              </a:rPr>
              <a:t> (c) File</a:t>
            </a:r>
            <a:r>
              <a:rPr lang="en-ZA" sz="1200" kern="1200" dirty="0" smtClean="0">
                <a:solidFill>
                  <a:schemeClr val="tx1"/>
                </a:solidFill>
                <a:effectLst/>
                <a:latin typeface="+mn-lt"/>
                <a:ea typeface="+mn-ea"/>
                <a:cs typeface="+mn-cs"/>
              </a:rPr>
              <a:t> (reference should be information that can be easily referred to when needed) – this could be filed in an A-Z filing system or a category system.</a:t>
            </a:r>
          </a:p>
          <a:p>
            <a:r>
              <a:rPr lang="en-ZA" sz="1200" kern="1200" dirty="0" smtClean="0">
                <a:solidFill>
                  <a:schemeClr val="tx1"/>
                </a:solidFill>
                <a:effectLst/>
                <a:latin typeface="+mn-lt"/>
                <a:ea typeface="+mn-ea"/>
                <a:cs typeface="+mn-cs"/>
              </a:rPr>
              <a:t>If the answer is Yes, you must ask two follow up questions: (a) What project or outcome have you committed to? Any item that requires more than one step to accomplish the desired outcome is a project and must be tracked using a ‘Projects’ list and reviewed each week to check for follow up actions that must be completed. (b) What is the next action? The next action is the next physical, visible activity that need to be engaged in, in order to move the current reality toward completion. Once you have know the next action, you have three choices: </a:t>
            </a:r>
            <a:r>
              <a:rPr lang="en-ZA" sz="1200" b="1" kern="1200" dirty="0" smtClean="0">
                <a:solidFill>
                  <a:schemeClr val="tx1"/>
                </a:solidFill>
                <a:effectLst/>
                <a:latin typeface="+mn-lt"/>
                <a:ea typeface="+mn-ea"/>
                <a:cs typeface="+mn-cs"/>
              </a:rPr>
              <a:t>(i) Do it </a:t>
            </a:r>
            <a:r>
              <a:rPr lang="en-ZA" sz="1200" kern="1200" dirty="0" smtClean="0">
                <a:solidFill>
                  <a:schemeClr val="tx1"/>
                </a:solidFill>
                <a:effectLst/>
                <a:latin typeface="+mn-lt"/>
                <a:ea typeface="+mn-ea"/>
                <a:cs typeface="+mn-cs"/>
              </a:rPr>
              <a:t>– if the action will take less than two minutes then do it right away. </a:t>
            </a:r>
            <a:r>
              <a:rPr lang="en-ZA" sz="1200" b="1" kern="1200" dirty="0" smtClean="0">
                <a:solidFill>
                  <a:schemeClr val="tx1"/>
                </a:solidFill>
                <a:effectLst/>
                <a:latin typeface="+mn-lt"/>
                <a:ea typeface="+mn-ea"/>
                <a:cs typeface="+mn-cs"/>
              </a:rPr>
              <a:t>(ii) Delegate it </a:t>
            </a:r>
            <a:r>
              <a:rPr lang="en-ZA" sz="1200" kern="1200" dirty="0" smtClean="0">
                <a:solidFill>
                  <a:schemeClr val="tx1"/>
                </a:solidFill>
                <a:effectLst/>
                <a:latin typeface="+mn-lt"/>
                <a:ea typeface="+mn-ea"/>
                <a:cs typeface="+mn-cs"/>
              </a:rPr>
              <a:t>– if it will take more than two minutes consider giving it to someone else to do. </a:t>
            </a:r>
            <a:r>
              <a:rPr lang="en-ZA" sz="1200" b="1" kern="1200" dirty="0" smtClean="0">
                <a:solidFill>
                  <a:schemeClr val="tx1"/>
                </a:solidFill>
                <a:effectLst/>
                <a:latin typeface="+mn-lt"/>
                <a:ea typeface="+mn-ea"/>
                <a:cs typeface="+mn-cs"/>
              </a:rPr>
              <a:t>(iii)</a:t>
            </a:r>
            <a:r>
              <a:rPr lang="en-ZA" sz="1200" kern="1200" dirty="0" smtClean="0">
                <a:solidFill>
                  <a:schemeClr val="tx1"/>
                </a:solidFill>
                <a:effectLst/>
                <a:latin typeface="+mn-lt"/>
                <a:ea typeface="+mn-ea"/>
                <a:cs typeface="+mn-cs"/>
              </a:rPr>
              <a:t> </a:t>
            </a:r>
            <a:r>
              <a:rPr lang="en-ZA" sz="1200" b="1" kern="1200" dirty="0" smtClean="0">
                <a:solidFill>
                  <a:schemeClr val="tx1"/>
                </a:solidFill>
                <a:effectLst/>
                <a:latin typeface="+mn-lt"/>
                <a:ea typeface="+mn-ea"/>
                <a:cs typeface="+mn-cs"/>
              </a:rPr>
              <a:t>Defer it </a:t>
            </a:r>
            <a:r>
              <a:rPr lang="en-ZA" sz="1200" kern="1200" dirty="0" smtClean="0">
                <a:solidFill>
                  <a:schemeClr val="tx1"/>
                </a:solidFill>
                <a:effectLst/>
                <a:latin typeface="+mn-lt"/>
                <a:ea typeface="+mn-ea"/>
                <a:cs typeface="+mn-cs"/>
              </a:rPr>
              <a:t>– if it will take more than two minutes and you are the person who must do it, then decide when you need to act on it.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pPr/>
              <a:t>70</a:t>
            </a:fld>
            <a:endParaRPr lang="en-US"/>
          </a:p>
        </p:txBody>
      </p:sp>
    </p:spTree>
    <p:extLst>
      <p:ext uri="{BB962C8B-B14F-4D97-AF65-F5344CB8AC3E}">
        <p14:creationId xmlns:p14="http://schemas.microsoft.com/office/powerpoint/2010/main" val="8785359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C. Organize.</a:t>
            </a:r>
            <a:r>
              <a:rPr lang="en-ZA" sz="1200" b="1"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The results of your collecting and processing must be organised. For non-actionable items the possible categories are trash, incubation tools and reference storage. For actionable items you will need a list of projects (these are things that require more than one action step), storage or files for project plans and materials, a calendar (time specific actions, day specific actions, day specific information), a list of reminders of next actions and a list of reminders of things you're waiting for (only review as often as they have to be in order to stop wondering about them).</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pPr/>
              <a:t>71</a:t>
            </a:fld>
            <a:endParaRPr lang="en-US"/>
          </a:p>
        </p:txBody>
      </p:sp>
    </p:spTree>
    <p:extLst>
      <p:ext uri="{BB962C8B-B14F-4D97-AF65-F5344CB8AC3E}">
        <p14:creationId xmlns:p14="http://schemas.microsoft.com/office/powerpoint/2010/main" val="39224398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a:t>
            </a:r>
            <a:r>
              <a:rPr lang="en-US" dirty="0" smtClean="0"/>
              <a:t>Customise your Next Actions list. Think about the contexts that you work in.</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72</a:t>
            </a:fld>
            <a:endParaRPr lang="en-US"/>
          </a:p>
        </p:txBody>
      </p:sp>
    </p:spTree>
    <p:extLst>
      <p:ext uri="{BB962C8B-B14F-4D97-AF65-F5344CB8AC3E}">
        <p14:creationId xmlns:p14="http://schemas.microsoft.com/office/powerpoint/2010/main" val="11405554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sample of one of my Next Action Lists.</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73</a:t>
            </a:fld>
            <a:endParaRPr lang="en-US"/>
          </a:p>
        </p:txBody>
      </p:sp>
    </p:spTree>
    <p:extLst>
      <p:ext uri="{BB962C8B-B14F-4D97-AF65-F5344CB8AC3E}">
        <p14:creationId xmlns:p14="http://schemas.microsoft.com/office/powerpoint/2010/main" val="26086880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D. Review. </a:t>
            </a:r>
            <a:r>
              <a:rPr lang="en-ZA" sz="1200" kern="1200" dirty="0" smtClean="0">
                <a:solidFill>
                  <a:schemeClr val="tx1"/>
                </a:solidFill>
                <a:effectLst/>
                <a:latin typeface="+mn-lt"/>
                <a:ea typeface="+mn-ea"/>
                <a:cs typeface="+mn-cs"/>
              </a:rPr>
              <a:t>You must be able to review the whole picture of your life and work at appropriate intervals and appropriate levels. This involves being able to scan all the defined actions and options before you – to increase the effectiveness of the choices you make about what you are doing at any point in time. So what should you review and when? Firstly, your project list, your next action list, your calendar and waiting for list should be reviewed. Secondly, a weekly review must be done - this is where you gather and process all your stuff, review your system, update your lists, and get clean, clear, current and complete.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pPr/>
              <a:t>74</a:t>
            </a:fld>
            <a:endParaRPr lang="en-US"/>
          </a:p>
        </p:txBody>
      </p:sp>
    </p:spTree>
    <p:extLst>
      <p:ext uri="{BB962C8B-B14F-4D97-AF65-F5344CB8AC3E}">
        <p14:creationId xmlns:p14="http://schemas.microsoft.com/office/powerpoint/2010/main" val="19310268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Think of a time when you can do a weekly review. Put it in your diary.</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75</a:t>
            </a:fld>
            <a:endParaRPr lang="en-US"/>
          </a:p>
        </p:txBody>
      </p:sp>
    </p:spTree>
    <p:extLst>
      <p:ext uri="{BB962C8B-B14F-4D97-AF65-F5344CB8AC3E}">
        <p14:creationId xmlns:p14="http://schemas.microsoft.com/office/powerpoint/2010/main" val="30770842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E. Do.</a:t>
            </a:r>
            <a:r>
              <a:rPr lang="en-ZA" sz="1200" b="1"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The whole purpose of managing your work  is to help you make good choices about what you are </a:t>
            </a:r>
            <a:r>
              <a:rPr lang="en-ZA" sz="1200" i="1" kern="1200" dirty="0" smtClean="0">
                <a:solidFill>
                  <a:schemeClr val="tx1"/>
                </a:solidFill>
                <a:effectLst/>
                <a:latin typeface="+mn-lt"/>
                <a:ea typeface="+mn-ea"/>
                <a:cs typeface="+mn-cs"/>
              </a:rPr>
              <a:t>doing </a:t>
            </a:r>
            <a:r>
              <a:rPr lang="en-ZA" sz="1200" kern="1200" dirty="0" smtClean="0">
                <a:solidFill>
                  <a:schemeClr val="tx1"/>
                </a:solidFill>
                <a:effectLst/>
                <a:latin typeface="+mn-lt"/>
                <a:ea typeface="+mn-ea"/>
                <a:cs typeface="+mn-cs"/>
              </a:rPr>
              <a:t>at any point in time. So how do we decide what to do? There are four criteria: </a:t>
            </a:r>
            <a:r>
              <a:rPr lang="en-ZA" sz="1200" b="1" kern="1200" dirty="0" smtClean="0">
                <a:solidFill>
                  <a:schemeClr val="tx1"/>
                </a:solidFill>
                <a:effectLst/>
                <a:latin typeface="+mn-lt"/>
                <a:ea typeface="+mn-ea"/>
                <a:cs typeface="+mn-cs"/>
              </a:rPr>
              <a:t>(1) Context </a:t>
            </a:r>
            <a:r>
              <a:rPr lang="en-ZA" sz="1200" kern="1200" dirty="0" smtClean="0">
                <a:solidFill>
                  <a:schemeClr val="tx1"/>
                </a:solidFill>
                <a:effectLst/>
                <a:latin typeface="+mn-lt"/>
                <a:ea typeface="+mn-ea"/>
                <a:cs typeface="+mn-cs"/>
              </a:rPr>
              <a:t>– some projects can be done anywhere but many need a specific location – so manage your to do list based on different contents like: @Calls, @Errands, @Office, @Meetings, @Computer, @Home, etc. </a:t>
            </a:r>
            <a:r>
              <a:rPr lang="en-ZA" sz="1200" b="1" kern="1200" dirty="0" smtClean="0">
                <a:solidFill>
                  <a:schemeClr val="tx1"/>
                </a:solidFill>
                <a:effectLst/>
                <a:latin typeface="+mn-lt"/>
                <a:ea typeface="+mn-ea"/>
                <a:cs typeface="+mn-cs"/>
              </a:rPr>
              <a:t>(2) Time </a:t>
            </a:r>
            <a:r>
              <a:rPr lang="en-ZA" sz="1200" kern="1200" dirty="0" smtClean="0">
                <a:solidFill>
                  <a:schemeClr val="tx1"/>
                </a:solidFill>
                <a:effectLst/>
                <a:latin typeface="+mn-lt"/>
                <a:ea typeface="+mn-ea"/>
                <a:cs typeface="+mn-cs"/>
              </a:rPr>
              <a:t>– the amount of time you have will determine what you can do. </a:t>
            </a:r>
            <a:r>
              <a:rPr lang="en-ZA" sz="1200" b="1" kern="1200" dirty="0" smtClean="0">
                <a:solidFill>
                  <a:schemeClr val="tx1"/>
                </a:solidFill>
                <a:effectLst/>
                <a:latin typeface="+mn-lt"/>
                <a:ea typeface="+mn-ea"/>
                <a:cs typeface="+mn-cs"/>
              </a:rPr>
              <a:t>(3) Energy </a:t>
            </a:r>
            <a:r>
              <a:rPr lang="en-ZA" sz="1200" kern="1200" dirty="0" smtClean="0">
                <a:solidFill>
                  <a:schemeClr val="tx1"/>
                </a:solidFill>
                <a:effectLst/>
                <a:latin typeface="+mn-lt"/>
                <a:ea typeface="+mn-ea"/>
                <a:cs typeface="+mn-cs"/>
              </a:rPr>
              <a:t>– the amount of energy you have will determine what you can do. </a:t>
            </a:r>
            <a:r>
              <a:rPr lang="en-ZA" sz="1200" b="1" kern="1200" dirty="0" smtClean="0">
                <a:solidFill>
                  <a:schemeClr val="tx1"/>
                </a:solidFill>
                <a:effectLst/>
                <a:latin typeface="+mn-lt"/>
                <a:ea typeface="+mn-ea"/>
                <a:cs typeface="+mn-cs"/>
              </a:rPr>
              <a:t>(4) Priority </a:t>
            </a:r>
            <a:r>
              <a:rPr lang="en-ZA" sz="1200" kern="1200" dirty="0" smtClean="0">
                <a:solidFill>
                  <a:schemeClr val="tx1"/>
                </a:solidFill>
                <a:effectLst/>
                <a:latin typeface="+mn-lt"/>
                <a:ea typeface="+mn-ea"/>
                <a:cs typeface="+mn-cs"/>
              </a:rPr>
              <a:t>– what is the most important thing to do given the context, time and energy you have?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pPr/>
              <a:t>76</a:t>
            </a:fld>
            <a:endParaRPr lang="en-US"/>
          </a:p>
        </p:txBody>
      </p:sp>
    </p:spTree>
    <p:extLst>
      <p:ext uri="{BB962C8B-B14F-4D97-AF65-F5344CB8AC3E}">
        <p14:creationId xmlns:p14="http://schemas.microsoft.com/office/powerpoint/2010/main" val="42721348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in order to administer your life you need to create an email system that will ensure that you are on top of all the demands that come your way through email. The goal is to get your inbox to Zero by process each email and assigning it to an action folder that you process and don’t forget about. My email system in Gmail uses the following folders to help me deal with emails and get them out of my inbox:</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@Action – this is a folder for emails that I need to act on as soon as I get a chance.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@Downloads – this is a folder for emails that contain web links that I need to visit.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@Read – this is a folder for emails that contain information I need to read.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@Waiting For – this is a folder for emails that I cannot act on until I get a response.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Projects – this is a folder with sub-folders for each of the current projects I am tracking.</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Reference – this is a folder with sub-folders for groups of emails that need to be archived.</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pPr/>
              <a:t>77</a:t>
            </a:fld>
            <a:endParaRPr lang="en-US"/>
          </a:p>
        </p:txBody>
      </p:sp>
    </p:spTree>
    <p:extLst>
      <p:ext uri="{BB962C8B-B14F-4D97-AF65-F5344CB8AC3E}">
        <p14:creationId xmlns:p14="http://schemas.microsoft.com/office/powerpoint/2010/main" val="39802312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6 steps</a:t>
            </a:r>
            <a:r>
              <a:rPr lang="en-US" baseline="0" dirty="0" smtClean="0"/>
              <a:t> we have explored to m</a:t>
            </a:r>
            <a:r>
              <a:rPr lang="en-US" dirty="0" smtClean="0"/>
              <a:t>anaging</a:t>
            </a:r>
            <a:r>
              <a:rPr lang="en-US" baseline="0" dirty="0" smtClean="0"/>
              <a:t> your life </a:t>
            </a:r>
            <a:r>
              <a:rPr lang="en-US" baseline="0" dirty="0" smtClean="0"/>
              <a:t>and </a:t>
            </a:r>
            <a:r>
              <a:rPr lang="en-US" baseline="0" dirty="0" smtClean="0"/>
              <a:t>your time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79</a:t>
            </a:fld>
            <a:endParaRPr lang="en-US"/>
          </a:p>
        </p:txBody>
      </p:sp>
    </p:spTree>
    <p:extLst>
      <p:ext uri="{BB962C8B-B14F-4D97-AF65-F5344CB8AC3E}">
        <p14:creationId xmlns:p14="http://schemas.microsoft.com/office/powerpoint/2010/main" val="708367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had a mission? Here are some examples of people who lived with a clearly defined mission for their lives.</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8</a:t>
            </a:fld>
            <a:endParaRPr lang="en-US"/>
          </a:p>
        </p:txBody>
      </p:sp>
    </p:spTree>
    <p:extLst>
      <p:ext uri="{BB962C8B-B14F-4D97-AF65-F5344CB8AC3E}">
        <p14:creationId xmlns:p14="http://schemas.microsoft.com/office/powerpoint/2010/main" val="2301950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 and Eve had a mission to be fruitful, to multiply and have dominion over the earth.</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9</a:t>
            </a:fld>
            <a:endParaRPr lang="en-US"/>
          </a:p>
        </p:txBody>
      </p:sp>
    </p:spTree>
    <p:extLst>
      <p:ext uri="{BB962C8B-B14F-4D97-AF65-F5344CB8AC3E}">
        <p14:creationId xmlns:p14="http://schemas.microsoft.com/office/powerpoint/2010/main" val="289994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170677-CAAC-4E4C-9E8D-D932C9761A46}" type="datetimeFigureOut">
              <a:rPr lang="en-US" smtClean="0"/>
              <a:t>17/02/24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4214855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170677-CAAC-4E4C-9E8D-D932C9761A46}" type="datetimeFigureOut">
              <a:rPr lang="en-US" smtClean="0"/>
              <a:t>17/02/24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3325324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170677-CAAC-4E4C-9E8D-D932C9761A46}" type="datetimeFigureOut">
              <a:rPr lang="en-US" smtClean="0"/>
              <a:t>17/02/24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872699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43237481"/>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0201743"/>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231044172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 y="3657600"/>
            <a:ext cx="3611880" cy="10287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3657600"/>
            <a:ext cx="3611880" cy="10287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7785568"/>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344515"/>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21246960"/>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387299"/>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030182508"/>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170677-CAAC-4E4C-9E8D-D932C9761A46}" type="datetimeFigureOut">
              <a:rPr lang="en-US" smtClean="0"/>
              <a:t>17/02/24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3011063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87753799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926177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805940"/>
            <a:ext cx="1840230" cy="28803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 y="1805940"/>
            <a:ext cx="5383530" cy="2880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93607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lgn="ctr" defTabSz="914400" fontAlgn="base">
              <a:spcBef>
                <a:spcPct val="0"/>
              </a:spcBef>
              <a:spcAft>
                <a:spcPct val="0"/>
              </a:spcAft>
              <a:defRPr/>
            </a:pPr>
            <a:fld id="{42FF13BD-FC2B-CD4F-B281-F178E5A79B72}" type="datetimeFigureOut">
              <a:rPr lang="en-US" sz="2900">
                <a:solidFill>
                  <a:srgbClr val="FFFFFF"/>
                </a:solidFill>
                <a:latin typeface="Comic Sans MS" charset="0"/>
                <a:ea typeface="ヒラギノ角ゴ Pro W3" charset="0"/>
                <a:cs typeface="ヒラギノ角ゴ Pro W3" charset="0"/>
                <a:sym typeface="Comic Sans MS" charset="0"/>
              </a:rPr>
              <a:pPr algn="ctr" defTabSz="914400" fontAlgn="base">
                <a:spcBef>
                  <a:spcPct val="0"/>
                </a:spcBef>
                <a:spcAft>
                  <a:spcPct val="0"/>
                </a:spcAft>
                <a:defRPr/>
              </a:pPr>
              <a:t>17/02/24</a:t>
            </a:fld>
            <a:endParaRPr lang="en-US" sz="2900">
              <a:solidFill>
                <a:srgbClr val="FFFFFF"/>
              </a:solidFill>
              <a:latin typeface="Comic Sans MS" charset="0"/>
              <a:ea typeface="ヒラギノ角ゴ Pro W3" charset="0"/>
              <a:cs typeface="ヒラギノ角ゴ Pro W3" charset="0"/>
              <a:sym typeface="Comic Sans MS" charset="0"/>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lgn="ctr" defTabSz="914400" fontAlgn="base">
              <a:spcBef>
                <a:spcPct val="0"/>
              </a:spcBef>
              <a:spcAft>
                <a:spcPct val="0"/>
              </a:spcAft>
              <a:defRPr/>
            </a:pPr>
            <a:endParaRPr lang="en-US" sz="2900">
              <a:solidFill>
                <a:srgbClr val="FFFFFF"/>
              </a:solidFill>
              <a:latin typeface="Comic Sans MS" charset="0"/>
              <a:ea typeface="ヒラギノ角ゴ Pro W3" charset="0"/>
              <a:cs typeface="ヒラギノ角ゴ Pro W3" charset="0"/>
              <a:sym typeface="Comic Sans MS" charset="0"/>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lgn="ctr" defTabSz="914400" fontAlgn="base">
              <a:spcBef>
                <a:spcPct val="0"/>
              </a:spcBef>
              <a:spcAft>
                <a:spcPct val="0"/>
              </a:spcAft>
              <a:defRPr/>
            </a:pPr>
            <a:fld id="{8422EB19-6FD3-F049-A757-784FAE0A97A8}" type="slidenum">
              <a:rPr lang="en-US" sz="2900">
                <a:solidFill>
                  <a:srgbClr val="FFFFFF"/>
                </a:solidFill>
                <a:latin typeface="Comic Sans MS" charset="0"/>
                <a:ea typeface="ヒラギノ角ゴ Pro W3" charset="0"/>
                <a:cs typeface="ヒラギノ角ゴ Pro W3" charset="0"/>
                <a:sym typeface="Comic Sans MS" charset="0"/>
              </a:rPr>
              <a:pPr algn="ctr" defTabSz="914400" fontAlgn="base">
                <a:spcBef>
                  <a:spcPct val="0"/>
                </a:spcBef>
                <a:spcAft>
                  <a:spcPct val="0"/>
                </a:spcAft>
                <a:defRPr/>
              </a:pPr>
              <a:t>‹#›</a:t>
            </a:fld>
            <a:endParaRPr lang="en-US" sz="2900">
              <a:solidFill>
                <a:srgbClr val="FFFFFF"/>
              </a:solidFill>
              <a:latin typeface="Comic Sans MS" charset="0"/>
              <a:ea typeface="ヒラギノ角ゴ Pro W3" charset="0"/>
              <a:cs typeface="ヒラギノ角ゴ Pro W3" charset="0"/>
              <a:sym typeface="Comic Sans MS" charset="0"/>
            </a:endParaRPr>
          </a:p>
        </p:txBody>
      </p:sp>
    </p:spTree>
    <p:extLst>
      <p:ext uri="{BB962C8B-B14F-4D97-AF65-F5344CB8AC3E}">
        <p14:creationId xmlns:p14="http://schemas.microsoft.com/office/powerpoint/2010/main" val="87304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95218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200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72349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38400" y="2514600"/>
            <a:ext cx="3124200" cy="264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15000" y="2514600"/>
            <a:ext cx="3124200" cy="264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6979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683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7079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170677-CAAC-4E4C-9E8D-D932C9761A46}" type="datetimeFigureOut">
              <a:rPr lang="en-US" smtClean="0"/>
              <a:t>17/02/24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988114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462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8105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4081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312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381000"/>
            <a:ext cx="1600200" cy="4778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38400" y="381000"/>
            <a:ext cx="4648200" cy="4778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0426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170677-CAAC-4E4C-9E8D-D932C9761A46}" type="datetimeFigureOut">
              <a:rPr lang="en-US" smtClean="0"/>
              <a:t>17/02/24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24223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170677-CAAC-4E4C-9E8D-D932C9761A46}" type="datetimeFigureOut">
              <a:rPr lang="en-US" smtClean="0"/>
              <a:t>17/02/24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661516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170677-CAAC-4E4C-9E8D-D932C9761A46}" type="datetimeFigureOut">
              <a:rPr lang="en-US" smtClean="0"/>
              <a:t>17/02/24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2093578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70677-CAAC-4E4C-9E8D-D932C9761A46}" type="datetimeFigureOut">
              <a:rPr lang="en-US" smtClean="0"/>
              <a:t>17/02/24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209603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170677-CAAC-4E4C-9E8D-D932C9761A46}" type="datetimeFigureOut">
              <a:rPr lang="en-US" smtClean="0"/>
              <a:t>17/02/24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2005426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170677-CAAC-4E4C-9E8D-D932C9761A46}" type="datetimeFigureOut">
              <a:rPr lang="en-US" smtClean="0"/>
              <a:t>17/02/24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15011232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2.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70677-CAAC-4E4C-9E8D-D932C9761A46}" type="datetimeFigureOut">
              <a:rPr lang="en-US" smtClean="0"/>
              <a:t>17/02/24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C3189-E8FF-3240-BEEF-4E064E9C517F}" type="slidenum">
              <a:rPr lang="en-US" smtClean="0"/>
              <a:t>‹#›</a:t>
            </a:fld>
            <a:endParaRPr lang="en-US"/>
          </a:p>
        </p:txBody>
      </p:sp>
    </p:spTree>
    <p:extLst>
      <p:ext uri="{BB962C8B-B14F-4D97-AF65-F5344CB8AC3E}">
        <p14:creationId xmlns:p14="http://schemas.microsoft.com/office/powerpoint/2010/main" val="3351304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1540" y="3657600"/>
            <a:ext cx="7360920" cy="102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
        <p:nvSpPr>
          <p:cNvPr id="1026" name="Rectangle 2"/>
          <p:cNvSpPr>
            <a:spLocks noGrp="1" noChangeArrowheads="1"/>
          </p:cNvSpPr>
          <p:nvPr>
            <p:ph type="title"/>
          </p:nvPr>
        </p:nvSpPr>
        <p:spPr bwMode="auto">
          <a:xfrm>
            <a:off x="891540" y="180594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b" anchorCtr="0" compatLnSpc="1">
            <a:prstTxWarp prst="textNoShape">
              <a:avLst/>
            </a:prstTxWarp>
          </a:bodyPr>
          <a:lstStyle/>
          <a:p>
            <a:pPr lvl="0"/>
            <a:r>
              <a:rPr lang="en-US">
                <a:sym typeface="Comic Sans MS" charset="0"/>
              </a:rPr>
              <a:t>Click to edit Master title style</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308610" indent="-308610" algn="ctr" rtl="0" eaLnBrk="0" fontAlgn="base" hangingPunct="0">
        <a:spcBef>
          <a:spcPct val="0"/>
        </a:spcBef>
        <a:spcAft>
          <a:spcPct val="0"/>
        </a:spcAft>
        <a:defRPr sz="2500">
          <a:solidFill>
            <a:schemeClr val="tx1"/>
          </a:solidFill>
          <a:latin typeface="+mn-lt"/>
          <a:ea typeface="+mn-ea"/>
          <a:cs typeface="ヒラギノ角ゴ Pro W3" charset="0"/>
          <a:sym typeface="Comic Sans MS" charset="0"/>
        </a:defRPr>
      </a:lvl1pPr>
      <a:lvl2pPr marL="668655" indent="-257175" algn="ctr" rtl="0" eaLnBrk="0" fontAlgn="base" hangingPunct="0">
        <a:spcBef>
          <a:spcPct val="0"/>
        </a:spcBef>
        <a:spcAft>
          <a:spcPct val="0"/>
        </a:spcAft>
        <a:defRPr sz="2500">
          <a:solidFill>
            <a:schemeClr val="tx1"/>
          </a:solidFill>
          <a:latin typeface="+mn-lt"/>
          <a:ea typeface="+mn-ea"/>
          <a:sym typeface="Comic Sans MS" charset="0"/>
        </a:defRPr>
      </a:lvl2pPr>
      <a:lvl3pPr marL="1028700" indent="-205740" algn="ctr" rtl="0" eaLnBrk="0" fontAlgn="base" hangingPunct="0">
        <a:spcBef>
          <a:spcPct val="0"/>
        </a:spcBef>
        <a:spcAft>
          <a:spcPct val="0"/>
        </a:spcAft>
        <a:defRPr sz="2500">
          <a:solidFill>
            <a:schemeClr val="tx1"/>
          </a:solidFill>
          <a:latin typeface="+mn-lt"/>
          <a:ea typeface="+mn-ea"/>
          <a:sym typeface="Comic Sans MS" charset="0"/>
        </a:defRPr>
      </a:lvl3pPr>
      <a:lvl4pPr marL="1440180" indent="-205740" algn="ctr" rtl="0" eaLnBrk="0" fontAlgn="base" hangingPunct="0">
        <a:spcBef>
          <a:spcPct val="0"/>
        </a:spcBef>
        <a:spcAft>
          <a:spcPct val="0"/>
        </a:spcAft>
        <a:defRPr sz="2500">
          <a:solidFill>
            <a:schemeClr val="tx1"/>
          </a:solidFill>
          <a:latin typeface="+mn-lt"/>
          <a:ea typeface="+mn-ea"/>
          <a:sym typeface="Comic Sans MS" charset="0"/>
        </a:defRPr>
      </a:lvl4pPr>
      <a:lvl5pPr marL="1851660" indent="-205740" algn="ctr" rtl="0" eaLnBrk="0" fontAlgn="base" hangingPunct="0">
        <a:spcBef>
          <a:spcPct val="0"/>
        </a:spcBef>
        <a:spcAft>
          <a:spcPct val="0"/>
        </a:spcAft>
        <a:defRPr sz="2500">
          <a:solidFill>
            <a:schemeClr val="tx1"/>
          </a:solidFill>
          <a:latin typeface="+mn-lt"/>
          <a:ea typeface="+mn-ea"/>
          <a:sym typeface="Comic Sans MS" charset="0"/>
        </a:defRPr>
      </a:lvl5pPr>
      <a:lvl6pPr marL="411480" algn="ctr" rtl="0" fontAlgn="base">
        <a:spcBef>
          <a:spcPct val="0"/>
        </a:spcBef>
        <a:spcAft>
          <a:spcPct val="0"/>
        </a:spcAft>
        <a:defRPr sz="2500">
          <a:solidFill>
            <a:schemeClr val="tx1"/>
          </a:solidFill>
          <a:latin typeface="+mn-lt"/>
          <a:ea typeface="+mn-ea"/>
          <a:sym typeface="Comic Sans MS" charset="0"/>
        </a:defRPr>
      </a:lvl6pPr>
      <a:lvl7pPr marL="822960" algn="ctr" rtl="0" fontAlgn="base">
        <a:spcBef>
          <a:spcPct val="0"/>
        </a:spcBef>
        <a:spcAft>
          <a:spcPct val="0"/>
        </a:spcAft>
        <a:defRPr sz="2500">
          <a:solidFill>
            <a:schemeClr val="tx1"/>
          </a:solidFill>
          <a:latin typeface="+mn-lt"/>
          <a:ea typeface="+mn-ea"/>
          <a:sym typeface="Comic Sans MS" charset="0"/>
        </a:defRPr>
      </a:lvl7pPr>
      <a:lvl8pPr marL="1234440" algn="ctr" rtl="0" fontAlgn="base">
        <a:spcBef>
          <a:spcPct val="0"/>
        </a:spcBef>
        <a:spcAft>
          <a:spcPct val="0"/>
        </a:spcAft>
        <a:defRPr sz="2500">
          <a:solidFill>
            <a:schemeClr val="tx1"/>
          </a:solidFill>
          <a:latin typeface="+mn-lt"/>
          <a:ea typeface="+mn-ea"/>
          <a:sym typeface="Comic Sans MS" charset="0"/>
        </a:defRPr>
      </a:lvl8pPr>
      <a:lvl9pPr marL="1645920" algn="ctr" rtl="0" fontAlgn="base">
        <a:spcBef>
          <a:spcPct val="0"/>
        </a:spcBef>
        <a:spcAft>
          <a:spcPct val="0"/>
        </a:spcAft>
        <a:defRPr sz="25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3" name="Picture 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6" name="Rectangle 2"/>
          <p:cNvSpPr>
            <a:spLocks noChangeArrowheads="1"/>
          </p:cNvSpPr>
          <p:nvPr/>
        </p:nvSpPr>
        <p:spPr bwMode="auto">
          <a:xfrm>
            <a:off x="1219200" y="1143000"/>
            <a:ext cx="769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ヒラギノ角ゴ Pro W3" charset="0"/>
              <a:cs typeface="ヒラギノ角ゴ Pro W3" charset="0"/>
            </a:endParaRPr>
          </a:p>
        </p:txBody>
      </p:sp>
      <p:sp>
        <p:nvSpPr>
          <p:cNvPr id="1027" name="Rectangle 3"/>
          <p:cNvSpPr>
            <a:spLocks noChangeArrowheads="1"/>
          </p:cNvSpPr>
          <p:nvPr/>
        </p:nvSpPr>
        <p:spPr bwMode="auto">
          <a:xfrm>
            <a:off x="1676400" y="19050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ヒラギノ角ゴ Pro W3" charset="0"/>
              <a:cs typeface="ヒラギノ角ゴ Pro W3" charset="0"/>
            </a:endParaRPr>
          </a:p>
        </p:txBody>
      </p:sp>
      <p:sp>
        <p:nvSpPr>
          <p:cNvPr id="1031" name="Rectangle 7"/>
          <p:cNvSpPr>
            <a:spLocks noGrp="1" noChangeArrowheads="1"/>
          </p:cNvSpPr>
          <p:nvPr>
            <p:ph type="title"/>
          </p:nvPr>
        </p:nvSpPr>
        <p:spPr bwMode="auto">
          <a:xfrm>
            <a:off x="2514600" y="381000"/>
            <a:ext cx="6324600"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spAutoFit/>
          </a:bodyPr>
          <a:lstStyle/>
          <a:p>
            <a:pPr lvl="0"/>
            <a:r>
              <a:rPr lang="en-US"/>
              <a:t>Click to edit Master title</a:t>
            </a:r>
          </a:p>
        </p:txBody>
      </p:sp>
      <p:sp>
        <p:nvSpPr>
          <p:cNvPr id="1032" name="Rectangle 8"/>
          <p:cNvSpPr>
            <a:spLocks noGrp="1" noChangeArrowheads="1"/>
          </p:cNvSpPr>
          <p:nvPr>
            <p:ph type="body" idx="1"/>
          </p:nvPr>
        </p:nvSpPr>
        <p:spPr bwMode="auto">
          <a:xfrm>
            <a:off x="2438400" y="2514600"/>
            <a:ext cx="6400800"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0" fontAlgn="base" hangingPunct="0">
        <a:spcBef>
          <a:spcPct val="0"/>
        </a:spcBef>
        <a:spcAft>
          <a:spcPct val="0"/>
        </a:spcAft>
        <a:defRPr sz="4400" b="1">
          <a:solidFill>
            <a:schemeClr val="bg1"/>
          </a:solidFill>
          <a:latin typeface="+mj-lt"/>
          <a:ea typeface="+mj-ea"/>
          <a:cs typeface="ヒラギノ角ゴ Pro W3" charset="0"/>
        </a:defRPr>
      </a:lvl1pPr>
      <a:lvl2pPr algn="l" rtl="0" eaLnBrk="0" fontAlgn="base" hangingPunct="0">
        <a:spcBef>
          <a:spcPct val="0"/>
        </a:spcBef>
        <a:spcAft>
          <a:spcPct val="0"/>
        </a:spcAft>
        <a:defRPr sz="4400" b="1">
          <a:solidFill>
            <a:schemeClr val="bg1"/>
          </a:solidFill>
          <a:latin typeface="Frutiger 67BoldCn" charset="0"/>
          <a:ea typeface="ヒラギノ角ゴ Pro W3" charset="0"/>
          <a:cs typeface="ヒラギノ角ゴ Pro W3" charset="0"/>
        </a:defRPr>
      </a:lvl2pPr>
      <a:lvl3pPr algn="l" rtl="0" eaLnBrk="0" fontAlgn="base" hangingPunct="0">
        <a:spcBef>
          <a:spcPct val="0"/>
        </a:spcBef>
        <a:spcAft>
          <a:spcPct val="0"/>
        </a:spcAft>
        <a:defRPr sz="4400" b="1">
          <a:solidFill>
            <a:schemeClr val="bg1"/>
          </a:solidFill>
          <a:latin typeface="Frutiger 67BoldCn" charset="0"/>
          <a:ea typeface="ヒラギノ角ゴ Pro W3" charset="0"/>
          <a:cs typeface="ヒラギノ角ゴ Pro W3" charset="0"/>
        </a:defRPr>
      </a:lvl3pPr>
      <a:lvl4pPr algn="l" rtl="0" eaLnBrk="0" fontAlgn="base" hangingPunct="0">
        <a:spcBef>
          <a:spcPct val="0"/>
        </a:spcBef>
        <a:spcAft>
          <a:spcPct val="0"/>
        </a:spcAft>
        <a:defRPr sz="4400" b="1">
          <a:solidFill>
            <a:schemeClr val="bg1"/>
          </a:solidFill>
          <a:latin typeface="Frutiger 67BoldCn" charset="0"/>
          <a:ea typeface="ヒラギノ角ゴ Pro W3" charset="0"/>
          <a:cs typeface="ヒラギノ角ゴ Pro W3" charset="0"/>
        </a:defRPr>
      </a:lvl4pPr>
      <a:lvl5pPr algn="l" rtl="0" eaLnBrk="0" fontAlgn="base" hangingPunct="0">
        <a:spcBef>
          <a:spcPct val="0"/>
        </a:spcBef>
        <a:spcAft>
          <a:spcPct val="0"/>
        </a:spcAft>
        <a:defRPr sz="4400" b="1">
          <a:solidFill>
            <a:schemeClr val="bg1"/>
          </a:solidFill>
          <a:latin typeface="Frutiger 67BoldCn" charset="0"/>
          <a:ea typeface="ヒラギノ角ゴ Pro W3" charset="0"/>
          <a:cs typeface="ヒラギノ角ゴ Pro W3" charset="0"/>
        </a:defRPr>
      </a:lvl5pPr>
      <a:lvl6pPr marL="457200" algn="l" rtl="0" eaLnBrk="0" fontAlgn="base" hangingPunct="0">
        <a:spcBef>
          <a:spcPct val="0"/>
        </a:spcBef>
        <a:spcAft>
          <a:spcPct val="0"/>
        </a:spcAft>
        <a:defRPr sz="4400" b="1">
          <a:solidFill>
            <a:schemeClr val="bg1"/>
          </a:solidFill>
          <a:latin typeface="Frutiger 67BoldCn" charset="0"/>
          <a:ea typeface="ヒラギノ角ゴ Pro W3" charset="0"/>
        </a:defRPr>
      </a:lvl6pPr>
      <a:lvl7pPr marL="914400" algn="l" rtl="0" eaLnBrk="0" fontAlgn="base" hangingPunct="0">
        <a:spcBef>
          <a:spcPct val="0"/>
        </a:spcBef>
        <a:spcAft>
          <a:spcPct val="0"/>
        </a:spcAft>
        <a:defRPr sz="4400" b="1">
          <a:solidFill>
            <a:schemeClr val="bg1"/>
          </a:solidFill>
          <a:latin typeface="Frutiger 67BoldCn" charset="0"/>
          <a:ea typeface="ヒラギノ角ゴ Pro W3" charset="0"/>
        </a:defRPr>
      </a:lvl7pPr>
      <a:lvl8pPr marL="1371600" algn="l" rtl="0" eaLnBrk="0" fontAlgn="base" hangingPunct="0">
        <a:spcBef>
          <a:spcPct val="0"/>
        </a:spcBef>
        <a:spcAft>
          <a:spcPct val="0"/>
        </a:spcAft>
        <a:defRPr sz="4400" b="1">
          <a:solidFill>
            <a:schemeClr val="bg1"/>
          </a:solidFill>
          <a:latin typeface="Frutiger 67BoldCn" charset="0"/>
          <a:ea typeface="ヒラギノ角ゴ Pro W3" charset="0"/>
        </a:defRPr>
      </a:lvl8pPr>
      <a:lvl9pPr marL="1828800" algn="l" rtl="0" eaLnBrk="0" fontAlgn="base" hangingPunct="0">
        <a:spcBef>
          <a:spcPct val="0"/>
        </a:spcBef>
        <a:spcAft>
          <a:spcPct val="0"/>
        </a:spcAft>
        <a:defRPr sz="4400" b="1">
          <a:solidFill>
            <a:schemeClr val="bg1"/>
          </a:solidFill>
          <a:latin typeface="Frutiger 67BoldCn" charset="0"/>
          <a:ea typeface="ヒラギノ角ゴ Pro W3" charset="0"/>
        </a:defRPr>
      </a:lvl9pPr>
    </p:titleStyle>
    <p:bodyStyle>
      <a:lvl1pPr marL="342900" indent="-342900" algn="l" rtl="0" eaLnBrk="0" fontAlgn="base" hangingPunct="0">
        <a:spcBef>
          <a:spcPct val="50000"/>
        </a:spcBef>
        <a:spcAft>
          <a:spcPct val="0"/>
        </a:spcAft>
        <a:defRPr sz="2400">
          <a:solidFill>
            <a:schemeClr val="bg1"/>
          </a:solidFill>
          <a:latin typeface="+mn-lt"/>
          <a:ea typeface="+mn-ea"/>
          <a:cs typeface="ヒラギノ角ゴ Pro W3" charset="0"/>
        </a:defRPr>
      </a:lvl1pPr>
      <a:lvl2pPr marL="457200" algn="l" rtl="0" eaLnBrk="0" fontAlgn="base" hangingPunct="0">
        <a:spcBef>
          <a:spcPct val="50000"/>
        </a:spcBef>
        <a:spcAft>
          <a:spcPct val="0"/>
        </a:spcAft>
        <a:defRPr sz="2400">
          <a:solidFill>
            <a:schemeClr val="bg1"/>
          </a:solidFill>
          <a:latin typeface="+mn-lt"/>
          <a:ea typeface="+mn-ea"/>
        </a:defRPr>
      </a:lvl2pPr>
      <a:lvl3pPr marL="914400" algn="l" rtl="0" eaLnBrk="0" fontAlgn="base" hangingPunct="0">
        <a:spcBef>
          <a:spcPct val="50000"/>
        </a:spcBef>
        <a:spcAft>
          <a:spcPct val="0"/>
        </a:spcAft>
        <a:defRPr sz="2400">
          <a:solidFill>
            <a:schemeClr val="bg1"/>
          </a:solidFill>
          <a:latin typeface="+mn-lt"/>
          <a:ea typeface="+mn-ea"/>
        </a:defRPr>
      </a:lvl3pPr>
      <a:lvl4pPr marL="1371600" algn="l" rtl="0" eaLnBrk="0" fontAlgn="base" hangingPunct="0">
        <a:spcBef>
          <a:spcPct val="50000"/>
        </a:spcBef>
        <a:spcAft>
          <a:spcPct val="0"/>
        </a:spcAft>
        <a:buSzPct val="80000"/>
        <a:buFont typeface="Monotype Sorts" charset="0"/>
        <a:buChar char="n"/>
        <a:defRPr sz="2400">
          <a:solidFill>
            <a:schemeClr val="bg1"/>
          </a:solidFill>
          <a:latin typeface="+mn-lt"/>
          <a:ea typeface="+mn-ea"/>
        </a:defRPr>
      </a:lvl4pPr>
      <a:lvl5pPr marL="1828800" algn="l" rtl="0" eaLnBrk="0" fontAlgn="base" hangingPunct="0">
        <a:spcBef>
          <a:spcPct val="50000"/>
        </a:spcBef>
        <a:spcAft>
          <a:spcPct val="0"/>
        </a:spcAft>
        <a:buSzPct val="80000"/>
        <a:buFont typeface="Monotype Sorts" charset="0"/>
        <a:buChar char="n"/>
        <a:defRPr sz="2400">
          <a:solidFill>
            <a:schemeClr val="bg1"/>
          </a:solidFill>
          <a:latin typeface="+mn-lt"/>
          <a:ea typeface="+mn-ea"/>
        </a:defRPr>
      </a:lvl5pPr>
      <a:lvl6pPr marL="2286000" algn="l" rtl="0" eaLnBrk="0" fontAlgn="base" hangingPunct="0">
        <a:spcBef>
          <a:spcPct val="50000"/>
        </a:spcBef>
        <a:spcAft>
          <a:spcPct val="0"/>
        </a:spcAft>
        <a:buSzPct val="80000"/>
        <a:buFont typeface="Monotype Sorts" charset="0"/>
        <a:buChar char="n"/>
        <a:defRPr sz="2400">
          <a:solidFill>
            <a:schemeClr val="bg1"/>
          </a:solidFill>
          <a:latin typeface="+mn-lt"/>
          <a:ea typeface="+mn-ea"/>
        </a:defRPr>
      </a:lvl6pPr>
      <a:lvl7pPr marL="2743200" algn="l" rtl="0" eaLnBrk="0" fontAlgn="base" hangingPunct="0">
        <a:spcBef>
          <a:spcPct val="50000"/>
        </a:spcBef>
        <a:spcAft>
          <a:spcPct val="0"/>
        </a:spcAft>
        <a:buSzPct val="80000"/>
        <a:buFont typeface="Monotype Sorts" charset="0"/>
        <a:buChar char="n"/>
        <a:defRPr sz="2400">
          <a:solidFill>
            <a:schemeClr val="bg1"/>
          </a:solidFill>
          <a:latin typeface="+mn-lt"/>
          <a:ea typeface="+mn-ea"/>
        </a:defRPr>
      </a:lvl7pPr>
      <a:lvl8pPr marL="3200400" algn="l" rtl="0" eaLnBrk="0" fontAlgn="base" hangingPunct="0">
        <a:spcBef>
          <a:spcPct val="50000"/>
        </a:spcBef>
        <a:spcAft>
          <a:spcPct val="0"/>
        </a:spcAft>
        <a:buSzPct val="80000"/>
        <a:buFont typeface="Monotype Sorts" charset="0"/>
        <a:buChar char="n"/>
        <a:defRPr sz="2400">
          <a:solidFill>
            <a:schemeClr val="bg1"/>
          </a:solidFill>
          <a:latin typeface="+mn-lt"/>
          <a:ea typeface="+mn-ea"/>
        </a:defRPr>
      </a:lvl8pPr>
      <a:lvl9pPr marL="3657600" algn="l" rtl="0" eaLnBrk="0" fontAlgn="base" hangingPunct="0">
        <a:spcBef>
          <a:spcPct val="50000"/>
        </a:spcBef>
        <a:spcAft>
          <a:spcPct val="0"/>
        </a:spcAft>
        <a:buSzPct val="80000"/>
        <a:buFont typeface="Monotype Sorts" charset="0"/>
        <a:buChar char="n"/>
        <a:defRPr sz="24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6.xml"/><Relationship Id="rId3"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7.xml"/><Relationship Id="rId3" Type="http://schemas.openxmlformats.org/officeDocument/2006/relationships/image" Target="../media/image4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image" Target="../media/image4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9.xml"/><Relationship Id="rId3" Type="http://schemas.openxmlformats.org/officeDocument/2006/relationships/image" Target="../media/image5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Relationship Id="rId3" Type="http://schemas.openxmlformats.org/officeDocument/2006/relationships/image" Target="../media/image5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 Id="rId3" Type="http://schemas.openxmlformats.org/officeDocument/2006/relationships/image" Target="../media/image5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 Id="rId3" Type="http://schemas.openxmlformats.org/officeDocument/2006/relationships/image" Target="../media/image5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3.xml"/><Relationship Id="rId3" Type="http://schemas.openxmlformats.org/officeDocument/2006/relationships/image" Target="../media/image5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4.xml"/><Relationship Id="rId3" Type="http://schemas.openxmlformats.org/officeDocument/2006/relationships/image" Target="../media/image5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5.xml"/><Relationship Id="rId3" Type="http://schemas.openxmlformats.org/officeDocument/2006/relationships/image" Target="../media/image5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6.xml"/><Relationship Id="rId3" Type="http://schemas.openxmlformats.org/officeDocument/2006/relationships/image" Target="../media/image5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image" Target="../media/image5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8.xml"/><Relationship Id="rId3" Type="http://schemas.openxmlformats.org/officeDocument/2006/relationships/image" Target="../media/image5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9.xml"/><Relationship Id="rId3" Type="http://schemas.openxmlformats.org/officeDocument/2006/relationships/image" Target="../media/image6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0.xml"/><Relationship Id="rId3" Type="http://schemas.openxmlformats.org/officeDocument/2006/relationships/image" Target="../media/image6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1.xml"/><Relationship Id="rId3" Type="http://schemas.openxmlformats.org/officeDocument/2006/relationships/image" Target="../media/image6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6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6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6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6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6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6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69.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7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71.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7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7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7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7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7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7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7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70152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13216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23718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052075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26582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66442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41353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35982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56283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57817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04502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91950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06389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66367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2916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36374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95041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98669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55217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628789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5177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95287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48225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67664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29093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313905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82312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45035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1789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0485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566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8844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28169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594737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471032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0415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7109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637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6030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361070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462268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153011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12745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27376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499535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522200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870873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823247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320074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787685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375876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148877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212820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82216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2589835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407377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800345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 name="Picture 2"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 name="Picture 2"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 name="Picture 2" descr="Slide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16971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590490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 name="Picture 3" descr="Slide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32743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50415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85139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 name="Picture 3" descr="Slide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3304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287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5126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91502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2803"/>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en_clock">
  <a:themeElements>
    <a:clrScheme name="">
      <a:dk1>
        <a:srgbClr val="000000"/>
      </a:dk1>
      <a:lt1>
        <a:srgbClr val="FFFFFF"/>
      </a:lt1>
      <a:dk2>
        <a:srgbClr val="000000"/>
      </a:dk2>
      <a:lt2>
        <a:srgbClr val="FFFFFF"/>
      </a:lt2>
      <a:accent1>
        <a:srgbClr val="00B7A5"/>
      </a:accent1>
      <a:accent2>
        <a:srgbClr val="00AE00"/>
      </a:accent2>
      <a:accent3>
        <a:srgbClr val="FFFFFF"/>
      </a:accent3>
      <a:accent4>
        <a:srgbClr val="000000"/>
      </a:accent4>
      <a:accent5>
        <a:srgbClr val="AAD8CF"/>
      </a:accent5>
      <a:accent6>
        <a:srgbClr val="009D00"/>
      </a:accent6>
      <a:hlink>
        <a:srgbClr val="FC0128"/>
      </a:hlink>
      <a:folHlink>
        <a:srgbClr val="CECECE"/>
      </a:folHlink>
    </a:clrScheme>
    <a:fontScheme name="gen_clock">
      <a:majorFont>
        <a:latin typeface="Frutiger 67BoldCn"/>
        <a:ea typeface="ヒラギノ角ゴ Pro W3"/>
        <a:cs typeface=""/>
      </a:majorFont>
      <a:minorFont>
        <a:latin typeface="Frutiger 67BoldCn"/>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ヒラギノ角ゴ Pro W3"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ヒラギノ角ゴ Pro W3" charset="0"/>
          </a:defRPr>
        </a:defPPr>
      </a:lstStyle>
    </a:lnDef>
  </a:objectDefaults>
  <a:extraClrSchemeLst>
    <a:extraClrScheme>
      <a:clrScheme name="gen_cloc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n_cloc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n_cloc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n_cloc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n_clo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n_clo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n_clo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2338</TotalTime>
  <Words>3625</Words>
  <Application>Microsoft Macintosh PowerPoint</Application>
  <PresentationFormat>On-screen Show (4:3)</PresentationFormat>
  <Paragraphs>234</Paragraphs>
  <Slides>79</Slides>
  <Notes>78</Notes>
  <HiddenSlides>0</HiddenSlides>
  <MMClips>0</MMClips>
  <ScaleCrop>false</ScaleCrop>
  <HeadingPairs>
    <vt:vector size="4" baseType="variant">
      <vt:variant>
        <vt:lpstr>Theme</vt:lpstr>
      </vt:variant>
      <vt:variant>
        <vt:i4>3</vt:i4>
      </vt:variant>
      <vt:variant>
        <vt:lpstr>Slide Titles</vt:lpstr>
      </vt:variant>
      <vt:variant>
        <vt:i4>79</vt:i4>
      </vt:variant>
    </vt:vector>
  </HeadingPairs>
  <TitlesOfParts>
    <vt:vector size="82" baseType="lpstr">
      <vt:lpstr>Office Theme</vt:lpstr>
      <vt:lpstr>Title &amp; Subtitle</vt:lpstr>
      <vt:lpstr>gen_clock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180</cp:revision>
  <dcterms:created xsi:type="dcterms:W3CDTF">2013-09-14T15:36:19Z</dcterms:created>
  <dcterms:modified xsi:type="dcterms:W3CDTF">2017-02-24T09:30:59Z</dcterms:modified>
</cp:coreProperties>
</file>