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0"/>
  </p:notesMasterIdLst>
  <p:sldIdLst>
    <p:sldId id="749" r:id="rId2"/>
    <p:sldId id="721" r:id="rId3"/>
    <p:sldId id="1056" r:id="rId4"/>
    <p:sldId id="674" r:id="rId5"/>
    <p:sldId id="768" r:id="rId6"/>
    <p:sldId id="769" r:id="rId7"/>
    <p:sldId id="713" r:id="rId8"/>
    <p:sldId id="737" r:id="rId9"/>
    <p:sldId id="761" r:id="rId10"/>
    <p:sldId id="893" r:id="rId11"/>
    <p:sldId id="783" r:id="rId12"/>
    <p:sldId id="894" r:id="rId13"/>
    <p:sldId id="896" r:id="rId14"/>
    <p:sldId id="906" r:id="rId15"/>
    <p:sldId id="897" r:id="rId16"/>
    <p:sldId id="900" r:id="rId17"/>
    <p:sldId id="898" r:id="rId18"/>
    <p:sldId id="907" r:id="rId19"/>
    <p:sldId id="1057" r:id="rId20"/>
    <p:sldId id="908" r:id="rId21"/>
    <p:sldId id="909" r:id="rId22"/>
    <p:sldId id="910" r:id="rId23"/>
    <p:sldId id="911" r:id="rId24"/>
    <p:sldId id="912" r:id="rId25"/>
    <p:sldId id="1058" r:id="rId26"/>
    <p:sldId id="914" r:id="rId27"/>
    <p:sldId id="915" r:id="rId28"/>
    <p:sldId id="916" r:id="rId29"/>
    <p:sldId id="917" r:id="rId30"/>
    <p:sldId id="918" r:id="rId31"/>
    <p:sldId id="919" r:id="rId32"/>
    <p:sldId id="1059" r:id="rId33"/>
    <p:sldId id="920" r:id="rId34"/>
    <p:sldId id="921" r:id="rId35"/>
    <p:sldId id="922" r:id="rId36"/>
    <p:sldId id="923" r:id="rId37"/>
    <p:sldId id="924" r:id="rId38"/>
    <p:sldId id="925" r:id="rId39"/>
    <p:sldId id="1060" r:id="rId40"/>
    <p:sldId id="926" r:id="rId41"/>
    <p:sldId id="927" r:id="rId42"/>
    <p:sldId id="928" r:id="rId43"/>
    <p:sldId id="929" r:id="rId44"/>
    <p:sldId id="930" r:id="rId45"/>
    <p:sldId id="931" r:id="rId46"/>
    <p:sldId id="932" r:id="rId47"/>
    <p:sldId id="933" r:id="rId48"/>
    <p:sldId id="934" r:id="rId49"/>
    <p:sldId id="935" r:id="rId50"/>
    <p:sldId id="936" r:id="rId51"/>
    <p:sldId id="937" r:id="rId52"/>
    <p:sldId id="938" r:id="rId53"/>
    <p:sldId id="1062" r:id="rId54"/>
    <p:sldId id="939" r:id="rId55"/>
    <p:sldId id="940" r:id="rId56"/>
    <p:sldId id="941" r:id="rId57"/>
    <p:sldId id="942" r:id="rId58"/>
    <p:sldId id="943" r:id="rId59"/>
    <p:sldId id="944" r:id="rId60"/>
    <p:sldId id="1063" r:id="rId61"/>
    <p:sldId id="945" r:id="rId62"/>
    <p:sldId id="946" r:id="rId63"/>
    <p:sldId id="947" r:id="rId64"/>
    <p:sldId id="948" r:id="rId65"/>
    <p:sldId id="949" r:id="rId66"/>
    <p:sldId id="950" r:id="rId67"/>
    <p:sldId id="1064" r:id="rId68"/>
    <p:sldId id="951" r:id="rId69"/>
    <p:sldId id="952" r:id="rId70"/>
    <p:sldId id="953" r:id="rId71"/>
    <p:sldId id="954" r:id="rId72"/>
    <p:sldId id="955" r:id="rId73"/>
    <p:sldId id="956" r:id="rId74"/>
    <p:sldId id="1065" r:id="rId75"/>
    <p:sldId id="957" r:id="rId76"/>
    <p:sldId id="958" r:id="rId77"/>
    <p:sldId id="959" r:id="rId78"/>
    <p:sldId id="960" r:id="rId79"/>
    <p:sldId id="961" r:id="rId80"/>
    <p:sldId id="962" r:id="rId81"/>
    <p:sldId id="963" r:id="rId82"/>
    <p:sldId id="964" r:id="rId83"/>
    <p:sldId id="965" r:id="rId84"/>
    <p:sldId id="966" r:id="rId85"/>
    <p:sldId id="967" r:id="rId86"/>
    <p:sldId id="968" r:id="rId87"/>
    <p:sldId id="969" r:id="rId88"/>
    <p:sldId id="1067" r:id="rId89"/>
    <p:sldId id="970" r:id="rId90"/>
    <p:sldId id="971" r:id="rId91"/>
    <p:sldId id="972" r:id="rId92"/>
    <p:sldId id="973" r:id="rId93"/>
    <p:sldId id="974" r:id="rId94"/>
    <p:sldId id="975" r:id="rId95"/>
    <p:sldId id="1068" r:id="rId96"/>
    <p:sldId id="976" r:id="rId97"/>
    <p:sldId id="977" r:id="rId98"/>
    <p:sldId id="978" r:id="rId99"/>
    <p:sldId id="979" r:id="rId100"/>
    <p:sldId id="980" r:id="rId101"/>
    <p:sldId id="981" r:id="rId102"/>
    <p:sldId id="1069" r:id="rId103"/>
    <p:sldId id="982" r:id="rId104"/>
    <p:sldId id="983" r:id="rId105"/>
    <p:sldId id="984" r:id="rId106"/>
    <p:sldId id="985" r:id="rId107"/>
    <p:sldId id="986" r:id="rId108"/>
    <p:sldId id="987" r:id="rId109"/>
    <p:sldId id="1070" r:id="rId110"/>
    <p:sldId id="988" r:id="rId111"/>
    <p:sldId id="989" r:id="rId112"/>
    <p:sldId id="990" r:id="rId113"/>
    <p:sldId id="991" r:id="rId114"/>
    <p:sldId id="992" r:id="rId115"/>
    <p:sldId id="993" r:id="rId116"/>
    <p:sldId id="994" r:id="rId117"/>
    <p:sldId id="995" r:id="rId118"/>
    <p:sldId id="996" r:id="rId119"/>
    <p:sldId id="997" r:id="rId120"/>
    <p:sldId id="998" r:id="rId121"/>
    <p:sldId id="999" r:id="rId122"/>
    <p:sldId id="1000" r:id="rId123"/>
    <p:sldId id="1072" r:id="rId124"/>
    <p:sldId id="1001" r:id="rId125"/>
    <p:sldId id="1002" r:id="rId126"/>
    <p:sldId id="1003" r:id="rId127"/>
    <p:sldId id="1004" r:id="rId128"/>
    <p:sldId id="1005" r:id="rId129"/>
    <p:sldId id="1006" r:id="rId130"/>
    <p:sldId id="1073" r:id="rId131"/>
    <p:sldId id="1007" r:id="rId132"/>
    <p:sldId id="1008" r:id="rId133"/>
    <p:sldId id="1009" r:id="rId134"/>
    <p:sldId id="1010" r:id="rId135"/>
    <p:sldId id="1011" r:id="rId136"/>
    <p:sldId id="1012" r:id="rId137"/>
    <p:sldId id="1074" r:id="rId138"/>
    <p:sldId id="1013" r:id="rId139"/>
    <p:sldId id="1014" r:id="rId140"/>
    <p:sldId id="1015" r:id="rId141"/>
    <p:sldId id="1016" r:id="rId142"/>
    <p:sldId id="1017" r:id="rId143"/>
    <p:sldId id="1018" r:id="rId144"/>
    <p:sldId id="1075" r:id="rId145"/>
    <p:sldId id="1019" r:id="rId146"/>
    <p:sldId id="1020" r:id="rId147"/>
    <p:sldId id="1021" r:id="rId148"/>
    <p:sldId id="1022" r:id="rId149"/>
    <p:sldId id="1023" r:id="rId150"/>
    <p:sldId id="1024" r:id="rId151"/>
    <p:sldId id="1025" r:id="rId152"/>
    <p:sldId id="1026" r:id="rId153"/>
    <p:sldId id="1027" r:id="rId154"/>
    <p:sldId id="1028" r:id="rId155"/>
    <p:sldId id="1029" r:id="rId156"/>
    <p:sldId id="1030" r:id="rId157"/>
    <p:sldId id="1031" r:id="rId158"/>
    <p:sldId id="1076" r:id="rId159"/>
    <p:sldId id="1032" r:id="rId160"/>
    <p:sldId id="1033" r:id="rId161"/>
    <p:sldId id="1034" r:id="rId162"/>
    <p:sldId id="1035" r:id="rId163"/>
    <p:sldId id="1036" r:id="rId164"/>
    <p:sldId id="1037" r:id="rId165"/>
    <p:sldId id="1077" r:id="rId166"/>
    <p:sldId id="1038" r:id="rId167"/>
    <p:sldId id="1039" r:id="rId168"/>
    <p:sldId id="1040" r:id="rId169"/>
    <p:sldId id="1041" r:id="rId170"/>
    <p:sldId id="1042" r:id="rId171"/>
    <p:sldId id="1043" r:id="rId172"/>
    <p:sldId id="1078" r:id="rId173"/>
    <p:sldId id="1044" r:id="rId174"/>
    <p:sldId id="1045" r:id="rId175"/>
    <p:sldId id="1046" r:id="rId176"/>
    <p:sldId id="1047" r:id="rId177"/>
    <p:sldId id="1048" r:id="rId178"/>
    <p:sldId id="1049" r:id="rId179"/>
    <p:sldId id="1079" r:id="rId180"/>
    <p:sldId id="1050" r:id="rId181"/>
    <p:sldId id="1051" r:id="rId182"/>
    <p:sldId id="1052" r:id="rId183"/>
    <p:sldId id="1053" r:id="rId184"/>
    <p:sldId id="1054" r:id="rId185"/>
    <p:sldId id="1055" r:id="rId186"/>
    <p:sldId id="913" r:id="rId187"/>
    <p:sldId id="744" r:id="rId188"/>
    <p:sldId id="723" r:id="rId1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2A7D"/>
    <a:srgbClr val="634D7D"/>
    <a:srgbClr val="2E84E9"/>
    <a:srgbClr val="58B8FB"/>
    <a:srgbClr val="3DFE0C"/>
    <a:srgbClr val="21FFF6"/>
    <a:srgbClr val="804000"/>
    <a:srgbClr val="996633"/>
    <a:srgbClr val="50361B"/>
    <a:srgbClr val="6544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3" autoAdjust="0"/>
    <p:restoredTop sz="85059" autoAdjust="0"/>
  </p:normalViewPr>
  <p:slideViewPr>
    <p:cSldViewPr snapToGrid="0" snapToObjects="1">
      <p:cViewPr varScale="1">
        <p:scale>
          <a:sx n="68" d="100"/>
          <a:sy n="68" d="100"/>
        </p:scale>
        <p:origin x="-1512" y="-120"/>
      </p:cViewPr>
      <p:guideLst>
        <p:guide orient="horz" pos="2051"/>
        <p:guide pos="286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notesMaster" Target="notesMasters/notesMaster1.xml"/><Relationship Id="rId191" Type="http://schemas.openxmlformats.org/officeDocument/2006/relationships/printerSettings" Target="printerSettings/printerSettings1.bin"/><Relationship Id="rId192"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viewProps" Target="viewProps.xml"/><Relationship Id="rId194" Type="http://schemas.openxmlformats.org/officeDocument/2006/relationships/theme" Target="theme/theme1.xml"/><Relationship Id="rId195"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Million Rand Money Drop Night</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Event Notes: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After trying different ideas this week for how we will do the dropping we decided on a simplified version: We have three boxes that will sit on top of a table and there will be two see through container plus one that is filled with 48 Bar One mini-chocolates. Each pair comes forward and they have to place all the chocolates into either one or two of the containers. At least one box will not have a container placed on top of it. When the wrong answers are revealed the presenter (or preferably a helper) will take any containers from the wrong answer boxes and empty those chocolates into a spare box and the next round will continue.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To ensure participation - we suggest that we place five pairs of chairs in rows on one side of the table and the same on the other side of the table. We are guessing there will be about 10 people in a team. Two people step forward to compete in question 1 from the first row of chairs and when the question is over they sit on the seats on the other side and the next two team members get up to compete - </a:t>
            </a:r>
            <a:r>
              <a:rPr lang="en-US" sz="1200" kern="1200" dirty="0" err="1" smtClean="0">
                <a:solidFill>
                  <a:schemeClr val="tx1"/>
                </a:solidFill>
                <a:latin typeface="+mn-lt"/>
                <a:ea typeface="+mn-ea"/>
                <a:cs typeface="+mn-cs"/>
              </a:rPr>
              <a:t>Etc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Etc</a:t>
            </a:r>
            <a:r>
              <a:rPr lang="en-US" sz="1200" kern="1200" dirty="0" smtClean="0">
                <a:solidFill>
                  <a:schemeClr val="tx1"/>
                </a:solidFill>
                <a:latin typeface="+mn-lt"/>
                <a:ea typeface="+mn-ea"/>
                <a:cs typeface="+mn-cs"/>
              </a:rPr>
              <a:t> until the team is finished their 5 questions. Seating the team like this will stop any delay in selecting who is next. They just take their seat on the rows of chairs and come forward row by row. Not sure if we do it on the stage or on the ground in front of the stage.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3. Also, we have printed on A4 paper in colour the sets of answers for each of the questions. The show does this where the answers appear on the drop boxes (they have the budget to use digital screens). The helper will place the answers on the three boxes as the question is read and before the team starts to place their chocolates. They will have to do it quickly as time is limited. </a:t>
            </a: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Video: A</a:t>
            </a:r>
            <a:r>
              <a:rPr lang="en-ZA" baseline="0" dirty="0" smtClean="0">
                <a:latin typeface="Calibri" charset="0"/>
              </a:rPr>
              <a:t> His Youth personalised intro video</a:t>
            </a:r>
            <a:r>
              <a:rPr lang="en-ZA" dirty="0" smtClean="0">
                <a:latin typeface="Calibri" charset="0"/>
              </a:rPr>
              <a:t>. Get part of it online at: https://www.youtube.com/watch?v=5fY7LOGJF2o</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10</a:t>
            </a:fld>
            <a:endParaRPr lang="en-ZA" sz="1200">
              <a:solidFill>
                <a:prstClr val="black"/>
              </a:solidFill>
              <a:latin typeface="Calibri"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Where did potatoes originate?</a:t>
            </a:r>
          </a:p>
          <a:p>
            <a:r>
              <a:rPr lang="en-US" sz="1200" kern="1200" dirty="0" smtClean="0">
                <a:solidFill>
                  <a:schemeClr val="tx1"/>
                </a:solidFill>
                <a:effectLst/>
                <a:latin typeface="+mn-lt"/>
                <a:ea typeface="+mn-ea"/>
                <a:cs typeface="+mn-cs"/>
              </a:rPr>
              <a:t>(a) Ireland     (b) South America     (c) Greenland</a:t>
            </a:r>
          </a:p>
        </p:txBody>
      </p:sp>
      <p:sp>
        <p:nvSpPr>
          <p:cNvPr id="4" name="Slide Number Placeholder 3"/>
          <p:cNvSpPr>
            <a:spLocks noGrp="1"/>
          </p:cNvSpPr>
          <p:nvPr>
            <p:ph type="sldNum" sz="quarter" idx="10"/>
          </p:nvPr>
        </p:nvSpPr>
        <p:spPr/>
        <p:txBody>
          <a:bodyPr/>
          <a:lstStyle/>
          <a:p>
            <a:fld id="{1B76B6BF-B88A-A84A-B4EA-7A1DC6EF6D27}" type="slidenum">
              <a:rPr lang="en-US" smtClean="0"/>
              <a:t>100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South America. The potato was first cultivated there around 3000-7000 years ago, and it had probably grown wild there for many thousands of years more. </a:t>
            </a:r>
          </a:p>
        </p:txBody>
      </p:sp>
      <p:sp>
        <p:nvSpPr>
          <p:cNvPr id="4" name="Slide Number Placeholder 3"/>
          <p:cNvSpPr>
            <a:spLocks noGrp="1"/>
          </p:cNvSpPr>
          <p:nvPr>
            <p:ph type="sldNum" sz="quarter" idx="10"/>
          </p:nvPr>
        </p:nvSpPr>
        <p:spPr/>
        <p:txBody>
          <a:bodyPr/>
          <a:lstStyle/>
          <a:p>
            <a:fld id="{1B76B6BF-B88A-A84A-B4EA-7A1DC6EF6D27}" type="slidenum">
              <a:rPr lang="en-US" smtClean="0"/>
              <a:t>101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#4</a:t>
            </a:r>
          </a:p>
        </p:txBody>
      </p:sp>
      <p:sp>
        <p:nvSpPr>
          <p:cNvPr id="4" name="Slide Number Placeholder 3"/>
          <p:cNvSpPr>
            <a:spLocks noGrp="1"/>
          </p:cNvSpPr>
          <p:nvPr>
            <p:ph type="sldNum" sz="quarter" idx="10"/>
          </p:nvPr>
        </p:nvSpPr>
        <p:spPr/>
        <p:txBody>
          <a:bodyPr/>
          <a:lstStyle/>
          <a:p>
            <a:fld id="{1B76B6BF-B88A-A84A-B4EA-7A1DC6EF6D27}" type="slidenum">
              <a:rPr lang="en-US" smtClean="0"/>
              <a:t>103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is the fastest water animal?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Porpoise  (b) Sailfish  (c) Flying Fish</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is the fastest water animal?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Porpoise  (b) Sailfish  (c) Flying Fish</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is the fastest water animal?</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Porpoise  (b) Sailfish  (c) Flying Fish</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The Sailfish is the fastest water animal, reaching speed up to 110 kilometers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 hour.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Team 1 it is your turn to play Million Rand Money Drop!</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#5</a:t>
            </a:r>
          </a:p>
        </p:txBody>
      </p:sp>
      <p:sp>
        <p:nvSpPr>
          <p:cNvPr id="4" name="Slide Number Placeholder 3"/>
          <p:cNvSpPr>
            <a:spLocks noGrp="1"/>
          </p:cNvSpPr>
          <p:nvPr>
            <p:ph type="sldNum" sz="quarter" idx="10"/>
          </p:nvPr>
        </p:nvSpPr>
        <p:spPr/>
        <p:txBody>
          <a:bodyPr/>
          <a:lstStyle/>
          <a:p>
            <a:fld id="{1B76B6BF-B88A-A84A-B4EA-7A1DC6EF6D27}" type="slidenum">
              <a:rPr lang="en-US" smtClean="0"/>
              <a:t>110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taste buds do you have on your tongue?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About 5000     (b) About 50,000     (c) About 500,000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taste buds do you have on your tongue?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About 5000     (b) About 50,000     (c) About 500,000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taste buds do you have on your tongue?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About 5000     (b) About 50,000     (c) About 500,000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(a) About 5000. Humans have between 2,000 and 8,000 taste buds on their tongues.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Team</a:t>
            </a:r>
            <a:r>
              <a:rPr lang="en-ZA" sz="1200" kern="1200" baseline="0" dirty="0" smtClean="0">
                <a:solidFill>
                  <a:schemeClr val="tx1"/>
                </a:solidFill>
                <a:effectLst/>
                <a:latin typeface="+mn-lt"/>
                <a:ea typeface="+mn-ea"/>
                <a:cs typeface="+mn-cs"/>
              </a:rPr>
              <a:t> 4</a:t>
            </a:r>
            <a:r>
              <a:rPr lang="en-ZA" sz="1200" kern="1200" dirty="0" smtClean="0">
                <a:solidFill>
                  <a:schemeClr val="tx1"/>
                </a:solidFill>
                <a:effectLst/>
                <a:latin typeface="+mn-lt"/>
                <a:ea typeface="+mn-ea"/>
                <a:cs typeface="+mn-cs"/>
              </a:rPr>
              <a:t> it is your turn to play Million Rand Money Drop!</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a:t>
            </a:r>
          </a:p>
        </p:txBody>
      </p:sp>
      <p:sp>
        <p:nvSpPr>
          <p:cNvPr id="4" name="Slide Number Placeholder 3"/>
          <p:cNvSpPr>
            <a:spLocks noGrp="1"/>
          </p:cNvSpPr>
          <p:nvPr>
            <p:ph type="sldNum" sz="quarter" idx="10"/>
          </p:nvPr>
        </p:nvSpPr>
        <p:spPr/>
        <p:txBody>
          <a:bodyPr/>
          <a:lstStyle/>
          <a:p>
            <a:fld id="{1B76B6BF-B88A-A84A-B4EA-7A1DC6EF6D27}" type="slidenum">
              <a:rPr lang="en-US" smtClean="0"/>
              <a:t>117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What do Oxygen and Hydrogen</a:t>
            </a:r>
            <a:r>
              <a:rPr lang="en-US" sz="1200" kern="1200" baseline="0" dirty="0" smtClean="0">
                <a:solidFill>
                  <a:schemeClr val="tx1"/>
                </a:solidFill>
                <a:effectLst/>
                <a:latin typeface="+mn-lt"/>
                <a:ea typeface="+mn-ea"/>
                <a:cs typeface="+mn-cs"/>
              </a:rPr>
              <a:t> make?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Gold  (b) Water  (c) Oil</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What do Oxygen and Hydrogen</a:t>
            </a:r>
            <a:r>
              <a:rPr lang="en-US" sz="1200" kern="1200" baseline="0" dirty="0" smtClean="0">
                <a:solidFill>
                  <a:schemeClr val="tx1"/>
                </a:solidFill>
                <a:effectLst/>
                <a:latin typeface="+mn-lt"/>
                <a:ea typeface="+mn-ea"/>
                <a:cs typeface="+mn-cs"/>
              </a:rPr>
              <a:t> make?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Gold  (b) Water  (c) Oil</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a:t>
            </a:r>
          </a:p>
          <a:p>
            <a:r>
              <a:rPr lang="en-ZA" sz="1200" kern="1200" baseline="0" dirty="0" smtClean="0">
                <a:solidFill>
                  <a:schemeClr val="tx1"/>
                </a:solidFill>
                <a:effectLst/>
                <a:latin typeface="+mn-lt"/>
                <a:ea typeface="+mn-ea"/>
                <a:cs typeface="+mn-cs"/>
              </a:rPr>
              <a:t>Download the sound clip from: http://www.ymresourcer/documents/Money_Drop_3_The_Question.mp3</a:t>
            </a:r>
          </a:p>
        </p:txBody>
      </p:sp>
      <p:sp>
        <p:nvSpPr>
          <p:cNvPr id="4" name="Slide Number Placeholder 3"/>
          <p:cNvSpPr>
            <a:spLocks noGrp="1"/>
          </p:cNvSpPr>
          <p:nvPr>
            <p:ph type="sldNum" sz="quarter" idx="10"/>
          </p:nvPr>
        </p:nvSpPr>
        <p:spPr/>
        <p:txBody>
          <a:bodyPr/>
          <a:lstStyle/>
          <a:p>
            <a:fld id="{1B76B6BF-B88A-A84A-B4EA-7A1DC6EF6D27}" type="slidenum">
              <a:rPr lang="en-US" smtClean="0"/>
              <a:t>12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What do Oxygen and Hydrogen</a:t>
            </a:r>
            <a:r>
              <a:rPr lang="en-US" sz="1200" kern="1200" baseline="0" dirty="0" smtClean="0">
                <a:solidFill>
                  <a:schemeClr val="tx1"/>
                </a:solidFill>
                <a:effectLst/>
                <a:latin typeface="+mn-lt"/>
                <a:ea typeface="+mn-ea"/>
                <a:cs typeface="+mn-cs"/>
              </a:rPr>
              <a:t> make?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Gold  (b) Water  (c) Oil</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Water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#2</a:t>
            </a:r>
          </a:p>
        </p:txBody>
      </p:sp>
      <p:sp>
        <p:nvSpPr>
          <p:cNvPr id="4" name="Slide Number Placeholder 3"/>
          <p:cNvSpPr>
            <a:spLocks noGrp="1"/>
          </p:cNvSpPr>
          <p:nvPr>
            <p:ph type="sldNum" sz="quarter" idx="10"/>
          </p:nvPr>
        </p:nvSpPr>
        <p:spPr/>
        <p:txBody>
          <a:bodyPr/>
          <a:lstStyle/>
          <a:p>
            <a:fld id="{1B76B6BF-B88A-A84A-B4EA-7A1DC6EF6D27}" type="slidenum">
              <a:rPr lang="en-US" smtClean="0"/>
              <a:t>124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Where is the Eiffel Tower?</a:t>
            </a:r>
          </a:p>
          <a:p>
            <a:r>
              <a:rPr lang="en-US" sz="1200" kern="1200" dirty="0" smtClean="0">
                <a:solidFill>
                  <a:schemeClr val="tx1"/>
                </a:solidFill>
                <a:effectLst/>
                <a:latin typeface="+mn-lt"/>
                <a:ea typeface="+mn-ea"/>
                <a:cs typeface="+mn-cs"/>
              </a:rPr>
              <a:t>(a) London  (b)</a:t>
            </a:r>
            <a:r>
              <a:rPr lang="en-US" sz="1200" kern="1200" baseline="0" dirty="0" smtClean="0">
                <a:solidFill>
                  <a:schemeClr val="tx1"/>
                </a:solidFill>
                <a:effectLst/>
                <a:latin typeface="+mn-lt"/>
                <a:ea typeface="+mn-ea"/>
                <a:cs typeface="+mn-cs"/>
              </a:rPr>
              <a:t> Paris  (c) Barcelona</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Where is the Eiffel Tower?</a:t>
            </a:r>
          </a:p>
          <a:p>
            <a:r>
              <a:rPr lang="en-US" sz="1200" kern="1200" dirty="0" smtClean="0">
                <a:solidFill>
                  <a:schemeClr val="tx1"/>
                </a:solidFill>
                <a:effectLst/>
                <a:latin typeface="+mn-lt"/>
                <a:ea typeface="+mn-ea"/>
                <a:cs typeface="+mn-cs"/>
              </a:rPr>
              <a:t>(a) London  (b)</a:t>
            </a:r>
            <a:r>
              <a:rPr lang="en-US" sz="1200" kern="1200" baseline="0" dirty="0" smtClean="0">
                <a:solidFill>
                  <a:schemeClr val="tx1"/>
                </a:solidFill>
                <a:effectLst/>
                <a:latin typeface="+mn-lt"/>
                <a:ea typeface="+mn-ea"/>
                <a:cs typeface="+mn-cs"/>
              </a:rPr>
              <a:t> Paris  (c) Barcelona</a:t>
            </a:r>
            <a:endParaRPr lang="en-ZA" sz="1200" kern="120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Where is the Eiffel Tower?</a:t>
            </a:r>
          </a:p>
          <a:p>
            <a:r>
              <a:rPr lang="en-US" sz="1200" kern="1200" dirty="0" smtClean="0">
                <a:solidFill>
                  <a:schemeClr val="tx1"/>
                </a:solidFill>
                <a:effectLst/>
                <a:latin typeface="+mn-lt"/>
                <a:ea typeface="+mn-ea"/>
                <a:cs typeface="+mn-cs"/>
              </a:rPr>
              <a:t>(a) London  (b)</a:t>
            </a:r>
            <a:r>
              <a:rPr lang="en-US" sz="1200" kern="1200" baseline="0" dirty="0" smtClean="0">
                <a:solidFill>
                  <a:schemeClr val="tx1"/>
                </a:solidFill>
                <a:effectLst/>
                <a:latin typeface="+mn-lt"/>
                <a:ea typeface="+mn-ea"/>
                <a:cs typeface="+mn-cs"/>
              </a:rPr>
              <a:t> Paris  (c) Barcelona</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Paris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Who made the “I Have a Dream” speech?</a:t>
            </a:r>
          </a:p>
          <a:p>
            <a:pPr marL="0" indent="0">
              <a:buNone/>
            </a:pPr>
            <a:r>
              <a:rPr lang="en-ZA" sz="1200" kern="1200" baseline="0" dirty="0" smtClean="0">
                <a:solidFill>
                  <a:schemeClr val="tx1"/>
                </a:solidFill>
                <a:effectLst/>
                <a:latin typeface="+mn-lt"/>
                <a:ea typeface="+mn-ea"/>
                <a:cs typeface="+mn-cs"/>
              </a:rPr>
              <a:t>(a) Malcolm X  (b) Martin Luther King Jr (c) Nelson Mandela</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Download the sound clip from: http://www.ymresourcer/documents/Money_Drop_2_The_Answers.mp3</a:t>
            </a:r>
          </a:p>
          <a:p>
            <a:pPr marL="228600" indent="-228600">
              <a:buAutoNum type="alphaLcParenBoth"/>
            </a:pPr>
            <a:endParaRPr lang="en-ZA" sz="1200" kern="1200" baseline="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#3</a:t>
            </a:r>
          </a:p>
        </p:txBody>
      </p:sp>
      <p:sp>
        <p:nvSpPr>
          <p:cNvPr id="4" name="Slide Number Placeholder 3"/>
          <p:cNvSpPr>
            <a:spLocks noGrp="1"/>
          </p:cNvSpPr>
          <p:nvPr>
            <p:ph type="sldNum" sz="quarter" idx="10"/>
          </p:nvPr>
        </p:nvSpPr>
        <p:spPr/>
        <p:txBody>
          <a:bodyPr/>
          <a:lstStyle/>
          <a:p>
            <a:fld id="{1B76B6BF-B88A-A84A-B4EA-7A1DC6EF6D27}" type="slidenum">
              <a:rPr lang="en-US" smtClean="0"/>
              <a:t>131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The word 'coconut' is from a Portuguese word '</a:t>
            </a:r>
            <a:r>
              <a:rPr lang="en-US" sz="1200" kern="1200" dirty="0" err="1" smtClean="0">
                <a:solidFill>
                  <a:schemeClr val="tx1"/>
                </a:solidFill>
                <a:effectLst/>
                <a:latin typeface="+mn-lt"/>
                <a:ea typeface="+mn-ea"/>
                <a:cs typeface="+mn-cs"/>
              </a:rPr>
              <a:t>cocos</a:t>
            </a:r>
            <a:r>
              <a:rPr lang="en-US" sz="1200" kern="1200" dirty="0" smtClean="0">
                <a:solidFill>
                  <a:schemeClr val="tx1"/>
                </a:solidFill>
                <a:effectLst/>
                <a:latin typeface="+mn-lt"/>
                <a:ea typeface="+mn-ea"/>
                <a:cs typeface="+mn-cs"/>
              </a:rPr>
              <a:t>' meaning .....?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Angry Face     (b) Weeping Face     (c) </a:t>
            </a:r>
            <a:r>
              <a:rPr lang="en-US" sz="1200" kern="1200" dirty="0" err="1" smtClean="0">
                <a:solidFill>
                  <a:schemeClr val="tx1"/>
                </a:solidFill>
                <a:effectLst/>
                <a:latin typeface="+mn-lt"/>
                <a:ea typeface="+mn-ea"/>
                <a:cs typeface="+mn-cs"/>
              </a:rPr>
              <a:t>Grinnning</a:t>
            </a:r>
            <a:r>
              <a:rPr lang="en-US" sz="1200" kern="1200" dirty="0" smtClean="0">
                <a:solidFill>
                  <a:schemeClr val="tx1"/>
                </a:solidFill>
                <a:effectLst/>
                <a:latin typeface="+mn-lt"/>
                <a:ea typeface="+mn-ea"/>
                <a:cs typeface="+mn-cs"/>
              </a:rPr>
              <a:t> Face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word 'coconut' is from a Portuguese word '</a:t>
            </a:r>
            <a:r>
              <a:rPr lang="en-US" sz="1200" kern="1200" dirty="0" err="1" smtClean="0">
                <a:solidFill>
                  <a:schemeClr val="tx1"/>
                </a:solidFill>
                <a:effectLst/>
                <a:latin typeface="+mn-lt"/>
                <a:ea typeface="+mn-ea"/>
                <a:cs typeface="+mn-cs"/>
              </a:rPr>
              <a:t>cocos</a:t>
            </a:r>
            <a:r>
              <a:rPr lang="en-US" sz="1200" kern="1200" dirty="0" smtClean="0">
                <a:solidFill>
                  <a:schemeClr val="tx1"/>
                </a:solidFill>
                <a:effectLst/>
                <a:latin typeface="+mn-lt"/>
                <a:ea typeface="+mn-ea"/>
                <a:cs typeface="+mn-cs"/>
              </a:rPr>
              <a:t>' meaning .....?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Angry Face     (b) Weeping Face     (c) </a:t>
            </a:r>
            <a:r>
              <a:rPr lang="en-US" sz="1200" kern="1200" dirty="0" err="1" smtClean="0">
                <a:solidFill>
                  <a:schemeClr val="tx1"/>
                </a:solidFill>
                <a:effectLst/>
                <a:latin typeface="+mn-lt"/>
                <a:ea typeface="+mn-ea"/>
                <a:cs typeface="+mn-cs"/>
              </a:rPr>
              <a:t>Grinnning</a:t>
            </a:r>
            <a:r>
              <a:rPr lang="en-US" sz="1200" kern="1200" dirty="0" smtClean="0">
                <a:solidFill>
                  <a:schemeClr val="tx1"/>
                </a:solidFill>
                <a:effectLst/>
                <a:latin typeface="+mn-lt"/>
                <a:ea typeface="+mn-ea"/>
                <a:cs typeface="+mn-cs"/>
              </a:rPr>
              <a:t> Face </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The word 'coconut' is from a Portuguese word '</a:t>
            </a:r>
            <a:r>
              <a:rPr lang="en-US" sz="1200" kern="1200" dirty="0" err="1" smtClean="0">
                <a:solidFill>
                  <a:schemeClr val="tx1"/>
                </a:solidFill>
                <a:effectLst/>
                <a:latin typeface="+mn-lt"/>
                <a:ea typeface="+mn-ea"/>
                <a:cs typeface="+mn-cs"/>
              </a:rPr>
              <a:t>cocos</a:t>
            </a:r>
            <a:r>
              <a:rPr lang="en-US" sz="1200" kern="1200" dirty="0" smtClean="0">
                <a:solidFill>
                  <a:schemeClr val="tx1"/>
                </a:solidFill>
                <a:effectLst/>
                <a:latin typeface="+mn-lt"/>
                <a:ea typeface="+mn-ea"/>
                <a:cs typeface="+mn-cs"/>
              </a:rPr>
              <a:t>' meaning .....?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Angry Face     (b) Weeping Face     (c) </a:t>
            </a:r>
            <a:r>
              <a:rPr lang="en-US" sz="1200" kern="1200" dirty="0" err="1" smtClean="0">
                <a:solidFill>
                  <a:schemeClr val="tx1"/>
                </a:solidFill>
                <a:effectLst/>
                <a:latin typeface="+mn-lt"/>
                <a:ea typeface="+mn-ea"/>
                <a:cs typeface="+mn-cs"/>
              </a:rPr>
              <a:t>Grinnning</a:t>
            </a:r>
            <a:r>
              <a:rPr lang="en-US" sz="1200" kern="1200" dirty="0" smtClean="0">
                <a:solidFill>
                  <a:schemeClr val="tx1"/>
                </a:solidFill>
                <a:effectLst/>
                <a:latin typeface="+mn-lt"/>
                <a:ea typeface="+mn-ea"/>
                <a:cs typeface="+mn-cs"/>
              </a:rPr>
              <a:t> Face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(c) </a:t>
            </a:r>
            <a:r>
              <a:rPr lang="en-US" sz="1200" kern="1200" dirty="0" err="1" smtClean="0">
                <a:solidFill>
                  <a:schemeClr val="tx1"/>
                </a:solidFill>
                <a:effectLst/>
                <a:latin typeface="+mn-lt"/>
                <a:ea typeface="+mn-ea"/>
                <a:cs typeface="+mn-cs"/>
              </a:rPr>
              <a:t>Grinnning</a:t>
            </a:r>
            <a:r>
              <a:rPr lang="en-US" sz="1200" kern="1200" dirty="0" smtClean="0">
                <a:solidFill>
                  <a:schemeClr val="tx1"/>
                </a:solidFill>
                <a:effectLst/>
                <a:latin typeface="+mn-lt"/>
                <a:ea typeface="+mn-ea"/>
                <a:cs typeface="+mn-cs"/>
              </a:rPr>
              <a:t> Face (from the three holes on the shell that look a bit like a human face).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#4</a:t>
            </a:r>
          </a:p>
        </p:txBody>
      </p:sp>
      <p:sp>
        <p:nvSpPr>
          <p:cNvPr id="4" name="Slide Number Placeholder 3"/>
          <p:cNvSpPr>
            <a:spLocks noGrp="1"/>
          </p:cNvSpPr>
          <p:nvPr>
            <p:ph type="sldNum" sz="quarter" idx="10"/>
          </p:nvPr>
        </p:nvSpPr>
        <p:spPr/>
        <p:txBody>
          <a:bodyPr/>
          <a:lstStyle/>
          <a:p>
            <a:fld id="{1B76B6BF-B88A-A84A-B4EA-7A1DC6EF6D27}" type="slidenum">
              <a:rPr lang="en-US" smtClean="0"/>
              <a:t>138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animal lives the longest?</a:t>
            </a:r>
          </a:p>
          <a:p>
            <a:r>
              <a:rPr lang="en-US" sz="1200" kern="1200" dirty="0" smtClean="0">
                <a:solidFill>
                  <a:schemeClr val="tx1"/>
                </a:solidFill>
                <a:effectLst/>
                <a:latin typeface="+mn-lt"/>
                <a:ea typeface="+mn-ea"/>
                <a:cs typeface="+mn-cs"/>
              </a:rPr>
              <a:t>(a) Ocean Quahog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 Red Sea Urchin  (c) Galapagos </a:t>
            </a:r>
            <a:r>
              <a:rPr lang="en-US" sz="1200" kern="1200" dirty="0" err="1" smtClean="0">
                <a:solidFill>
                  <a:schemeClr val="tx1"/>
                </a:solidFill>
                <a:effectLst/>
                <a:latin typeface="+mn-lt"/>
                <a:ea typeface="+mn-ea"/>
                <a:cs typeface="+mn-cs"/>
              </a:rPr>
              <a:t>Tortois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Who made the “I Have a Dream” speech?</a:t>
            </a:r>
          </a:p>
          <a:p>
            <a:pPr marL="228600" indent="-228600">
              <a:buAutoNum type="alphaLcParenBoth"/>
            </a:pPr>
            <a:r>
              <a:rPr lang="en-ZA" sz="1200" kern="1200" baseline="0" dirty="0" smtClean="0">
                <a:solidFill>
                  <a:schemeClr val="tx1"/>
                </a:solidFill>
                <a:effectLst/>
                <a:latin typeface="+mn-lt"/>
                <a:ea typeface="+mn-ea"/>
                <a:cs typeface="+mn-cs"/>
              </a:rPr>
              <a:t>Malcolm  (b) Nelson Mandela  (c) Jacob Zuma</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animal lives the longest?</a:t>
            </a:r>
          </a:p>
          <a:p>
            <a:r>
              <a:rPr lang="en-US" sz="1200" kern="1200" dirty="0" smtClean="0">
                <a:solidFill>
                  <a:schemeClr val="tx1"/>
                </a:solidFill>
                <a:effectLst/>
                <a:latin typeface="+mn-lt"/>
                <a:ea typeface="+mn-ea"/>
                <a:cs typeface="+mn-cs"/>
              </a:rPr>
              <a:t>(a) Ocean Quahog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 Red Sea Urchin  (c) Galapagos </a:t>
            </a:r>
            <a:r>
              <a:rPr lang="en-US" sz="1200" kern="1200" dirty="0" err="1" smtClean="0">
                <a:solidFill>
                  <a:schemeClr val="tx1"/>
                </a:solidFill>
                <a:effectLst/>
                <a:latin typeface="+mn-lt"/>
                <a:ea typeface="+mn-ea"/>
                <a:cs typeface="+mn-cs"/>
              </a:rPr>
              <a:t>Tortois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animal lives the longest?</a:t>
            </a:r>
          </a:p>
          <a:p>
            <a:r>
              <a:rPr lang="en-US" sz="1200" kern="1200" dirty="0" smtClean="0">
                <a:solidFill>
                  <a:schemeClr val="tx1"/>
                </a:solidFill>
                <a:effectLst/>
                <a:latin typeface="+mn-lt"/>
                <a:ea typeface="+mn-ea"/>
                <a:cs typeface="+mn-cs"/>
              </a:rPr>
              <a:t>(a) Ocean Quahog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 Red Sea Urchin  (c) Galapagos </a:t>
            </a:r>
            <a:r>
              <a:rPr lang="en-US" sz="1200" kern="1200" dirty="0" err="1" smtClean="0">
                <a:solidFill>
                  <a:schemeClr val="tx1"/>
                </a:solidFill>
                <a:effectLst/>
                <a:latin typeface="+mn-lt"/>
                <a:ea typeface="+mn-ea"/>
                <a:cs typeface="+mn-cs"/>
              </a:rPr>
              <a:t>Tortois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(a) The Ocean Quahog lives up to 400 years versus the Galapagos tortoise that lives only 177 years.</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#5</a:t>
            </a:r>
          </a:p>
        </p:txBody>
      </p:sp>
      <p:sp>
        <p:nvSpPr>
          <p:cNvPr id="4" name="Slide Number Placeholder 3"/>
          <p:cNvSpPr>
            <a:spLocks noGrp="1"/>
          </p:cNvSpPr>
          <p:nvPr>
            <p:ph type="sldNum" sz="quarter" idx="10"/>
          </p:nvPr>
        </p:nvSpPr>
        <p:spPr/>
        <p:txBody>
          <a:bodyPr/>
          <a:lstStyle/>
          <a:p>
            <a:fld id="{1B76B6BF-B88A-A84A-B4EA-7A1DC6EF6D27}" type="slidenum">
              <a:rPr lang="en-US" smtClean="0"/>
              <a:t>145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hairs does the average person have on their head?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About 25,000     (b) About 125,000     (c) About 1,125,000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hairs does the average person have on their head?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About 25,000     (b) About 125,000     (c) About 1,125,000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hairs does the average person have on their head?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About 25,000     (b) About 125,000     (c) About 1,125,000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 to place your money.</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Approximately 125,000. It's estimated that we humans average around 100,000 to 150,000 hairs on our head.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Team</a:t>
            </a:r>
            <a:r>
              <a:rPr lang="en-ZA" sz="1200" kern="1200" baseline="0" dirty="0" smtClean="0">
                <a:solidFill>
                  <a:schemeClr val="tx1"/>
                </a:solidFill>
                <a:effectLst/>
                <a:latin typeface="+mn-lt"/>
                <a:ea typeface="+mn-ea"/>
                <a:cs typeface="+mn-cs"/>
              </a:rPr>
              <a:t> 5</a:t>
            </a:r>
            <a:r>
              <a:rPr lang="en-ZA" sz="1200" kern="1200" dirty="0" smtClean="0">
                <a:solidFill>
                  <a:schemeClr val="tx1"/>
                </a:solidFill>
                <a:effectLst/>
                <a:latin typeface="+mn-lt"/>
                <a:ea typeface="+mn-ea"/>
                <a:cs typeface="+mn-cs"/>
              </a:rPr>
              <a:t> it is your turn to play Million Rand Money Drop!</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a:t>
            </a:r>
          </a:p>
        </p:txBody>
      </p:sp>
      <p:sp>
        <p:nvSpPr>
          <p:cNvPr id="4" name="Slide Number Placeholder 3"/>
          <p:cNvSpPr>
            <a:spLocks noGrp="1"/>
          </p:cNvSpPr>
          <p:nvPr>
            <p:ph type="sldNum" sz="quarter" idx="10"/>
          </p:nvPr>
        </p:nvSpPr>
        <p:spPr/>
        <p:txBody>
          <a:bodyPr/>
          <a:lstStyle/>
          <a:p>
            <a:fld id="{1B76B6BF-B88A-A84A-B4EA-7A1DC6EF6D27}" type="slidenum">
              <a:rPr lang="en-US" smtClean="0"/>
              <a:t>152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Who had a hit with the song: Roar?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Katy Perry   (b) Adele   (c) </a:t>
            </a:r>
            <a:r>
              <a:rPr lang="en-US" sz="1200" kern="1200" dirty="0" err="1" smtClean="0">
                <a:solidFill>
                  <a:schemeClr val="tx1"/>
                </a:solidFill>
                <a:effectLst/>
                <a:latin typeface="+mn-lt"/>
                <a:ea typeface="+mn-ea"/>
                <a:cs typeface="+mn-cs"/>
              </a:rPr>
              <a:t>Beyonce</a:t>
            </a:r>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Who had a hit with the song: Roar?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Katy Perry   (b) Adele   (c) </a:t>
            </a:r>
            <a:r>
              <a:rPr lang="en-US" sz="1200" kern="1200" dirty="0" err="1" smtClean="0">
                <a:solidFill>
                  <a:schemeClr val="tx1"/>
                </a:solidFill>
                <a:effectLst/>
                <a:latin typeface="+mn-lt"/>
                <a:ea typeface="+mn-ea"/>
                <a:cs typeface="+mn-cs"/>
              </a:rPr>
              <a:t>Beyonce</a:t>
            </a:r>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Who had a hit with the song: Roar?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Katy Perry   (b) Adele   (c) </a:t>
            </a:r>
            <a:r>
              <a:rPr lang="en-US" sz="1200" kern="1200" dirty="0" err="1" smtClean="0">
                <a:solidFill>
                  <a:schemeClr val="tx1"/>
                </a:solidFill>
                <a:effectLst/>
                <a:latin typeface="+mn-lt"/>
                <a:ea typeface="+mn-ea"/>
                <a:cs typeface="+mn-cs"/>
              </a:rPr>
              <a:t>Beyonce</a:t>
            </a:r>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(a) Katy Perry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#2</a:t>
            </a:r>
          </a:p>
        </p:txBody>
      </p:sp>
      <p:sp>
        <p:nvSpPr>
          <p:cNvPr id="4" name="Slide Number Placeholder 3"/>
          <p:cNvSpPr>
            <a:spLocks noGrp="1"/>
          </p:cNvSpPr>
          <p:nvPr>
            <p:ph type="sldNum" sz="quarter" idx="10"/>
          </p:nvPr>
        </p:nvSpPr>
        <p:spPr/>
        <p:txBody>
          <a:bodyPr/>
          <a:lstStyle/>
          <a:p>
            <a:fld id="{1B76B6BF-B88A-A84A-B4EA-7A1DC6EF6D27}" type="slidenum">
              <a:rPr lang="en-US" smtClean="0"/>
              <a:t>159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Who made the “I Have a Dream” speech?</a:t>
            </a:r>
          </a:p>
          <a:p>
            <a:pPr marL="228600" indent="-228600">
              <a:buAutoNum type="alphaLcParenBoth"/>
            </a:pPr>
            <a:r>
              <a:rPr lang="en-ZA" sz="1200" kern="1200" baseline="0" dirty="0" smtClean="0">
                <a:solidFill>
                  <a:schemeClr val="tx1"/>
                </a:solidFill>
                <a:effectLst/>
                <a:latin typeface="+mn-lt"/>
                <a:ea typeface="+mn-ea"/>
                <a:cs typeface="+mn-cs"/>
              </a:rPr>
              <a:t>Malcolm  (b) Nelson Mandela  (c) Jacob Zuma</a:t>
            </a:r>
          </a:p>
        </p:txBody>
      </p:sp>
      <p:sp>
        <p:nvSpPr>
          <p:cNvPr id="4" name="Slide Number Placeholder 3"/>
          <p:cNvSpPr>
            <a:spLocks noGrp="1"/>
          </p:cNvSpPr>
          <p:nvPr>
            <p:ph type="sldNum" sz="quarter" idx="10"/>
          </p:nvPr>
        </p:nvSpPr>
        <p:spPr/>
        <p:txBody>
          <a:bodyPr/>
          <a:lstStyle/>
          <a:p>
            <a:fld id="{1B76B6BF-B88A-A84A-B4EA-7A1DC6EF6D27}" type="slidenum">
              <a:rPr lang="en-US" smtClean="0"/>
              <a:t>16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Which is the most popular Facebook Game? </a:t>
            </a:r>
          </a:p>
          <a:p>
            <a:r>
              <a:rPr lang="en-US" sz="1200" kern="1200" dirty="0" smtClean="0">
                <a:solidFill>
                  <a:schemeClr val="tx1"/>
                </a:solidFill>
                <a:effectLst/>
                <a:latin typeface="+mn-lt"/>
                <a:ea typeface="+mn-ea"/>
                <a:cs typeface="+mn-cs"/>
              </a:rPr>
              <a:t>(a) Farmville  (b) Candy Crush  (c) Criminal Case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Which is the most popular Facebook Game? </a:t>
            </a:r>
          </a:p>
          <a:p>
            <a:r>
              <a:rPr lang="en-US" sz="1200" kern="1200" dirty="0" smtClean="0">
                <a:solidFill>
                  <a:schemeClr val="tx1"/>
                </a:solidFill>
                <a:effectLst/>
                <a:latin typeface="+mn-lt"/>
                <a:ea typeface="+mn-ea"/>
                <a:cs typeface="+mn-cs"/>
              </a:rPr>
              <a:t>(a) Farmville  (b) Candy Crush  (c) Criminal Case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Which is the most popular Facebook Game?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Farmville  (b) Candy Crush  (c) Criminal Case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Candy Crush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#3</a:t>
            </a:r>
          </a:p>
        </p:txBody>
      </p:sp>
      <p:sp>
        <p:nvSpPr>
          <p:cNvPr id="4" name="Slide Number Placeholder 3"/>
          <p:cNvSpPr>
            <a:spLocks noGrp="1"/>
          </p:cNvSpPr>
          <p:nvPr>
            <p:ph type="sldNum" sz="quarter" idx="10"/>
          </p:nvPr>
        </p:nvSpPr>
        <p:spPr/>
        <p:txBody>
          <a:bodyPr/>
          <a:lstStyle/>
          <a:p>
            <a:fld id="{1B76B6BF-B88A-A84A-B4EA-7A1DC6EF6D27}" type="slidenum">
              <a:rPr lang="en-US" smtClean="0"/>
              <a:t>166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A calzone is a type of .....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Potato  (b) Peach  (c) Pizza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calzone is a type of .....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Potato  (b) Peach  (c) Pizza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Answer: (b) Martin Luther King Jr</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Download the sound clip from: http://www.ymresourcer/documents/Money_Drop_4_Wrong_Answers.mp3</a:t>
            </a:r>
          </a:p>
          <a:p>
            <a:endParaRPr lang="en-ZA" sz="1200" kern="1200" baseline="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A calzone is a type of .....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Potato  (b) Peach  (c) Pizza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(c) Pizza. A calzone is basically a folded-over pizza (to make a half-moon shape) which is usually filled with pizza toppings like cheese and tomato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#4</a:t>
            </a:r>
          </a:p>
        </p:txBody>
      </p:sp>
      <p:sp>
        <p:nvSpPr>
          <p:cNvPr id="4" name="Slide Number Placeholder 3"/>
          <p:cNvSpPr>
            <a:spLocks noGrp="1"/>
          </p:cNvSpPr>
          <p:nvPr>
            <p:ph type="sldNum" sz="quarter" idx="10"/>
          </p:nvPr>
        </p:nvSpPr>
        <p:spPr/>
        <p:txBody>
          <a:bodyPr/>
          <a:lstStyle/>
          <a:p>
            <a:fld id="{1B76B6BF-B88A-A84A-B4EA-7A1DC6EF6D27}" type="slidenum">
              <a:rPr lang="en-US" smtClean="0"/>
              <a:t>173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Which of these</a:t>
            </a:r>
            <a:r>
              <a:rPr lang="en-US" sz="1200" kern="1200" baseline="0" dirty="0" smtClean="0">
                <a:solidFill>
                  <a:schemeClr val="tx1"/>
                </a:solidFill>
                <a:effectLst/>
                <a:latin typeface="+mn-lt"/>
                <a:ea typeface="+mn-ea"/>
                <a:cs typeface="+mn-cs"/>
              </a:rPr>
              <a:t> is the smallest dog?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Dachshund  (b) Pomeranian  (c) Chihuahua</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Which of these</a:t>
            </a:r>
            <a:r>
              <a:rPr lang="en-US" sz="1200" kern="1200" baseline="0" dirty="0" smtClean="0">
                <a:solidFill>
                  <a:schemeClr val="tx1"/>
                </a:solidFill>
                <a:effectLst/>
                <a:latin typeface="+mn-lt"/>
                <a:ea typeface="+mn-ea"/>
                <a:cs typeface="+mn-cs"/>
              </a:rPr>
              <a:t> is the smallest dog?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Dachshund  (b) Pomeranian  (c) Chihuahua</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Which of these</a:t>
            </a:r>
            <a:r>
              <a:rPr lang="en-US" sz="1200" kern="1200" baseline="0" dirty="0" smtClean="0">
                <a:solidFill>
                  <a:schemeClr val="tx1"/>
                </a:solidFill>
                <a:effectLst/>
                <a:latin typeface="+mn-lt"/>
                <a:ea typeface="+mn-ea"/>
                <a:cs typeface="+mn-cs"/>
              </a:rPr>
              <a:t> is the smallest dog?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Dachshund  (b) Pomeranian  (c) Chihuahua</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(c) The smallest dog breed is the </a:t>
            </a:r>
            <a:r>
              <a:rPr lang="en-US" sz="1200" kern="1200" dirty="0" err="1" smtClean="0">
                <a:solidFill>
                  <a:schemeClr val="tx1"/>
                </a:solidFill>
                <a:effectLst/>
                <a:latin typeface="+mn-lt"/>
                <a:ea typeface="+mn-ea"/>
                <a:cs typeface="+mn-cs"/>
              </a:rPr>
              <a:t>Chihuhua</a:t>
            </a:r>
            <a:r>
              <a:rPr lang="en-US" sz="1200" kern="1200" dirty="0" smtClean="0">
                <a:solidFill>
                  <a:schemeClr val="tx1"/>
                </a:solidFill>
                <a:effectLst/>
                <a:latin typeface="+mn-lt"/>
                <a:ea typeface="+mn-ea"/>
                <a:cs typeface="+mn-cs"/>
              </a:rPr>
              <a:t>, who cannot weigh more than six pounds according to the American Kennel Club.</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#5</a:t>
            </a:r>
          </a:p>
        </p:txBody>
      </p:sp>
      <p:sp>
        <p:nvSpPr>
          <p:cNvPr id="4" name="Slide Number Placeholder 3"/>
          <p:cNvSpPr>
            <a:spLocks noGrp="1"/>
          </p:cNvSpPr>
          <p:nvPr>
            <p:ph type="sldNum" sz="quarter" idx="10"/>
          </p:nvPr>
        </p:nvSpPr>
        <p:spPr/>
        <p:txBody>
          <a:bodyPr/>
          <a:lstStyle/>
          <a:p>
            <a:fld id="{1B76B6BF-B88A-A84A-B4EA-7A1DC6EF6D27}" type="slidenum">
              <a:rPr lang="en-US" smtClean="0"/>
              <a:t>180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functions does the liver perform to keep you fit and healthy?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Around 5    (b) Around 50     (c) Around 500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181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functions does the liver perform to keep you fit and healthy?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Around 5    (b) Around 50     (c) Around 500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182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183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functions does the liver perform to keep you fit and healthy?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Around 5    (b) Around 50     (c) Around 500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184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(c) Around 500 functions. Two of the most important functions of your liver are to break down food, and also to remove waste products from your blood.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185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Small Groups. Here are the questions for our small group time: (1) What did you love/hate about the game show? (2) Where in life are you been tempted to gamble?</a:t>
            </a:r>
            <a:r>
              <a:rPr lang="en-US" sz="1200" kern="1200" baseline="0" dirty="0" smtClean="0">
                <a:solidFill>
                  <a:schemeClr val="tx1"/>
                </a:solidFill>
                <a:latin typeface="+mn-lt"/>
                <a:ea typeface="+mn-ea"/>
                <a:cs typeface="+mn-cs"/>
              </a:rPr>
              <a:t> (3) </a:t>
            </a:r>
            <a:r>
              <a:rPr lang="en-US" sz="1200" kern="1200" dirty="0" smtClean="0">
                <a:solidFill>
                  <a:schemeClr val="tx1"/>
                </a:solidFill>
                <a:latin typeface="+mn-lt"/>
                <a:ea typeface="+mn-ea"/>
                <a:cs typeface="+mn-cs"/>
              </a:rPr>
              <a:t>What do you think God thinks about gambling? “Money wrongly gotten will disappear bit by bit; money earned little by little will grow and grow.” (</a:t>
            </a:r>
            <a:r>
              <a:rPr lang="en-US" sz="1200" kern="1200" dirty="0" err="1" smtClean="0">
                <a:solidFill>
                  <a:schemeClr val="tx1"/>
                </a:solidFill>
                <a:latin typeface="+mn-lt"/>
                <a:ea typeface="+mn-ea"/>
                <a:cs typeface="+mn-cs"/>
              </a:rPr>
              <a:t>Pr</a:t>
            </a:r>
            <a:r>
              <a:rPr lang="en-US" sz="1200" kern="1200" dirty="0" smtClean="0">
                <a:solidFill>
                  <a:schemeClr val="tx1"/>
                </a:solidFill>
                <a:latin typeface="+mn-lt"/>
                <a:ea typeface="+mn-ea"/>
                <a:cs typeface="+mn-cs"/>
              </a:rPr>
              <a:t> 13:11).</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(4) Is your eternal destiny secure or is it a gamble? “To those who believed in his name, he gave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right to become children of God.” (John 1:12)</a:t>
            </a:r>
          </a:p>
          <a:p>
            <a:endParaRPr lang="en-ZA" dirty="0" smtClean="0">
              <a:effectLst>
                <a:glow rad="76200">
                  <a:schemeClr val="tx1"/>
                </a:glow>
              </a:effectLst>
              <a:latin typeface="DIN Condensed Bold"/>
              <a:cs typeface="DIN Condensed Bold"/>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186</a:t>
            </a:fld>
            <a:endParaRPr lang="en-ZA" sz="1200">
              <a:latin typeface="Calibri"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Refreshments: It is time for Hot Chocolate and biscuits.</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187</a:t>
            </a:fld>
            <a:endParaRPr lang="en-ZA" sz="1200">
              <a:solidFill>
                <a:prstClr val="black"/>
              </a:solidFill>
              <a:latin typeface="Calibri"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Next Week is</a:t>
            </a:r>
            <a:r>
              <a:rPr lang="en-ZA" baseline="0" dirty="0" smtClean="0">
                <a:latin typeface="Calibri" charset="0"/>
              </a:rPr>
              <a:t>  Dragon’s Den Night.</a:t>
            </a:r>
            <a:endParaRPr lang="en-ZA" dirty="0" smtClean="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188</a:t>
            </a:fld>
            <a:endParaRPr lang="en-ZA" sz="1200">
              <a:solidFill>
                <a:prstClr val="black"/>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#2</a:t>
            </a:r>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Welcome: Welcome to Cash Friday - welcome to our regulars and if there are any newcomers please come up onto stage so we can welcome you!</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Where are the pyramids found? </a:t>
            </a:r>
          </a:p>
          <a:p>
            <a:r>
              <a:rPr lang="en-US" sz="1200" kern="1200" dirty="0" smtClean="0">
                <a:solidFill>
                  <a:schemeClr val="tx1"/>
                </a:solidFill>
                <a:effectLst/>
                <a:latin typeface="+mn-lt"/>
                <a:ea typeface="+mn-ea"/>
                <a:cs typeface="+mn-cs"/>
              </a:rPr>
              <a:t>(a) Europe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 England  (c) Egypt</a:t>
            </a:r>
            <a:endParaRPr lang="en-ZA" sz="1200" kern="120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Where are the pyramids found? </a:t>
            </a:r>
          </a:p>
          <a:p>
            <a:r>
              <a:rPr lang="en-US" sz="1200" kern="1200" dirty="0" smtClean="0">
                <a:solidFill>
                  <a:schemeClr val="tx1"/>
                </a:solidFill>
                <a:effectLst/>
                <a:latin typeface="+mn-lt"/>
                <a:ea typeface="+mn-ea"/>
                <a:cs typeface="+mn-cs"/>
              </a:rPr>
              <a:t>(a) Europe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 England  (c) Egypt</a:t>
            </a:r>
            <a:endParaRPr lang="en-ZA" sz="1200" kern="120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Where are the pyramids found? </a:t>
            </a:r>
          </a:p>
          <a:p>
            <a:r>
              <a:rPr lang="en-US" sz="1200" kern="1200" dirty="0" smtClean="0">
                <a:solidFill>
                  <a:schemeClr val="tx1"/>
                </a:solidFill>
                <a:effectLst/>
                <a:latin typeface="+mn-lt"/>
                <a:ea typeface="+mn-ea"/>
                <a:cs typeface="+mn-cs"/>
              </a:rPr>
              <a:t>(a) Europe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 England  (c) Egypt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Answer: (c) </a:t>
            </a:r>
            <a:r>
              <a:rPr lang="en-US" sz="1200" kern="1200" dirty="0" err="1" smtClean="0">
                <a:solidFill>
                  <a:schemeClr val="tx1"/>
                </a:solidFill>
                <a:effectLst/>
                <a:latin typeface="+mn-lt"/>
                <a:ea typeface="+mn-ea"/>
                <a:cs typeface="+mn-cs"/>
              </a:rPr>
              <a:t>Egypy</a:t>
            </a:r>
            <a:endParaRPr lang="en-ZA" sz="1200" kern="120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#3</a:t>
            </a:r>
          </a:p>
        </p:txBody>
      </p:sp>
      <p:sp>
        <p:nvSpPr>
          <p:cNvPr id="4" name="Slide Number Placeholder 3"/>
          <p:cNvSpPr>
            <a:spLocks noGrp="1"/>
          </p:cNvSpPr>
          <p:nvPr>
            <p:ph type="sldNum" sz="quarter" idx="10"/>
          </p:nvPr>
        </p:nvSpPr>
        <p:spPr/>
        <p:txBody>
          <a:bodyPr/>
          <a:lstStyle/>
          <a:p>
            <a:fld id="{1B76B6BF-B88A-A84A-B4EA-7A1DC6EF6D27}" type="slidenum">
              <a:rPr lang="en-US" smtClean="0"/>
              <a:t>26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What type of flower are strawberries, peaches and cherries related to?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Rose     (b) Daffodil     (c) Lily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What type of flower are strawberries, peaches and cherries related to?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(a)</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Rose     (b) Daffodil     (c) Lily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Next Week is</a:t>
            </a:r>
            <a:r>
              <a:rPr lang="en-ZA" baseline="0" dirty="0" smtClean="0">
                <a:latin typeface="Calibri" charset="0"/>
              </a:rPr>
              <a:t>  Dragon’s Den Night.</a:t>
            </a:r>
            <a:endParaRPr lang="en-ZA" dirty="0" smtClean="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3</a:t>
            </a:fld>
            <a:endParaRPr lang="en-ZA" sz="1200">
              <a:solidFill>
                <a:prstClr val="black"/>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What type of flower are strawberries, peaches and cherries related to?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(a)</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Rose     (b) Daffodil     (c) Lily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(a) Rose. A surprising number of your </a:t>
            </a:r>
            <a:r>
              <a:rPr lang="en-US" sz="1200" kern="1200" dirty="0" err="1" smtClean="0">
                <a:solidFill>
                  <a:schemeClr val="tx1"/>
                </a:solidFill>
                <a:effectLst/>
                <a:latin typeface="+mn-lt"/>
                <a:ea typeface="+mn-ea"/>
                <a:cs typeface="+mn-cs"/>
              </a:rPr>
              <a:t>favourite</a:t>
            </a:r>
            <a:r>
              <a:rPr lang="en-US" sz="1200" kern="1200" dirty="0" smtClean="0">
                <a:solidFill>
                  <a:schemeClr val="tx1"/>
                </a:solidFill>
                <a:effectLst/>
                <a:latin typeface="+mn-lt"/>
                <a:ea typeface="+mn-ea"/>
                <a:cs typeface="+mn-cs"/>
              </a:rPr>
              <a:t> edible fruits are in the 'rose family’ including apples, apricots, plums and pears. </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#4</a:t>
            </a:r>
          </a:p>
        </p:txBody>
      </p:sp>
      <p:sp>
        <p:nvSpPr>
          <p:cNvPr id="4" name="Slide Number Placeholder 3"/>
          <p:cNvSpPr>
            <a:spLocks noGrp="1"/>
          </p:cNvSpPr>
          <p:nvPr>
            <p:ph type="sldNum" sz="quarter" idx="10"/>
          </p:nvPr>
        </p:nvSpPr>
        <p:spPr/>
        <p:txBody>
          <a:bodyPr/>
          <a:lstStyle/>
          <a:p>
            <a:fld id="{1B76B6BF-B88A-A84A-B4EA-7A1DC6EF6D27}" type="slidenum">
              <a:rPr lang="en-US" smtClean="0"/>
              <a:t>33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bird has the largest wingspan?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Stork  (b) Albatross  (c) Swan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bird has the largest wingspan?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Stork  (b) Albatross  (c) Swan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What bird has the largest wingspan?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Stork  (b) Albatross  (c) Swan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The Wandering Albatross has a wingspan that ranges from 8 to 11.5 feet.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Tonight is Million</a:t>
            </a:r>
            <a:r>
              <a:rPr lang="en-ZA" baseline="0" dirty="0" smtClean="0">
                <a:latin typeface="Calibri" charset="0"/>
              </a:rPr>
              <a:t> Rand Money Drop </a:t>
            </a:r>
            <a:r>
              <a:rPr lang="en-ZA" dirty="0" smtClean="0">
                <a:latin typeface="Calibri" charset="0"/>
              </a:rPr>
              <a:t>Night</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a:t>
            </a:fld>
            <a:endParaRPr lang="en-ZA"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#5</a:t>
            </a:r>
          </a:p>
        </p:txBody>
      </p:sp>
      <p:sp>
        <p:nvSpPr>
          <p:cNvPr id="4" name="Slide Number Placeholder 3"/>
          <p:cNvSpPr>
            <a:spLocks noGrp="1"/>
          </p:cNvSpPr>
          <p:nvPr>
            <p:ph type="sldNum" sz="quarter" idx="10"/>
          </p:nvPr>
        </p:nvSpPr>
        <p:spPr/>
        <p:txBody>
          <a:bodyPr/>
          <a:lstStyle/>
          <a:p>
            <a:fld id="{1B76B6BF-B88A-A84A-B4EA-7A1DC6EF6D27}" type="slidenum">
              <a:rPr lang="en-US" smtClean="0"/>
              <a:t>40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bones make up our skeleton?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206     (b) 306     (c) 406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bones make up our skeleton?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206     (b) 306     (c) 406</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How many bones make up our skeleton?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206     (b) 306     (c) 406</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(a) 206. Over 100 of those 206 bones are found just in our feet and hands.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Team 2 it is your turn to play Million Rand Money Drop!</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a:t>
            </a:r>
          </a:p>
        </p:txBody>
      </p:sp>
      <p:sp>
        <p:nvSpPr>
          <p:cNvPr id="4" name="Slide Number Placeholder 3"/>
          <p:cNvSpPr>
            <a:spLocks noGrp="1"/>
          </p:cNvSpPr>
          <p:nvPr>
            <p:ph type="sldNum" sz="quarter" idx="10"/>
          </p:nvPr>
        </p:nvSpPr>
        <p:spPr/>
        <p:txBody>
          <a:bodyPr/>
          <a:lstStyle/>
          <a:p>
            <a:fld id="{1B76B6BF-B88A-A84A-B4EA-7A1DC6EF6D27}" type="slidenum">
              <a:rPr lang="en-US" smtClean="0"/>
              <a:t>47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What is the name of </a:t>
            </a:r>
            <a:r>
              <a:rPr lang="en-US" sz="1200" kern="1200" dirty="0" err="1" smtClean="0">
                <a:solidFill>
                  <a:schemeClr val="tx1"/>
                </a:solidFill>
                <a:effectLst/>
                <a:latin typeface="+mn-lt"/>
                <a:ea typeface="+mn-ea"/>
                <a:cs typeface="+mn-cs"/>
              </a:rPr>
              <a:t>Garfield’’s</a:t>
            </a:r>
            <a:r>
              <a:rPr lang="en-US" sz="1200" kern="1200" dirty="0" smtClean="0">
                <a:solidFill>
                  <a:schemeClr val="tx1"/>
                </a:solidFill>
                <a:effectLst/>
                <a:latin typeface="+mn-lt"/>
                <a:ea typeface="+mn-ea"/>
                <a:cs typeface="+mn-cs"/>
              </a:rPr>
              <a:t> owner?</a:t>
            </a:r>
            <a:r>
              <a:rPr lang="en-ZA" dirty="0" smtClean="0">
                <a:effectLst/>
              </a:rPr>
              <a:t> </a:t>
            </a:r>
            <a:endParaRPr lang="en-ZA"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Dave  (b) Bob  (c) John</a:t>
            </a:r>
            <a:endParaRPr lang="en-ZA" sz="1200" kern="1200" dirty="0" smtClean="0">
              <a:solidFill>
                <a:schemeClr val="tx1"/>
              </a:solidFill>
              <a:effectLst/>
              <a:latin typeface="+mn-lt"/>
              <a:ea typeface="+mn-ea"/>
              <a:cs typeface="+mn-cs"/>
            </a:endParaRPr>
          </a:p>
          <a:p>
            <a:pPr marL="0" indent="0">
              <a:buNone/>
            </a:pP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What is the name of Garfield the cat’s owner?</a:t>
            </a:r>
            <a:r>
              <a:rPr lang="en-ZA" dirty="0" smtClean="0">
                <a:effectLst/>
              </a:rPr>
              <a:t> </a:t>
            </a:r>
            <a:endParaRPr lang="en-ZA"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Dave  (b) Bob  (c) John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But first a video to give you an idea of how the game</a:t>
            </a:r>
            <a:r>
              <a:rPr lang="en-ZA" baseline="0" dirty="0" smtClean="0">
                <a:latin typeface="Calibri" charset="0"/>
              </a:rPr>
              <a:t> show works.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a:t>
            </a:fld>
            <a:endParaRPr lang="en-ZA"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US" sz="1200" kern="1200" dirty="0" smtClean="0">
                <a:solidFill>
                  <a:schemeClr val="tx1"/>
                </a:solidFill>
                <a:effectLst/>
                <a:latin typeface="+mn-lt"/>
                <a:ea typeface="+mn-ea"/>
                <a:cs typeface="+mn-cs"/>
              </a:rPr>
              <a:t>What is the name of Garfield the cat’s owner?</a:t>
            </a:r>
            <a:r>
              <a:rPr lang="en-ZA" dirty="0" smtClean="0">
                <a:effectLst/>
              </a:rPr>
              <a:t> </a:t>
            </a:r>
            <a:endParaRPr lang="en-ZA"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Dave  (b) Bob  (c) John</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(c) John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#2</a:t>
            </a:r>
          </a:p>
        </p:txBody>
      </p:sp>
      <p:sp>
        <p:nvSpPr>
          <p:cNvPr id="4" name="Slide Number Placeholder 3"/>
          <p:cNvSpPr>
            <a:spLocks noGrp="1"/>
          </p:cNvSpPr>
          <p:nvPr>
            <p:ph type="sldNum" sz="quarter" idx="10"/>
          </p:nvPr>
        </p:nvSpPr>
        <p:spPr/>
        <p:txBody>
          <a:bodyPr/>
          <a:lstStyle/>
          <a:p>
            <a:fld id="{1B76B6BF-B88A-A84A-B4EA-7A1DC6EF6D27}" type="slidenum">
              <a:rPr lang="en-US" smtClean="0"/>
              <a:t>54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Which is the smallest country?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New Zealand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 Australia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America</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Which is the smallest country?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New Zealand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 Australia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America</a:t>
            </a:r>
            <a:endParaRPr lang="en-ZA" sz="1200" kern="1200" baseline="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US" sz="1200" kern="1200" dirty="0" smtClean="0">
                <a:solidFill>
                  <a:schemeClr val="tx1"/>
                </a:solidFill>
                <a:effectLst/>
                <a:latin typeface="+mn-lt"/>
                <a:ea typeface="+mn-ea"/>
                <a:cs typeface="+mn-cs"/>
              </a:rPr>
              <a:t>Which is the smallest country?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New Zealand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 Australia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America</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(a) New Zealand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Video: Money Drop - Full Episode in 5min.</a:t>
            </a:r>
            <a:r>
              <a:rPr lang="en-ZA" baseline="0" dirty="0" smtClean="0">
                <a:latin typeface="Calibri" charset="0"/>
              </a:rPr>
              <a:t> </a:t>
            </a:r>
            <a:r>
              <a:rPr lang="en-ZA" dirty="0" smtClean="0">
                <a:latin typeface="Calibri" charset="0"/>
              </a:rPr>
              <a:t>Get it on YouTube at: https://www.youtube.com/watch?v=5FtRiNNFhmI</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a:t>
            </a:fld>
            <a:endParaRPr lang="en-ZA" sz="1200">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#3</a:t>
            </a:r>
          </a:p>
        </p:txBody>
      </p:sp>
      <p:sp>
        <p:nvSpPr>
          <p:cNvPr id="4" name="Slide Number Placeholder 3"/>
          <p:cNvSpPr>
            <a:spLocks noGrp="1"/>
          </p:cNvSpPr>
          <p:nvPr>
            <p:ph type="sldNum" sz="quarter" idx="10"/>
          </p:nvPr>
        </p:nvSpPr>
        <p:spPr/>
        <p:txBody>
          <a:bodyPr/>
          <a:lstStyle/>
          <a:p>
            <a:fld id="{1B76B6BF-B88A-A84A-B4EA-7A1DC6EF6D27}" type="slidenum">
              <a:rPr lang="en-US" smtClean="0"/>
              <a:t>61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What colour were carrots that were eaten in Europe 400 years ago? </a:t>
            </a:r>
          </a:p>
          <a:p>
            <a:r>
              <a:rPr lang="en-US" sz="1200" kern="1200" dirty="0" smtClean="0">
                <a:solidFill>
                  <a:schemeClr val="tx1"/>
                </a:solidFill>
                <a:effectLst/>
                <a:latin typeface="+mn-lt"/>
                <a:ea typeface="+mn-ea"/>
                <a:cs typeface="+mn-cs"/>
              </a:rPr>
              <a:t>(a) White    (b) Orange    (c) Yellow</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What colour were carrots that were eaten in Europe 400 years ago? </a:t>
            </a:r>
          </a:p>
          <a:p>
            <a:r>
              <a:rPr lang="en-US" sz="1200" kern="1200" dirty="0" smtClean="0">
                <a:solidFill>
                  <a:schemeClr val="tx1"/>
                </a:solidFill>
                <a:effectLst/>
                <a:latin typeface="+mn-lt"/>
                <a:ea typeface="+mn-ea"/>
                <a:cs typeface="+mn-cs"/>
              </a:rPr>
              <a:t>(a) White    (b) Orange    (c) Yellow</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What colour were carrots that were eaten in Europe 400 years ago? </a:t>
            </a:r>
          </a:p>
          <a:p>
            <a:r>
              <a:rPr lang="en-US" sz="1200" kern="1200" dirty="0" smtClean="0">
                <a:solidFill>
                  <a:schemeClr val="tx1"/>
                </a:solidFill>
                <a:effectLst/>
                <a:latin typeface="+mn-lt"/>
                <a:ea typeface="+mn-ea"/>
                <a:cs typeface="+mn-cs"/>
              </a:rPr>
              <a:t>(a) White    (b) Orange    (c) Yellow</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White. Actually, carrots have been all kinds of </a:t>
            </a:r>
            <a:r>
              <a:rPr lang="en-US" sz="1200" kern="1200" dirty="0" err="1" smtClean="0">
                <a:solidFill>
                  <a:schemeClr val="tx1"/>
                </a:solidFill>
                <a:effectLst/>
                <a:latin typeface="+mn-lt"/>
                <a:ea typeface="+mn-ea"/>
                <a:cs typeface="+mn-cs"/>
              </a:rPr>
              <a:t>colours</a:t>
            </a:r>
            <a:r>
              <a:rPr lang="en-US" sz="1200" kern="1200" dirty="0" smtClean="0">
                <a:solidFill>
                  <a:schemeClr val="tx1"/>
                </a:solidFill>
                <a:effectLst/>
                <a:latin typeface="+mn-lt"/>
                <a:ea typeface="+mn-ea"/>
                <a:cs typeface="+mn-cs"/>
              </a:rPr>
              <a:t> through history including purple, black, red and yellow. Carrot </a:t>
            </a:r>
            <a:r>
              <a:rPr lang="en-US" sz="1200" kern="1200" dirty="0" err="1" smtClean="0">
                <a:solidFill>
                  <a:schemeClr val="tx1"/>
                </a:solidFill>
                <a:effectLst/>
                <a:latin typeface="+mn-lt"/>
                <a:ea typeface="+mn-ea"/>
                <a:cs typeface="+mn-cs"/>
              </a:rPr>
              <a:t>colours</a:t>
            </a:r>
            <a:r>
              <a:rPr lang="en-US" sz="1200" kern="1200" dirty="0" smtClean="0">
                <a:solidFill>
                  <a:schemeClr val="tx1"/>
                </a:solidFill>
                <a:effectLst/>
                <a:latin typeface="+mn-lt"/>
                <a:ea typeface="+mn-ea"/>
                <a:cs typeface="+mn-cs"/>
              </a:rPr>
              <a:t> still vary around the world today (especially wild ones).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#4</a:t>
            </a:r>
          </a:p>
        </p:txBody>
      </p:sp>
      <p:sp>
        <p:nvSpPr>
          <p:cNvPr id="4" name="Slide Number Placeholder 3"/>
          <p:cNvSpPr>
            <a:spLocks noGrp="1"/>
          </p:cNvSpPr>
          <p:nvPr>
            <p:ph type="sldNum" sz="quarter" idx="10"/>
          </p:nvPr>
        </p:nvSpPr>
        <p:spPr/>
        <p:txBody>
          <a:bodyPr/>
          <a:lstStyle/>
          <a:p>
            <a:fld id="{1B76B6BF-B88A-A84A-B4EA-7A1DC6EF6D27}" type="slidenum">
              <a:rPr lang="en-US" smtClean="0"/>
              <a:t>68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Which of the following animals sleep standing up?</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Gorillas   (b) Flamingos   (c) Camels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Teams:</a:t>
            </a:r>
            <a:r>
              <a:rPr lang="en-US" sz="1200" kern="1200" dirty="0" smtClean="0">
                <a:solidFill>
                  <a:schemeClr val="tx1"/>
                </a:solidFill>
                <a:effectLst/>
                <a:latin typeface="+mn-lt"/>
                <a:ea typeface="+mn-ea"/>
                <a:cs typeface="+mn-cs"/>
              </a:rPr>
              <a:t> You are going to divide up into 5 teams.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a:t>
            </a:fld>
            <a:endParaRPr lang="en-ZA" sz="1200">
              <a:latin typeface="Calibri"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Which of the following animals sleep standing up?</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Gorillas   (b) Flamingos   (c) Camels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#4. Which of the following animals sleep standing up?</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Gorillas   (b) Flamingos   (c) Camels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(b) Flamingos sleep standing up because the salt flats they live on are too caustic to sit down in.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#5</a:t>
            </a:r>
          </a:p>
        </p:txBody>
      </p:sp>
      <p:sp>
        <p:nvSpPr>
          <p:cNvPr id="4" name="Slide Number Placeholder 3"/>
          <p:cNvSpPr>
            <a:spLocks noGrp="1"/>
          </p:cNvSpPr>
          <p:nvPr>
            <p:ph type="sldNum" sz="quarter" idx="10"/>
          </p:nvPr>
        </p:nvSpPr>
        <p:spPr/>
        <p:txBody>
          <a:bodyPr/>
          <a:lstStyle/>
          <a:p>
            <a:fld id="{1B76B6BF-B88A-A84A-B4EA-7A1DC6EF6D27}" type="slidenum">
              <a:rPr lang="en-US" smtClean="0"/>
              <a:t>75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Approximately how many times does your heart beat every 24 hours?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1000 times     (b) 10,000 times     (c) 100,000 times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Approximately how many times does your heart beat every 24 hours? </a:t>
            </a:r>
          </a:p>
          <a:p>
            <a:r>
              <a:rPr lang="en-US" sz="1200" kern="1200" dirty="0" smtClean="0">
                <a:solidFill>
                  <a:schemeClr val="tx1"/>
                </a:solidFill>
                <a:effectLst/>
                <a:latin typeface="+mn-lt"/>
                <a:ea typeface="+mn-ea"/>
                <a:cs typeface="+mn-cs"/>
              </a:rPr>
              <a:t>(a) 1000 times     (b) 10,000 times     (c) 100,000 times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#5. Approximately how many times does your heart beat every 24 hours?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1000 times     (b) 10,000 times     (c) 100,000 times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Rules: Listen carefully</a:t>
            </a:r>
            <a:r>
              <a:rPr lang="en-US" sz="1200" kern="1200" baseline="0" dirty="0" smtClean="0">
                <a:solidFill>
                  <a:schemeClr val="tx1"/>
                </a:solidFill>
                <a:effectLst/>
                <a:latin typeface="+mn-lt"/>
                <a:ea typeface="+mn-ea"/>
                <a:cs typeface="+mn-cs"/>
              </a:rPr>
              <a:t> to the following rules or you will have no chance of winning the Million! (1) You have 5 Questions to answer. (2) Place your money on the drops. (3) Leave one drop open each time. (4) You keep what is left after 5 Questions.</a:t>
            </a:r>
          </a:p>
          <a:p>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8</a:t>
            </a:fld>
            <a:endParaRPr lang="en-ZA" sz="12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(c) 100,000 times. Everybody's resting heartbeat is different and it depends on your age too. For example, children under 10 years old will have a heartbeat of around 70-130 beats per minute .... whereas older children and adults will average around 60 - 100 beats per minute. When you exercise it gets a lot faster.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Team 3 it is your turn to play Million Rand Money Drop!</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a:t>
            </a:r>
          </a:p>
        </p:txBody>
      </p:sp>
      <p:sp>
        <p:nvSpPr>
          <p:cNvPr id="4" name="Slide Number Placeholder 3"/>
          <p:cNvSpPr>
            <a:spLocks noGrp="1"/>
          </p:cNvSpPr>
          <p:nvPr>
            <p:ph type="sldNum" sz="quarter" idx="10"/>
          </p:nvPr>
        </p:nvSpPr>
        <p:spPr/>
        <p:txBody>
          <a:bodyPr/>
          <a:lstStyle/>
          <a:p>
            <a:fld id="{1B76B6BF-B88A-A84A-B4EA-7A1DC6EF6D27}" type="slidenum">
              <a:rPr lang="en-US" smtClean="0"/>
              <a:t>82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ZA" sz="1200" kern="1200" dirty="0" smtClean="0">
                <a:solidFill>
                  <a:schemeClr val="tx1"/>
                </a:solidFill>
                <a:effectLst/>
                <a:latin typeface="+mn-lt"/>
                <a:ea typeface="+mn-ea"/>
                <a:cs typeface="+mn-cs"/>
              </a:rPr>
              <a:t>What was Elvis’ surname?</a:t>
            </a:r>
          </a:p>
          <a:p>
            <a:r>
              <a:rPr lang="en-US" sz="1200" kern="1200" dirty="0" smtClean="0">
                <a:solidFill>
                  <a:schemeClr val="tx1"/>
                </a:solidFill>
                <a:effectLst/>
                <a:latin typeface="+mn-lt"/>
                <a:ea typeface="+mn-ea"/>
                <a:cs typeface="+mn-cs"/>
              </a:rPr>
              <a:t>(a) Johnson  (b) Smith  (c) Presley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ZA" sz="1200" kern="1200" dirty="0" smtClean="0">
                <a:solidFill>
                  <a:schemeClr val="tx1"/>
                </a:solidFill>
                <a:effectLst/>
                <a:latin typeface="+mn-lt"/>
                <a:ea typeface="+mn-ea"/>
                <a:cs typeface="+mn-cs"/>
              </a:rPr>
              <a:t>What was Elvis’ surname?</a:t>
            </a:r>
          </a:p>
          <a:p>
            <a:r>
              <a:rPr lang="en-US" sz="1200" kern="1200" dirty="0" smtClean="0">
                <a:solidFill>
                  <a:schemeClr val="tx1"/>
                </a:solidFill>
                <a:effectLst/>
                <a:latin typeface="+mn-lt"/>
                <a:ea typeface="+mn-ea"/>
                <a:cs typeface="+mn-cs"/>
              </a:rPr>
              <a:t>(a) Johnson  (b) Smith  (c) Presley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#1: </a:t>
            </a:r>
            <a:r>
              <a:rPr lang="en-ZA" sz="1200" kern="1200" dirty="0" smtClean="0">
                <a:solidFill>
                  <a:schemeClr val="tx1"/>
                </a:solidFill>
                <a:effectLst/>
                <a:latin typeface="+mn-lt"/>
                <a:ea typeface="+mn-ea"/>
                <a:cs typeface="+mn-cs"/>
              </a:rPr>
              <a:t>What was Elvis’ surname?</a:t>
            </a:r>
          </a:p>
          <a:p>
            <a:r>
              <a:rPr lang="en-US" sz="1200" kern="1200" dirty="0" smtClean="0">
                <a:solidFill>
                  <a:schemeClr val="tx1"/>
                </a:solidFill>
                <a:effectLst/>
                <a:latin typeface="+mn-lt"/>
                <a:ea typeface="+mn-ea"/>
                <a:cs typeface="+mn-cs"/>
              </a:rPr>
              <a:t>(a) Johnson  (b) Smith  (c) Presley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 (c) Presley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#2</a:t>
            </a:r>
          </a:p>
        </p:txBody>
      </p:sp>
      <p:sp>
        <p:nvSpPr>
          <p:cNvPr id="4" name="Slide Number Placeholder 3"/>
          <p:cNvSpPr>
            <a:spLocks noGrp="1"/>
          </p:cNvSpPr>
          <p:nvPr>
            <p:ph type="sldNum" sz="quarter" idx="10"/>
          </p:nvPr>
        </p:nvSpPr>
        <p:spPr/>
        <p:txBody>
          <a:bodyPr/>
          <a:lstStyle/>
          <a:p>
            <a:fld id="{1B76B6BF-B88A-A84A-B4EA-7A1DC6EF6D27}" type="slidenum">
              <a:rPr lang="en-US" smtClean="0"/>
              <a:t>89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Let’s play: Milliona</a:t>
            </a:r>
            <a:r>
              <a:rPr lang="en-ZA" baseline="0" dirty="0" smtClean="0">
                <a:latin typeface="Calibri" charset="0"/>
              </a:rPr>
              <a:t> Rand Money Drop</a:t>
            </a:r>
            <a:endParaRPr lang="en-ZA" dirty="0" smtClean="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9</a:t>
            </a:fld>
            <a:endParaRPr lang="en-ZA" sz="1200">
              <a:solidFill>
                <a:prstClr val="black"/>
              </a:solidFill>
              <a:latin typeface="Calibri"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ZA" sz="1200" kern="1200" dirty="0" smtClean="0">
                <a:solidFill>
                  <a:schemeClr val="tx1"/>
                </a:solidFill>
                <a:effectLst/>
                <a:latin typeface="+mn-lt"/>
                <a:ea typeface="+mn-ea"/>
                <a:cs typeface="+mn-cs"/>
              </a:rPr>
              <a:t>What is the name of the Warthog in the Lion King?</a:t>
            </a:r>
          </a:p>
          <a:p>
            <a:r>
              <a:rPr lang="en-ZA" sz="1200" kern="1200" dirty="0" smtClean="0">
                <a:solidFill>
                  <a:schemeClr val="tx1"/>
                </a:solidFill>
                <a:effectLst/>
                <a:latin typeface="+mn-lt"/>
                <a:ea typeface="+mn-ea"/>
                <a:cs typeface="+mn-cs"/>
              </a:rPr>
              <a:t>(a) George  (b) Timone  (c) Pumba</a:t>
            </a:r>
          </a:p>
        </p:txBody>
      </p:sp>
      <p:sp>
        <p:nvSpPr>
          <p:cNvPr id="4" name="Slide Number Placeholder 3"/>
          <p:cNvSpPr>
            <a:spLocks noGrp="1"/>
          </p:cNvSpPr>
          <p:nvPr>
            <p:ph type="sldNum" sz="quarter" idx="10"/>
          </p:nvPr>
        </p:nvSpPr>
        <p:spPr/>
        <p:txBody>
          <a:bodyPr/>
          <a:lstStyle/>
          <a:p>
            <a:fld id="{1B76B6BF-B88A-A84A-B4EA-7A1DC6EF6D27}" type="slidenum">
              <a:rPr lang="en-US" smtClean="0"/>
              <a:t>90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ZA" sz="1200" kern="1200" dirty="0" smtClean="0">
                <a:solidFill>
                  <a:schemeClr val="tx1"/>
                </a:solidFill>
                <a:effectLst/>
                <a:latin typeface="+mn-lt"/>
                <a:ea typeface="+mn-ea"/>
                <a:cs typeface="+mn-cs"/>
              </a:rPr>
              <a:t>What is the name of the Warthog in the Lion King?</a:t>
            </a:r>
          </a:p>
          <a:p>
            <a:r>
              <a:rPr lang="en-ZA" sz="1200" kern="1200" dirty="0" smtClean="0">
                <a:solidFill>
                  <a:schemeClr val="tx1"/>
                </a:solidFill>
                <a:effectLst/>
                <a:latin typeface="+mn-lt"/>
                <a:ea typeface="+mn-ea"/>
                <a:cs typeface="+mn-cs"/>
              </a:rPr>
              <a:t>(a) George  (b) Timone  (c) Pumba</a:t>
            </a:r>
          </a:p>
        </p:txBody>
      </p:sp>
      <p:sp>
        <p:nvSpPr>
          <p:cNvPr id="4" name="Slide Number Placeholder 3"/>
          <p:cNvSpPr>
            <a:spLocks noGrp="1"/>
          </p:cNvSpPr>
          <p:nvPr>
            <p:ph type="sldNum" sz="quarter" idx="10"/>
          </p:nvPr>
        </p:nvSpPr>
        <p:spPr/>
        <p:txBody>
          <a:bodyPr/>
          <a:lstStyle/>
          <a:p>
            <a:fld id="{1B76B6BF-B88A-A84A-B4EA-7A1DC6EF6D27}" type="slidenum">
              <a:rPr lang="en-US" smtClean="0"/>
              <a:t>91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Question #2: </a:t>
            </a:r>
            <a:r>
              <a:rPr lang="en-ZA" sz="1200" kern="1200" dirty="0" smtClean="0">
                <a:solidFill>
                  <a:schemeClr val="tx1"/>
                </a:solidFill>
                <a:effectLst/>
                <a:latin typeface="+mn-lt"/>
                <a:ea typeface="+mn-ea"/>
                <a:cs typeface="+mn-cs"/>
              </a:rPr>
              <a:t>What is the name of the Warthog in the Lion King?</a:t>
            </a:r>
          </a:p>
          <a:p>
            <a:r>
              <a:rPr lang="en-ZA" sz="1200" kern="1200" dirty="0" smtClean="0">
                <a:solidFill>
                  <a:schemeClr val="tx1"/>
                </a:solidFill>
                <a:effectLst/>
                <a:latin typeface="+mn-lt"/>
                <a:ea typeface="+mn-ea"/>
                <a:cs typeface="+mn-cs"/>
              </a:rPr>
              <a:t>(a) George  (b) Timone  (c) Pumba</a:t>
            </a:r>
          </a:p>
        </p:txBody>
      </p:sp>
      <p:sp>
        <p:nvSpPr>
          <p:cNvPr id="4" name="Slide Number Placeholder 3"/>
          <p:cNvSpPr>
            <a:spLocks noGrp="1"/>
          </p:cNvSpPr>
          <p:nvPr>
            <p:ph type="sldNum" sz="quarter" idx="10"/>
          </p:nvPr>
        </p:nvSpPr>
        <p:spPr/>
        <p:txBody>
          <a:bodyPr/>
          <a:lstStyle/>
          <a:p>
            <a:fld id="{1B76B6BF-B88A-A84A-B4EA-7A1DC6EF6D27}" type="slidenum">
              <a:rPr lang="en-US" smtClean="0"/>
              <a:t>93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Answer: (c) Pumba</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Move your money back…</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#3</a:t>
            </a:r>
          </a:p>
        </p:txBody>
      </p:sp>
      <p:sp>
        <p:nvSpPr>
          <p:cNvPr id="4" name="Slide Number Placeholder 3"/>
          <p:cNvSpPr>
            <a:spLocks noGrp="1"/>
          </p:cNvSpPr>
          <p:nvPr>
            <p:ph type="sldNum" sz="quarter" idx="10"/>
          </p:nvPr>
        </p:nvSpPr>
        <p:spPr/>
        <p:txBody>
          <a:bodyPr/>
          <a:lstStyle/>
          <a:p>
            <a:fld id="{1B76B6BF-B88A-A84A-B4EA-7A1DC6EF6D27}" type="slidenum">
              <a:rPr lang="en-US" smtClean="0"/>
              <a:t>96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Where did potatoes originate?</a:t>
            </a:r>
          </a:p>
          <a:p>
            <a:r>
              <a:rPr lang="en-US" sz="1200" kern="1200" dirty="0" smtClean="0">
                <a:solidFill>
                  <a:schemeClr val="tx1"/>
                </a:solidFill>
                <a:effectLst/>
                <a:latin typeface="+mn-lt"/>
                <a:ea typeface="+mn-ea"/>
                <a:cs typeface="+mn-cs"/>
              </a:rPr>
              <a:t>(a) Ireland     (b) South America     (c) Greenland</a:t>
            </a:r>
          </a:p>
        </p:txBody>
      </p:sp>
      <p:sp>
        <p:nvSpPr>
          <p:cNvPr id="4" name="Slide Number Placeholder 3"/>
          <p:cNvSpPr>
            <a:spLocks noGrp="1"/>
          </p:cNvSpPr>
          <p:nvPr>
            <p:ph type="sldNum" sz="quarter" idx="10"/>
          </p:nvPr>
        </p:nvSpPr>
        <p:spPr/>
        <p:txBody>
          <a:bodyPr/>
          <a:lstStyle/>
          <a:p>
            <a:fld id="{1B76B6BF-B88A-A84A-B4EA-7A1DC6EF6D27}" type="slidenum">
              <a:rPr lang="en-US" smtClean="0"/>
              <a:t>97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Where did potatoes originate?</a:t>
            </a:r>
          </a:p>
          <a:p>
            <a:r>
              <a:rPr lang="en-US" sz="1200" kern="1200" dirty="0" smtClean="0">
                <a:solidFill>
                  <a:schemeClr val="tx1"/>
                </a:solidFill>
                <a:effectLst/>
                <a:latin typeface="+mn-lt"/>
                <a:ea typeface="+mn-ea"/>
                <a:cs typeface="+mn-cs"/>
              </a:rPr>
              <a:t>(a) Ireland     (b) South America     (c) Greenland</a:t>
            </a:r>
          </a:p>
        </p:txBody>
      </p:sp>
      <p:sp>
        <p:nvSpPr>
          <p:cNvPr id="4" name="Slide Number Placeholder 3"/>
          <p:cNvSpPr>
            <a:spLocks noGrp="1"/>
          </p:cNvSpPr>
          <p:nvPr>
            <p:ph type="sldNum" sz="quarter" idx="10"/>
          </p:nvPr>
        </p:nvSpPr>
        <p:spPr/>
        <p:txBody>
          <a:bodyPr/>
          <a:lstStyle/>
          <a:p>
            <a:fld id="{1B76B6BF-B88A-A84A-B4EA-7A1DC6EF6D27}" type="slidenum">
              <a:rPr lang="en-US" smtClean="0"/>
              <a:t>98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You have 60 seconds…</a:t>
            </a:r>
          </a:p>
          <a:p>
            <a:r>
              <a:rPr lang="en-ZA" sz="1200" kern="1200" baseline="0" dirty="0" smtClean="0">
                <a:solidFill>
                  <a:schemeClr val="tx1"/>
                </a:solidFill>
                <a:effectLst/>
                <a:latin typeface="+mn-lt"/>
                <a:ea typeface="+mn-ea"/>
                <a:cs typeface="+mn-cs"/>
              </a:rPr>
              <a:t>Video: 1 Minute Countdown. Get it on YouTube: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=gfYQ2ncAerM</a:t>
            </a: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99</a:t>
            </a:fld>
            <a:endParaRPr lang="en-US"/>
          </a:p>
        </p:txBody>
      </p:sp>
    </p:spTree>
    <p:extLst>
      <p:ext uri="{BB962C8B-B14F-4D97-AF65-F5344CB8AC3E}">
        <p14:creationId xmlns:p14="http://schemas.microsoft.com/office/powerpoint/2010/main" val="979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56.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5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4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59.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59.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60.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59.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61.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27.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62.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62.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63.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62.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64.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65.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0.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66.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6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67.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66.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68.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4.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15.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69.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69.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70.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69.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7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14.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38.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72.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73.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74.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73.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75.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14.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42.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7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76.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77.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76.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78.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14.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27.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79.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79.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80.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7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81.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82.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10.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83.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 Id="rId3" Type="http://schemas.openxmlformats.org/officeDocument/2006/relationships/image" Target="../media/image83.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84.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6.xml"/><Relationship Id="rId3" Type="http://schemas.openxmlformats.org/officeDocument/2006/relationships/image" Target="../media/image83.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7.xml"/><Relationship Id="rId3" Type="http://schemas.openxmlformats.org/officeDocument/2006/relationships/image" Target="../media/image85.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8.xml"/><Relationship Id="rId3" Type="http://schemas.openxmlformats.org/officeDocument/2006/relationships/image" Target="../media/image14.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9.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 Id="rId3" Type="http://schemas.openxmlformats.org/officeDocument/2006/relationships/image" Target="../media/image86.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1.xml"/><Relationship Id="rId3" Type="http://schemas.openxmlformats.org/officeDocument/2006/relationships/image" Target="../media/image86.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2.xml"/><Relationship Id="rId3" Type="http://schemas.openxmlformats.org/officeDocument/2006/relationships/image" Target="../media/image87.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3.xml"/><Relationship Id="rId3" Type="http://schemas.openxmlformats.org/officeDocument/2006/relationships/image" Target="../media/image86.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4.xml"/><Relationship Id="rId3" Type="http://schemas.openxmlformats.org/officeDocument/2006/relationships/image" Target="../media/image88.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5.xml"/><Relationship Id="rId3" Type="http://schemas.openxmlformats.org/officeDocument/2006/relationships/image" Target="../media/image14.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6.xml"/><Relationship Id="rId3" Type="http://schemas.openxmlformats.org/officeDocument/2006/relationships/image" Target="../media/image38.jp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7.xml"/><Relationship Id="rId3" Type="http://schemas.openxmlformats.org/officeDocument/2006/relationships/image" Target="../media/image89.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 Id="rId3" Type="http://schemas.openxmlformats.org/officeDocument/2006/relationships/image" Target="../media/image89.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 Id="rId3" Type="http://schemas.openxmlformats.org/officeDocument/2006/relationships/image" Target="../media/image9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 Id="rId3" Type="http://schemas.openxmlformats.org/officeDocument/2006/relationships/image" Target="../media/image89.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1.xml"/><Relationship Id="rId3" Type="http://schemas.openxmlformats.org/officeDocument/2006/relationships/image" Target="../media/image91.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2.xml"/><Relationship Id="rId3" Type="http://schemas.openxmlformats.org/officeDocument/2006/relationships/image" Target="../media/image14.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3.xml"/><Relationship Id="rId3" Type="http://schemas.openxmlformats.org/officeDocument/2006/relationships/image" Target="../media/image92.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4.xml"/><Relationship Id="rId3" Type="http://schemas.openxmlformats.org/officeDocument/2006/relationships/image" Target="../media/image93.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5.xml"/><Relationship Id="rId3" Type="http://schemas.openxmlformats.org/officeDocument/2006/relationships/image" Target="../media/image93.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94.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93.jp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8.xml"/><Relationship Id="rId3" Type="http://schemas.openxmlformats.org/officeDocument/2006/relationships/image" Target="../media/image95.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9.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0.xml"/><Relationship Id="rId3" Type="http://schemas.openxmlformats.org/officeDocument/2006/relationships/image" Target="../media/image27.jp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1.xml"/><Relationship Id="rId3" Type="http://schemas.openxmlformats.org/officeDocument/2006/relationships/image" Target="../media/image96.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2.xml"/><Relationship Id="rId3" Type="http://schemas.openxmlformats.org/officeDocument/2006/relationships/image" Target="../media/image96.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3.xml"/><Relationship Id="rId3" Type="http://schemas.openxmlformats.org/officeDocument/2006/relationships/image" Target="../media/image97.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4.xml"/><Relationship Id="rId3" Type="http://schemas.openxmlformats.org/officeDocument/2006/relationships/image" Target="../media/image96.jp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5.xml"/><Relationship Id="rId3" Type="http://schemas.openxmlformats.org/officeDocument/2006/relationships/image" Target="../media/image98.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6.xml"/><Relationship Id="rId3" Type="http://schemas.openxmlformats.org/officeDocument/2006/relationships/image" Target="../media/image99.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7.xml"/><Relationship Id="rId3" Type="http://schemas.openxmlformats.org/officeDocument/2006/relationships/image" Target="../media/image100.jp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3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4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4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4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5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5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5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5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5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5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5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5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53.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55.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3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5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56.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5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253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211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4921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37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9200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575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911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7604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321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1572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988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011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8464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075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991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3963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3777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7800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12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438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4673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1293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811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483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857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608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3038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244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9667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377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525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941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0540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6944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0327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1140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3538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8780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6982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3527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6575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0429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9339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27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199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7645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560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443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2190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520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4662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1055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596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5758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711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011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9243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5728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0871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208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370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9554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97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6908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660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190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9630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546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285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517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870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3225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419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4473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524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9114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8472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2779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356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630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534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855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815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069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64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749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1222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0227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9969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792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082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4370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4702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7069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4518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7140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4510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3243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3941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1053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1148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44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7622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627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545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4591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0595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737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088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6225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737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47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218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6572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2605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331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437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162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113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88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03608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6131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89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532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09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9939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325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021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3707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0045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5569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5081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222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627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2362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339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244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1128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0957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786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3669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8478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147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6861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6795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4312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819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35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883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386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078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9307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1665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490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170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6266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249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896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3246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548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749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142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0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525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162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7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435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06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5926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3136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12331</TotalTime>
  <Words>4210</Words>
  <Application>Microsoft Macintosh PowerPoint</Application>
  <PresentationFormat>On-screen Show (4:3)</PresentationFormat>
  <Paragraphs>488</Paragraphs>
  <Slides>188</Slides>
  <Notes>188</Notes>
  <HiddenSlides>0</HiddenSlides>
  <MMClips>0</MMClips>
  <ScaleCrop>false</ScaleCrop>
  <HeadingPairs>
    <vt:vector size="4" baseType="variant">
      <vt:variant>
        <vt:lpstr>Theme</vt:lpstr>
      </vt:variant>
      <vt:variant>
        <vt:i4>1</vt:i4>
      </vt:variant>
      <vt:variant>
        <vt:lpstr>Slide Titles</vt:lpstr>
      </vt:variant>
      <vt:variant>
        <vt:i4>188</vt:i4>
      </vt:variant>
    </vt:vector>
  </HeadingPairs>
  <TitlesOfParts>
    <vt:vector size="18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816</cp:revision>
  <dcterms:created xsi:type="dcterms:W3CDTF">2014-06-20T13:14:19Z</dcterms:created>
  <dcterms:modified xsi:type="dcterms:W3CDTF">2015-09-19T05:46:35Z</dcterms:modified>
</cp:coreProperties>
</file>