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1" r:id="rId2"/>
    <p:sldId id="300" r:id="rId3"/>
    <p:sldId id="379" r:id="rId4"/>
    <p:sldId id="392" r:id="rId5"/>
    <p:sldId id="391" r:id="rId6"/>
    <p:sldId id="375" r:id="rId7"/>
    <p:sldId id="390" r:id="rId8"/>
    <p:sldId id="393" r:id="rId9"/>
    <p:sldId id="406" r:id="rId10"/>
    <p:sldId id="405" r:id="rId11"/>
    <p:sldId id="387" r:id="rId12"/>
    <p:sldId id="402" r:id="rId13"/>
    <p:sldId id="386" r:id="rId14"/>
    <p:sldId id="389" r:id="rId15"/>
    <p:sldId id="403" r:id="rId16"/>
    <p:sldId id="388" r:id="rId17"/>
    <p:sldId id="404" r:id="rId18"/>
    <p:sldId id="381" r:id="rId19"/>
    <p:sldId id="382" r:id="rId20"/>
    <p:sldId id="395" r:id="rId21"/>
    <p:sldId id="394" r:id="rId22"/>
    <p:sldId id="400" r:id="rId23"/>
    <p:sldId id="383" r:id="rId24"/>
    <p:sldId id="298" r:id="rId25"/>
    <p:sldId id="299" r:id="rId26"/>
    <p:sldId id="38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E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7" autoAdjust="0"/>
    <p:restoredTop sz="86630" autoAdjust="0"/>
  </p:normalViewPr>
  <p:slideViewPr>
    <p:cSldViewPr snapToGrid="0" snapToObjects="1">
      <p:cViewPr varScale="1">
        <p:scale>
          <a:sx n="74" d="100"/>
          <a:sy n="74" d="100"/>
        </p:scale>
        <p:origin x="-888" y="-96"/>
      </p:cViewPr>
      <p:guideLst>
        <p:guide orient="horz" pos="410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D6057-5DE8-5C40-89A8-A83429742792}" type="datetimeFigureOut">
              <a:rPr lang="en-US" smtClean="0"/>
              <a:t>14/11/07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54FF6-7625-8F45-AE97-9135AE254E1B}" type="slidenum">
              <a:rPr lang="en-US" smtClean="0"/>
              <a:t>‹#›</a:t>
            </a:fld>
            <a:endParaRPr lang="en-US"/>
          </a:p>
        </p:txBody>
      </p:sp>
    </p:spTree>
    <p:extLst>
      <p:ext uri="{BB962C8B-B14F-4D97-AF65-F5344CB8AC3E}">
        <p14:creationId xmlns:p14="http://schemas.microsoft.com/office/powerpoint/2010/main" val="38514525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Overview of the Night: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group is divided into three equal sized groups. Each group has a table in front of them and chairs behind the table where the members of the group sit in between challenges. A number of team challenges will be staged where groups have to compete against each other to win points and the team with the most points at the end of the night wins a prize for the team. One person has been allocated to be a Mole in each group and it is the Mole’s responsibility to stop their team from winning the challenges or the prize at the end of the night. The mole in the winning team does not win a prize. The Mole in the team who finishes in last place will win a prize for his role in sabotaging the success of the team. After the challenges – before the final scores are announced, each team member will write down who they think the mole is in their team. The Moles whose identities are not guessed by a majority of the team members will win a prize.</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Pre-Event</a:t>
            </a:r>
            <a:r>
              <a:rPr lang="en-US" sz="1200" kern="1200" baseline="0" dirty="0" smtClean="0">
                <a:solidFill>
                  <a:schemeClr val="tx1"/>
                </a:solidFill>
                <a:effectLst/>
                <a:latin typeface="+mn-lt"/>
                <a:ea typeface="+mn-ea"/>
                <a:cs typeface="+mn-cs"/>
              </a:rPr>
              <a:t> Videos: For this event we used trailers from upcoming movies as pre-event videos.</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Challenge #1: </a:t>
            </a:r>
            <a:r>
              <a:rPr lang="en-US" sz="1200" kern="1200" dirty="0" smtClean="0">
                <a:solidFill>
                  <a:schemeClr val="tx1"/>
                </a:solidFill>
                <a:effectLst/>
                <a:latin typeface="+mn-lt"/>
                <a:ea typeface="+mn-ea"/>
                <a:cs typeface="+mn-cs"/>
              </a:rPr>
              <a:t>Pass the Orange. Each team stands in a line and has to transfer an orange from the first person to the last person using only their necks and their chins. If the orange falls or if someone touches the orange the orange is returned to the person who is passing it to you. </a:t>
            </a:r>
            <a:r>
              <a:rPr lang="en-US" sz="1200" kern="1200" smtClean="0">
                <a:solidFill>
                  <a:schemeClr val="tx1"/>
                </a:solidFill>
                <a:effectLst/>
                <a:latin typeface="+mn-lt"/>
                <a:ea typeface="+mn-ea"/>
                <a:cs typeface="+mn-cs"/>
              </a:rPr>
              <a:t>The first team</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to finish wins</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$100.</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10</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Challenge #2: </a:t>
            </a:r>
            <a:r>
              <a:rPr lang="en-US" sz="1200" kern="1200" dirty="0" smtClean="0">
                <a:solidFill>
                  <a:schemeClr val="tx1"/>
                </a:solidFill>
                <a:effectLst/>
                <a:latin typeface="+mn-lt"/>
                <a:ea typeface="+mn-ea"/>
                <a:cs typeface="+mn-cs"/>
              </a:rPr>
              <a:t>Recall the Numbers. 10 people (from each</a:t>
            </a:r>
            <a:r>
              <a:rPr lang="en-US" sz="1200" kern="1200" baseline="0" dirty="0" smtClean="0">
                <a:solidFill>
                  <a:schemeClr val="tx1"/>
                </a:solidFill>
                <a:effectLst/>
                <a:latin typeface="+mn-lt"/>
                <a:ea typeface="+mn-ea"/>
                <a:cs typeface="+mn-cs"/>
              </a:rPr>
              <a:t> team) </a:t>
            </a:r>
            <a:r>
              <a:rPr lang="en-US" sz="1200" kern="1200" dirty="0" smtClean="0">
                <a:solidFill>
                  <a:schemeClr val="tx1"/>
                </a:solidFill>
                <a:effectLst/>
                <a:latin typeface="+mn-lt"/>
                <a:ea typeface="+mn-ea"/>
                <a:cs typeface="+mn-cs"/>
              </a:rPr>
              <a:t>look at a sequence of numbers. They return to their table and have to recall it and write it down. A judge will check if it is correct. First team finished wins $100.</a:t>
            </a:r>
          </a:p>
        </p:txBody>
      </p:sp>
      <p:sp>
        <p:nvSpPr>
          <p:cNvPr id="4" name="Slide Number Placeholder 3"/>
          <p:cNvSpPr>
            <a:spLocks noGrp="1"/>
          </p:cNvSpPr>
          <p:nvPr>
            <p:ph type="sldNum" sz="quarter" idx="10"/>
          </p:nvPr>
        </p:nvSpPr>
        <p:spPr/>
        <p:txBody>
          <a:bodyPr/>
          <a:lstStyle/>
          <a:p>
            <a:fld id="{BB7EA155-D7D1-CE47-84CA-19517ADA7252}" type="slidenum">
              <a:rPr lang="en-US" smtClean="0"/>
              <a:t>11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Challenge #2: </a:t>
            </a:r>
            <a:r>
              <a:rPr lang="en-US" sz="1200" kern="1200" dirty="0" smtClean="0">
                <a:solidFill>
                  <a:schemeClr val="tx1"/>
                </a:solidFill>
                <a:effectLst/>
                <a:latin typeface="+mn-lt"/>
                <a:ea typeface="+mn-ea"/>
                <a:cs typeface="+mn-cs"/>
              </a:rPr>
              <a:t>Recall the Numbers. The SOLUTION!</a:t>
            </a:r>
          </a:p>
        </p:txBody>
      </p:sp>
      <p:sp>
        <p:nvSpPr>
          <p:cNvPr id="4" name="Slide Number Placeholder 3"/>
          <p:cNvSpPr>
            <a:spLocks noGrp="1"/>
          </p:cNvSpPr>
          <p:nvPr>
            <p:ph type="sldNum" sz="quarter" idx="10"/>
          </p:nvPr>
        </p:nvSpPr>
        <p:spPr/>
        <p:txBody>
          <a:bodyPr/>
          <a:lstStyle/>
          <a:p>
            <a:fld id="{BB7EA155-D7D1-CE47-84CA-19517ADA7252}" type="slidenum">
              <a:rPr lang="en-US" smtClean="0"/>
              <a:t>12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Challenge #3:</a:t>
            </a:r>
            <a:r>
              <a:rPr lang="en-US" sz="1200" kern="1200" dirty="0" smtClean="0">
                <a:solidFill>
                  <a:schemeClr val="tx1"/>
                </a:solidFill>
                <a:effectLst/>
                <a:latin typeface="+mn-lt"/>
                <a:ea typeface="+mn-ea"/>
                <a:cs typeface="+mn-cs"/>
              </a:rPr>
              <a:t> Stack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Cups. Each team is given a pack of 25 polystyrene cups and has 2 minutes to build the highest tower.  The team with the highest tower wins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$100.</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Challenge #4:</a:t>
            </a:r>
            <a:r>
              <a:rPr lang="en-US" sz="1200" kern="1200" dirty="0" smtClean="0">
                <a:solidFill>
                  <a:schemeClr val="tx1"/>
                </a:solidFill>
                <a:effectLst/>
                <a:latin typeface="+mn-lt"/>
                <a:ea typeface="+mn-ea"/>
                <a:cs typeface="+mn-cs"/>
              </a:rPr>
              <a:t> Solve the Puzzle.</a:t>
            </a:r>
            <a:r>
              <a:rPr lang="en-US" sz="1200" kern="1200" baseline="0" dirty="0" smtClean="0">
                <a:solidFill>
                  <a:schemeClr val="tx1"/>
                </a:solidFill>
                <a:effectLst/>
                <a:latin typeface="+mn-lt"/>
                <a:ea typeface="+mn-ea"/>
                <a:cs typeface="+mn-cs"/>
              </a:rPr>
              <a:t> E</a:t>
            </a:r>
            <a:r>
              <a:rPr lang="en-US" sz="1200" kern="1200" dirty="0" smtClean="0">
                <a:solidFill>
                  <a:schemeClr val="tx1"/>
                </a:solidFill>
                <a:effectLst/>
                <a:latin typeface="+mn-lt"/>
                <a:ea typeface="+mn-ea"/>
                <a:cs typeface="+mn-cs"/>
              </a:rPr>
              <a:t>ach team has to solve a word puzzle (they are given the framework and words to use) – they have to make</a:t>
            </a:r>
            <a:r>
              <a:rPr lang="en-US" sz="1200" kern="1200" baseline="0" dirty="0" smtClean="0">
                <a:solidFill>
                  <a:schemeClr val="tx1"/>
                </a:solidFill>
                <a:effectLst/>
                <a:latin typeface="+mn-lt"/>
                <a:ea typeface="+mn-ea"/>
                <a:cs typeface="+mn-cs"/>
              </a:rPr>
              <a:t> a sentence with the leftover words</a:t>
            </a:r>
            <a:r>
              <a:rPr lang="en-US" sz="1200" kern="1200" dirty="0" smtClean="0">
                <a:solidFill>
                  <a:schemeClr val="tx1"/>
                </a:solidFill>
                <a:effectLst/>
                <a:latin typeface="+mn-lt"/>
                <a:ea typeface="+mn-ea"/>
                <a:cs typeface="+mn-cs"/>
              </a:rPr>
              <a:t>. The first team finished with the correct words filled in and the correct sentence wins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$100.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Challenge #4:</a:t>
            </a:r>
            <a:r>
              <a:rPr lang="en-US" sz="1200" kern="1200" dirty="0" smtClean="0">
                <a:solidFill>
                  <a:schemeClr val="tx1"/>
                </a:solidFill>
                <a:effectLst/>
                <a:latin typeface="+mn-lt"/>
                <a:ea typeface="+mn-ea"/>
                <a:cs typeface="+mn-cs"/>
              </a:rPr>
              <a:t> Solve the Puzzle.</a:t>
            </a:r>
            <a:r>
              <a:rPr lang="en-US" sz="1200" kern="1200" baseline="0" dirty="0" smtClean="0">
                <a:solidFill>
                  <a:schemeClr val="tx1"/>
                </a:solidFill>
                <a:effectLst/>
                <a:latin typeface="+mn-lt"/>
                <a:ea typeface="+mn-ea"/>
                <a:cs typeface="+mn-cs"/>
              </a:rPr>
              <a:t> E</a:t>
            </a:r>
            <a:r>
              <a:rPr lang="en-US" sz="1200" kern="1200" dirty="0" smtClean="0">
                <a:solidFill>
                  <a:schemeClr val="tx1"/>
                </a:solidFill>
                <a:effectLst/>
                <a:latin typeface="+mn-lt"/>
                <a:ea typeface="+mn-ea"/>
                <a:cs typeface="+mn-cs"/>
              </a:rPr>
              <a:t>ach team has to solve a word puzzle (they are given the framework and words to use) – they have to make</a:t>
            </a:r>
            <a:r>
              <a:rPr lang="en-US" sz="1200" kern="1200" baseline="0" dirty="0" smtClean="0">
                <a:solidFill>
                  <a:schemeClr val="tx1"/>
                </a:solidFill>
                <a:effectLst/>
                <a:latin typeface="+mn-lt"/>
                <a:ea typeface="+mn-ea"/>
                <a:cs typeface="+mn-cs"/>
              </a:rPr>
              <a:t> a sentence with the leftover words</a:t>
            </a:r>
            <a:r>
              <a:rPr lang="en-US" sz="1200" kern="1200" dirty="0" smtClean="0">
                <a:solidFill>
                  <a:schemeClr val="tx1"/>
                </a:solidFill>
                <a:effectLst/>
                <a:latin typeface="+mn-lt"/>
                <a:ea typeface="+mn-ea"/>
                <a:cs typeface="+mn-cs"/>
              </a:rPr>
              <a:t>. The first team finished with the correct words filled in and the correct sentence wins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$100.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Challenge #5: </a:t>
            </a:r>
            <a:r>
              <a:rPr lang="en-US" sz="1200" kern="1200" dirty="0" smtClean="0">
                <a:solidFill>
                  <a:schemeClr val="tx1"/>
                </a:solidFill>
                <a:effectLst/>
                <a:latin typeface="+mn-lt"/>
                <a:ea typeface="+mn-ea"/>
                <a:cs typeface="+mn-cs"/>
              </a:rPr>
              <a:t>Build the Poster. Each team is given a printed poster that has been cut into strips and they have to build the puzzle the quickest. The first team finished wins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$100.</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Challenge #5: </a:t>
            </a:r>
            <a:r>
              <a:rPr lang="en-US" sz="1200" kern="1200" dirty="0" smtClean="0">
                <a:solidFill>
                  <a:schemeClr val="tx1"/>
                </a:solidFill>
                <a:effectLst/>
                <a:latin typeface="+mn-lt"/>
                <a:ea typeface="+mn-ea"/>
                <a:cs typeface="+mn-cs"/>
              </a:rPr>
              <a:t>Build the Poster. </a:t>
            </a:r>
            <a:r>
              <a:rPr lang="en-US" sz="1200" kern="1200" smtClean="0">
                <a:solidFill>
                  <a:schemeClr val="tx1"/>
                </a:solidFill>
                <a:effectLst/>
                <a:latin typeface="+mn-lt"/>
                <a:ea typeface="+mn-ea"/>
                <a:cs typeface="+mn-cs"/>
              </a:rPr>
              <a:t>SOLUTION</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Vote: </a:t>
            </a:r>
            <a:r>
              <a:rPr lang="en-US" sz="1200" kern="1200" dirty="0" smtClean="0">
                <a:solidFill>
                  <a:schemeClr val="tx1"/>
                </a:solidFill>
                <a:effectLst/>
                <a:latin typeface="+mn-lt"/>
                <a:ea typeface="+mn-ea"/>
                <a:cs typeface="+mn-cs"/>
              </a:rPr>
              <a:t>Before we announce the winning team you are each going to vote in your team to try and expose the mole. Each team member will write down who they think the mole is on their team. The Moles whose identities are not guessed by a majority of the team members will win a prize. So you are trying to stop the mole winning tonight!</a:t>
            </a:r>
            <a:r>
              <a:rPr lang="en-ZA"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effectLst/>
              </a:rPr>
              <a:t>During the voting the sound track played is from The Mole series. Get it on YouTube at: https://www.youtube.com/watch?v=jLchbBgcK_c</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Prizes: </a:t>
            </a:r>
            <a:r>
              <a:rPr lang="en-US" sz="1200" kern="1200" dirty="0" smtClean="0">
                <a:solidFill>
                  <a:schemeClr val="tx1"/>
                </a:solidFill>
                <a:effectLst/>
                <a:latin typeface="+mn-lt"/>
                <a:ea typeface="+mn-ea"/>
                <a:cs typeface="+mn-cs"/>
              </a:rPr>
              <a:t>(1) Reveal of the Winning Team. The winning</a:t>
            </a:r>
            <a:r>
              <a:rPr lang="en-US" sz="1200" kern="1200" baseline="0" dirty="0" smtClean="0">
                <a:solidFill>
                  <a:schemeClr val="tx1"/>
                </a:solidFill>
                <a:effectLst/>
                <a:latin typeface="+mn-lt"/>
                <a:ea typeface="+mn-ea"/>
                <a:cs typeface="+mn-cs"/>
              </a:rPr>
              <a:t> team gets a prize.</a:t>
            </a:r>
            <a:r>
              <a:rPr lang="en-US" sz="1200" kern="1200" dirty="0" smtClean="0">
                <a:solidFill>
                  <a:schemeClr val="tx1"/>
                </a:solidFill>
                <a:effectLst/>
                <a:latin typeface="+mn-lt"/>
                <a:ea typeface="+mn-ea"/>
                <a:cs typeface="+mn-cs"/>
              </a:rPr>
              <a:t> The music to be played before the reveal is from this clip on YouTube: https://</a:t>
            </a:r>
            <a:r>
              <a:rPr lang="en-US" sz="1200" kern="1200" dirty="0" err="1" smtClean="0">
                <a:solidFill>
                  <a:schemeClr val="tx1"/>
                </a:solidFill>
                <a:effectLst/>
                <a:latin typeface="+mn-lt"/>
                <a:ea typeface="+mn-ea"/>
                <a:cs typeface="+mn-cs"/>
              </a:rPr>
              <a:t>www.youtube.com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watch?v</a:t>
            </a:r>
            <a:r>
              <a:rPr lang="en-US" sz="1200" kern="1200" dirty="0" smtClean="0">
                <a:solidFill>
                  <a:schemeClr val="tx1"/>
                </a:solidFill>
                <a:effectLst/>
                <a:latin typeface="+mn-lt"/>
                <a:ea typeface="+mn-ea"/>
                <a:cs typeface="+mn-cs"/>
              </a:rPr>
              <a:t>=uJy8KTiMkbI</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19</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Welcome: </a:t>
            </a:r>
            <a:r>
              <a:rPr lang="en-US" sz="1200" kern="1200" dirty="0" smtClean="0">
                <a:solidFill>
                  <a:schemeClr val="tx1"/>
                </a:solidFill>
                <a:effectLst/>
                <a:latin typeface="+mn-lt"/>
                <a:ea typeface="+mn-ea"/>
                <a:cs typeface="+mn-cs"/>
              </a:rPr>
              <a:t>Welcome to The Mole Night – are there any newcomers?</a:t>
            </a:r>
            <a:r>
              <a:rPr lang="en-ZA" dirty="0" smtClean="0">
                <a:effectLst/>
              </a:rPr>
              <a:t> </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Reveal of the Three Moles. This is to reveal the moles hidden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each of the three teams. The moles step forward and stand in front of their groups when revealed. </a:t>
            </a:r>
          </a:p>
        </p:txBody>
      </p:sp>
      <p:sp>
        <p:nvSpPr>
          <p:cNvPr id="4" name="Slide Number Placeholder 3"/>
          <p:cNvSpPr>
            <a:spLocks noGrp="1"/>
          </p:cNvSpPr>
          <p:nvPr>
            <p:ph type="sldNum" sz="quarter" idx="10"/>
          </p:nvPr>
        </p:nvSpPr>
        <p:spPr/>
        <p:txBody>
          <a:bodyPr/>
          <a:lstStyle/>
          <a:p>
            <a:fld id="{BB7EA155-D7D1-CE47-84CA-19517ADA7252}" type="slidenum">
              <a:rPr lang="en-US" smtClean="0"/>
              <a:t>20</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Reveal of the Mole Votes. This will reveal which of the Moles were able to keep their identity secret. Those that were not detected will receive a prize. The music to be played before the reveal is from this clip on YouTube: https://</a:t>
            </a:r>
            <a:r>
              <a:rPr lang="en-US" sz="1200" kern="1200" dirty="0" err="1" smtClean="0">
                <a:solidFill>
                  <a:schemeClr val="tx1"/>
                </a:solidFill>
                <a:effectLst/>
                <a:latin typeface="+mn-lt"/>
                <a:ea typeface="+mn-ea"/>
                <a:cs typeface="+mn-cs"/>
              </a:rPr>
              <a:t>www.youtube.com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watch?v</a:t>
            </a:r>
            <a:r>
              <a:rPr lang="en-US" sz="1200" kern="1200" dirty="0" smtClean="0">
                <a:solidFill>
                  <a:schemeClr val="tx1"/>
                </a:solidFill>
                <a:effectLst/>
                <a:latin typeface="+mn-lt"/>
                <a:ea typeface="+mn-ea"/>
                <a:cs typeface="+mn-cs"/>
              </a:rPr>
              <a:t>=uJy8KTiMkbI</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Reveal of the Winning Mole. The mole in the team that comes in last place wins the grand prize. The music to be played before the reveal is from this clip on YouTube: https://</a:t>
            </a:r>
            <a:r>
              <a:rPr lang="en-US" sz="1200" kern="1200" dirty="0" err="1" smtClean="0">
                <a:solidFill>
                  <a:schemeClr val="tx1"/>
                </a:solidFill>
                <a:effectLst/>
                <a:latin typeface="+mn-lt"/>
                <a:ea typeface="+mn-ea"/>
                <a:cs typeface="+mn-cs"/>
              </a:rPr>
              <a:t>www.youtube.com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watch?v</a:t>
            </a:r>
            <a:r>
              <a:rPr lang="en-US" sz="1200" kern="1200" dirty="0" smtClean="0">
                <a:solidFill>
                  <a:schemeClr val="tx1"/>
                </a:solidFill>
                <a:effectLst/>
                <a:latin typeface="+mn-lt"/>
                <a:ea typeface="+mn-ea"/>
                <a:cs typeface="+mn-cs"/>
              </a:rPr>
              <a:t>=uJy8KTiMkbI</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Small Groups: </a:t>
            </a:r>
            <a:r>
              <a:rPr lang="en-US" sz="1200" kern="1200" dirty="0" smtClean="0">
                <a:solidFill>
                  <a:schemeClr val="tx1"/>
                </a:solidFill>
                <a:effectLst/>
                <a:latin typeface="+mn-lt"/>
                <a:ea typeface="+mn-ea"/>
                <a:cs typeface="+mn-cs"/>
              </a:rPr>
              <a:t>Here are the questions for our small group time:</a:t>
            </a:r>
            <a:r>
              <a:rPr lang="en-ZA" dirty="0" smtClean="0">
                <a:effectLst/>
              </a:rPr>
              <a:t> (1</a:t>
            </a:r>
            <a:r>
              <a:rPr lang="en-ZA" b="0" dirty="0" smtClean="0">
                <a:effectLst/>
              </a:rPr>
              <a:t>) </a:t>
            </a:r>
            <a:r>
              <a:rPr lang="en-US" sz="1200" b="0" dirty="0" smtClean="0">
                <a:solidFill>
                  <a:srgbClr val="F8F8F8"/>
                </a:solidFill>
                <a:effectLst>
                  <a:glow rad="101600">
                    <a:schemeClr val="tx1"/>
                  </a:glow>
                </a:effectLst>
                <a:latin typeface="Abadi MT Condensed Light"/>
                <a:cs typeface="Abadi MT Condensed Light"/>
              </a:rPr>
              <a:t>What did you do to find the mole on your team? </a:t>
            </a:r>
            <a:r>
              <a:rPr lang="en-ZA" dirty="0" smtClean="0">
                <a:effectLst/>
              </a:rPr>
              <a:t>(2) How did you feel about having a mole on your team? (3) What is the mole in your life that causes the most trouble for you? (4) What can you do to destroy the mole and live in victory? (5) Pray for God to help us defeat moles in our moles.</a:t>
            </a:r>
          </a:p>
        </p:txBody>
      </p:sp>
      <p:sp>
        <p:nvSpPr>
          <p:cNvPr id="4" name="Slide Number Placeholder 3"/>
          <p:cNvSpPr>
            <a:spLocks noGrp="1"/>
          </p:cNvSpPr>
          <p:nvPr>
            <p:ph type="sldNum" sz="quarter" idx="10"/>
          </p:nvPr>
        </p:nvSpPr>
        <p:spPr/>
        <p:txBody>
          <a:bodyPr/>
          <a:lstStyle/>
          <a:p>
            <a:fld id="{BB7EA155-D7D1-CE47-84CA-19517ADA7252}" type="slidenum">
              <a:rPr lang="en-US" smtClean="0"/>
              <a:t>23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Announcements: Next Friday night is Project Runway Night.</a:t>
            </a:r>
          </a:p>
          <a:p>
            <a:r>
              <a:rPr lang="en-US" dirty="0" smtClean="0"/>
              <a:t>* Dress up in props or different accessories in groups, take group </a:t>
            </a:r>
            <a:r>
              <a:rPr lang="en-US" dirty="0" err="1" smtClean="0"/>
              <a:t>pics</a:t>
            </a:r>
            <a:r>
              <a:rPr lang="en-US" dirty="0" smtClean="0"/>
              <a:t> in different posses</a:t>
            </a:r>
          </a:p>
          <a:p>
            <a:r>
              <a:rPr lang="en-US" dirty="0" smtClean="0"/>
              <a:t>* Draw a creative design as a group </a:t>
            </a:r>
          </a:p>
          <a:p>
            <a:r>
              <a:rPr lang="en-US" dirty="0" smtClean="0"/>
              <a:t>* Design outfits in groups: girls design a guy's outfit, guys design girls outfit, Pimp up or make different items look great: PJs, Karate Outfit, overalls, School uniform, </a:t>
            </a:r>
            <a:r>
              <a:rPr lang="en-US" dirty="0" err="1" smtClean="0"/>
              <a:t>etc</a:t>
            </a:r>
            <a:r>
              <a:rPr lang="en-US" dirty="0" smtClean="0"/>
              <a:t>  model on a runway - use Feathers, Beads, pieces of cloth, </a:t>
            </a:r>
            <a:r>
              <a:rPr lang="en-US" dirty="0" err="1" smtClean="0"/>
              <a:t>etc</a:t>
            </a:r>
            <a:r>
              <a:rPr lang="en-US" dirty="0" smtClean="0"/>
              <a:t> (Use recyclable material to create an outfit)</a:t>
            </a:r>
          </a:p>
          <a:p>
            <a:pPr marL="171450" indent="-171450">
              <a:buFontTx/>
              <a:buChar char="•"/>
            </a:pPr>
            <a:r>
              <a:rPr lang="en-US" dirty="0" smtClean="0"/>
              <a:t>Awards for different items - most confident walk, most creative idea, </a:t>
            </a:r>
            <a:r>
              <a:rPr lang="en-US" dirty="0" err="1" smtClean="0"/>
              <a:t>etc</a:t>
            </a:r>
            <a:endParaRPr lang="en-US" dirty="0" smtClean="0"/>
          </a:p>
        </p:txBody>
      </p:sp>
      <p:sp>
        <p:nvSpPr>
          <p:cNvPr id="4" name="Slide Number Placeholder 3"/>
          <p:cNvSpPr>
            <a:spLocks noGrp="1"/>
          </p:cNvSpPr>
          <p:nvPr>
            <p:ph type="sldNum" sz="quarter" idx="10"/>
          </p:nvPr>
        </p:nvSpPr>
        <p:spPr/>
        <p:txBody>
          <a:bodyPr/>
          <a:lstStyle/>
          <a:p>
            <a:fld id="{BB7EA155-D7D1-CE47-84CA-19517ADA7252}" type="slidenum">
              <a:rPr lang="en-US" smtClean="0"/>
              <a:t>24</a:t>
            </a:fld>
            <a:endParaRPr lang="en-US"/>
          </a:p>
        </p:txBody>
      </p:sp>
    </p:spTree>
    <p:extLst>
      <p:ext uri="{BB962C8B-B14F-4D97-AF65-F5344CB8AC3E}">
        <p14:creationId xmlns:p14="http://schemas.microsoft.com/office/powerpoint/2010/main" val="349345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it is the Heroes Series</a:t>
            </a:r>
            <a:r>
              <a:rPr lang="en-US" baseline="0" dirty="0" smtClean="0"/>
              <a:t> and we will be looking at the life of Hannah.</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Refreshments.</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26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Host: My name is Shaun Pearce, and I am your reality show host this evening.</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Video: The Mole Intro. Edited from a </a:t>
            </a:r>
            <a:r>
              <a:rPr lang="en-US" sz="1200" kern="1200" baseline="0" dirty="0" smtClean="0">
                <a:solidFill>
                  <a:schemeClr val="tx1"/>
                </a:solidFill>
                <a:effectLst/>
                <a:latin typeface="+mn-lt"/>
                <a:ea typeface="+mn-ea"/>
                <a:cs typeface="+mn-cs"/>
              </a:rPr>
              <a:t>video on YouTube: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=6ZLZSkteEaw</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Teams: The big group is going to divide into three equal sized smaller groups for our Mole night. The team names are USA (with the Steve Jobs icon), INDIA (with the Gandhi icon) and</a:t>
            </a:r>
            <a:r>
              <a:rPr lang="en-US" sz="1200" kern="1200" baseline="0" dirty="0" smtClean="0">
                <a:solidFill>
                  <a:schemeClr val="tx1"/>
                </a:solidFill>
                <a:effectLst/>
                <a:latin typeface="+mn-lt"/>
                <a:ea typeface="+mn-ea"/>
                <a:cs typeface="+mn-cs"/>
              </a:rPr>
              <a:t> Tibet (with the Dalai Lama icon).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Rules: (1) You will compete in challenges against each other team. (2) Your goal is to beat the other teams. (3) You will earn $100 for each win. (4) Along the way be sure to watch your team mates</a:t>
            </a:r>
            <a:r>
              <a:rPr lang="en-US" sz="1200" kern="1200" baseline="0" dirty="0" smtClean="0">
                <a:solidFill>
                  <a:schemeClr val="tx1"/>
                </a:solidFill>
                <a:effectLst/>
                <a:latin typeface="+mn-lt"/>
                <a:ea typeface="+mn-ea"/>
                <a:cs typeface="+mn-cs"/>
              </a:rPr>
              <a:t> closely!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Moles: </a:t>
            </a:r>
            <a:r>
              <a:rPr lang="en-US" sz="1200" kern="1200" dirty="0" smtClean="0">
                <a:solidFill>
                  <a:schemeClr val="tx1"/>
                </a:solidFill>
                <a:effectLst/>
                <a:latin typeface="+mn-lt"/>
                <a:ea typeface="+mn-ea"/>
                <a:cs typeface="+mn-cs"/>
              </a:rPr>
              <a:t>(1) </a:t>
            </a:r>
            <a:r>
              <a:rPr lang="en-US" sz="1200" kern="1200" baseline="0" dirty="0" smtClean="0">
                <a:solidFill>
                  <a:schemeClr val="tx1"/>
                </a:solidFill>
                <a:effectLst/>
                <a:latin typeface="+mn-lt"/>
                <a:ea typeface="+mn-ea"/>
                <a:cs typeface="+mn-cs"/>
              </a:rPr>
              <a:t>Each team has a mole in the team. (2) The Mole is a </a:t>
            </a:r>
            <a:r>
              <a:rPr lang="en-US" sz="1200" kern="1200" dirty="0" smtClean="0">
                <a:solidFill>
                  <a:schemeClr val="tx1"/>
                </a:solidFill>
                <a:effectLst/>
                <a:latin typeface="+mn-lt"/>
                <a:ea typeface="+mn-ea"/>
                <a:cs typeface="+mn-cs"/>
              </a:rPr>
              <a:t>Saboteur </a:t>
            </a:r>
            <a:r>
              <a:rPr lang="en-US" sz="1200" kern="1200" baseline="0" dirty="0" smtClean="0">
                <a:solidFill>
                  <a:schemeClr val="tx1"/>
                </a:solidFill>
                <a:effectLst/>
                <a:latin typeface="+mn-lt"/>
                <a:ea typeface="+mn-ea"/>
                <a:cs typeface="+mn-cs"/>
              </a:rPr>
              <a:t>(their role is to sabotage your efforts and stop you winning). (3) Look out for the mole as you compete. (4) At the end of the night you will vote to expose the mole in your team. Here is a video of the mole in action…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Video: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Australia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Promo.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Mole in Action. Get it on </a:t>
            </a:r>
            <a:r>
              <a:rPr lang="en-US" sz="1200" kern="1200" baseline="0" dirty="0" smtClean="0">
                <a:solidFill>
                  <a:schemeClr val="tx1"/>
                </a:solidFill>
                <a:effectLst/>
                <a:latin typeface="+mn-lt"/>
                <a:ea typeface="+mn-ea"/>
                <a:cs typeface="+mn-cs"/>
              </a:rPr>
              <a:t>YouTube: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=TKPoCt31Yu8</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Challenges:</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It is time for the three groups to compete against each other. There are five different challenges with prizes for the winners!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9</a:t>
            </a:fld>
            <a:endParaRPr lang="en-US"/>
          </a:p>
        </p:txBody>
      </p:sp>
    </p:spTree>
    <p:extLst>
      <p:ext uri="{BB962C8B-B14F-4D97-AF65-F5344CB8AC3E}">
        <p14:creationId xmlns:p14="http://schemas.microsoft.com/office/powerpoint/2010/main" val="113363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14/11/07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4589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14/11/07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27363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14/11/07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44841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14/11/07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0994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6AAC9-8933-C847-B9FC-69D2A5E26B32}" type="datetimeFigureOut">
              <a:rPr lang="en-US" smtClean="0"/>
              <a:t>14/11/07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42083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A6AAC9-8933-C847-B9FC-69D2A5E26B32}" type="datetimeFigureOut">
              <a:rPr lang="en-US" smtClean="0"/>
              <a:t>14/11/07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6418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6AAC9-8933-C847-B9FC-69D2A5E26B32}" type="datetimeFigureOut">
              <a:rPr lang="en-US" smtClean="0"/>
              <a:t>14/11/07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75439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6AAC9-8933-C847-B9FC-69D2A5E26B32}" type="datetimeFigureOut">
              <a:rPr lang="en-US" smtClean="0"/>
              <a:t>14/11/07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07163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6AAC9-8933-C847-B9FC-69D2A5E26B32}" type="datetimeFigureOut">
              <a:rPr lang="en-US" smtClean="0"/>
              <a:t>14/11/07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6615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14/11/07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9562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14/11/07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903813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6AAC9-8933-C847-B9FC-69D2A5E26B32}" type="datetimeFigureOut">
              <a:rPr lang="en-US" smtClean="0"/>
              <a:t>14/11/07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613C5-7765-EE49-AB7D-BB37C25FF43C}" type="slidenum">
              <a:rPr lang="en-US" smtClean="0"/>
              <a:t>‹#›</a:t>
            </a:fld>
            <a:endParaRPr lang="en-US"/>
          </a:p>
        </p:txBody>
      </p:sp>
    </p:spTree>
    <p:extLst>
      <p:ext uri="{BB962C8B-B14F-4D97-AF65-F5344CB8AC3E}">
        <p14:creationId xmlns:p14="http://schemas.microsoft.com/office/powerpoint/2010/main" val="157870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56550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17325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96482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69833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97906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4217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21375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59918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65616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93461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36465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42135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52742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54884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62445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83010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23347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43784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27488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15793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11531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99057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62166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18313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112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84944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2228</TotalTime>
  <Words>1309</Words>
  <Application>Microsoft Macintosh PowerPoint</Application>
  <PresentationFormat>On-screen Show (4:3)</PresentationFormat>
  <Paragraphs>59</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143</cp:revision>
  <dcterms:created xsi:type="dcterms:W3CDTF">2014-09-29T06:01:54Z</dcterms:created>
  <dcterms:modified xsi:type="dcterms:W3CDTF">2014-11-07T15:49:13Z</dcterms:modified>
</cp:coreProperties>
</file>