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539" r:id="rId2"/>
    <p:sldId id="542" r:id="rId3"/>
    <p:sldId id="545" r:id="rId4"/>
    <p:sldId id="489" r:id="rId5"/>
    <p:sldId id="546" r:id="rId6"/>
    <p:sldId id="507" r:id="rId7"/>
    <p:sldId id="560" r:id="rId8"/>
    <p:sldId id="557" r:id="rId9"/>
    <p:sldId id="556" r:id="rId10"/>
    <p:sldId id="608" r:id="rId11"/>
    <p:sldId id="616" r:id="rId12"/>
    <p:sldId id="617" r:id="rId13"/>
    <p:sldId id="619" r:id="rId14"/>
    <p:sldId id="620" r:id="rId15"/>
    <p:sldId id="618" r:id="rId16"/>
    <p:sldId id="623" r:id="rId17"/>
    <p:sldId id="622" r:id="rId18"/>
    <p:sldId id="540" r:id="rId19"/>
    <p:sldId id="621" r:id="rId20"/>
    <p:sldId id="51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FE0C"/>
    <a:srgbClr val="21FFF6"/>
    <a:srgbClr val="804000"/>
    <a:srgbClr val="996633"/>
    <a:srgbClr val="50361B"/>
    <a:srgbClr val="654422"/>
    <a:srgbClr val="FF6324"/>
    <a:srgbClr val="FFFF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05" autoAdjust="0"/>
  </p:normalViewPr>
  <p:slideViewPr>
    <p:cSldViewPr snapToGrid="0" snapToObjects="1">
      <p:cViewPr varScale="1">
        <p:scale>
          <a:sx n="78" d="100"/>
          <a:sy n="78" d="100"/>
        </p:scale>
        <p:origin x="-1768" y="-104"/>
      </p:cViewPr>
      <p:guideLst>
        <p:guide orient="horz" pos="2531"/>
        <p:guide orient="horz" pos="1428"/>
        <p:guide pos="287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15/05/30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My Health Night.</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Station #1: </a:t>
            </a:r>
            <a:r>
              <a:rPr lang="en-US" sz="1200" b="1" kern="1200" dirty="0" err="1" smtClean="0">
                <a:solidFill>
                  <a:schemeClr val="tx1"/>
                </a:solidFill>
                <a:effectLst/>
                <a:latin typeface="+mn-lt"/>
                <a:ea typeface="+mn-ea"/>
                <a:cs typeface="+mn-cs"/>
              </a:rPr>
              <a:t>Crossfit</a:t>
            </a:r>
            <a:r>
              <a:rPr lang="en-US" sz="1200" b="1" kern="1200" dirty="0" smtClean="0">
                <a:solidFill>
                  <a:schemeClr val="tx1"/>
                </a:solidFill>
                <a:effectLst/>
                <a:latin typeface="+mn-lt"/>
                <a:ea typeface="+mn-ea"/>
                <a:cs typeface="+mn-cs"/>
              </a:rPr>
              <a:t> Workout.</a:t>
            </a:r>
            <a:r>
              <a:rPr lang="en-US" sz="1200" kern="1200" dirty="0" smtClean="0">
                <a:solidFill>
                  <a:schemeClr val="tx1"/>
                </a:solidFill>
                <a:effectLst/>
                <a:latin typeface="+mn-lt"/>
                <a:ea typeface="+mn-ea"/>
                <a:cs typeface="+mn-cs"/>
              </a:rPr>
              <a:t> An instructor will lead a 10 minute </a:t>
            </a:r>
            <a:r>
              <a:rPr lang="en-US" sz="1200" kern="1200" dirty="0" err="1" smtClean="0">
                <a:solidFill>
                  <a:schemeClr val="tx1"/>
                </a:solidFill>
                <a:effectLst/>
                <a:latin typeface="+mn-lt"/>
                <a:ea typeface="+mn-ea"/>
                <a:cs typeface="+mn-cs"/>
              </a:rPr>
              <a:t>Crossfit</a:t>
            </a:r>
            <a:r>
              <a:rPr lang="en-US" sz="1200" kern="1200" dirty="0" smtClean="0">
                <a:solidFill>
                  <a:schemeClr val="tx1"/>
                </a:solidFill>
                <a:effectLst/>
                <a:latin typeface="+mn-lt"/>
                <a:ea typeface="+mn-ea"/>
                <a:cs typeface="+mn-cs"/>
              </a:rPr>
              <a:t> workout session.</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10</a:t>
            </a:fld>
            <a:endParaRPr lang="en-ZA"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latin typeface="+mn-lt"/>
                <a:ea typeface="+mn-ea"/>
                <a:cs typeface="+mn-cs"/>
              </a:rPr>
              <a:t>Activity #2: Dance</a:t>
            </a:r>
            <a:r>
              <a:rPr lang="en-US" sz="1200" b="1" kern="1200" baseline="0" dirty="0" smtClean="0">
                <a:solidFill>
                  <a:schemeClr val="tx1"/>
                </a:solidFill>
                <a:latin typeface="+mn-lt"/>
                <a:ea typeface="+mn-ea"/>
                <a:cs typeface="+mn-cs"/>
              </a:rPr>
              <a:t> Workou</a:t>
            </a:r>
            <a:r>
              <a:rPr lang="en-US" sz="1200" b="0" kern="1200" baseline="0" dirty="0" smtClean="0">
                <a:solidFill>
                  <a:schemeClr val="tx1"/>
                </a:solidFill>
                <a:latin typeface="+mn-lt"/>
                <a:ea typeface="+mn-ea"/>
                <a:cs typeface="+mn-cs"/>
              </a:rPr>
              <a:t>t</a:t>
            </a:r>
            <a:r>
              <a:rPr lang="en-US" sz="1200" b="0" kern="120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 The group will have 2 instructional videos to dance to.</a:t>
            </a:r>
            <a:endParaRPr lang="en-US" sz="1200" b="0" kern="1200" dirty="0" smtClean="0">
              <a:solidFill>
                <a:schemeClr val="tx1"/>
              </a:solidFill>
              <a:latin typeface="+mn-lt"/>
              <a:ea typeface="+mn-ea"/>
              <a:cs typeface="+mn-cs"/>
            </a:endParaRPr>
          </a:p>
          <a:p>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11</a:t>
            </a:fld>
            <a:endParaRPr lang="en-ZA"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t>Get Ready for Video #1</a:t>
            </a:r>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12</a:t>
            </a:fld>
            <a:endParaRPr lang="en-ZA"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b="1" kern="1200" dirty="0" smtClean="0">
                <a:solidFill>
                  <a:schemeClr val="tx1"/>
                </a:solidFill>
                <a:effectLst/>
                <a:latin typeface="+mn-lt"/>
                <a:ea typeface="+mn-ea"/>
                <a:cs typeface="+mn-cs"/>
              </a:rPr>
              <a:t>Video:</a:t>
            </a:r>
            <a:r>
              <a:rPr lang="en-ZA" sz="1200" b="1" kern="1200" baseline="0" dirty="0" smtClean="0">
                <a:solidFill>
                  <a:schemeClr val="tx1"/>
                </a:solidFill>
                <a:effectLst/>
                <a:latin typeface="+mn-lt"/>
                <a:ea typeface="+mn-ea"/>
                <a:cs typeface="+mn-cs"/>
              </a:rPr>
              <a:t> </a:t>
            </a:r>
            <a:r>
              <a:rPr lang="en-ZA" sz="1200" kern="1200" baseline="0" dirty="0" smtClean="0">
                <a:solidFill>
                  <a:schemeClr val="tx1"/>
                </a:solidFill>
                <a:effectLst/>
                <a:latin typeface="+mn-lt"/>
                <a:ea typeface="+mn-ea"/>
                <a:cs typeface="+mn-cs"/>
              </a:rPr>
              <a:t>Zumba Dance Easy For Beginners. Get it on YouTube at: https://www.youtube.com/watch?v=wZ8iYNfd1pE</a:t>
            </a:r>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13</a:t>
            </a:fld>
            <a:endParaRPr lang="en-ZA"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Get Ready for Video</a:t>
            </a:r>
            <a:r>
              <a:rPr lang="en-ZA" sz="1200" kern="1200" baseline="0" dirty="0" smtClean="0">
                <a:solidFill>
                  <a:schemeClr val="tx1"/>
                </a:solidFill>
                <a:effectLst/>
                <a:latin typeface="+mn-lt"/>
                <a:ea typeface="+mn-ea"/>
                <a:cs typeface="+mn-cs"/>
              </a:rPr>
              <a:t> #2</a:t>
            </a:r>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14</a:t>
            </a:fld>
            <a:endParaRPr lang="en-ZA"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b="1" kern="1200" dirty="0" smtClean="0">
                <a:solidFill>
                  <a:schemeClr val="tx1"/>
                </a:solidFill>
                <a:effectLst/>
                <a:latin typeface="+mn-lt"/>
                <a:ea typeface="+mn-ea"/>
                <a:cs typeface="+mn-cs"/>
              </a:rPr>
              <a:t>Video:</a:t>
            </a:r>
            <a:r>
              <a:rPr lang="en-ZA" sz="1200" b="1" kern="1200" baseline="0" dirty="0" smtClean="0">
                <a:solidFill>
                  <a:schemeClr val="tx1"/>
                </a:solidFill>
                <a:effectLst/>
                <a:latin typeface="+mn-lt"/>
                <a:ea typeface="+mn-ea"/>
                <a:cs typeface="+mn-cs"/>
              </a:rPr>
              <a:t> </a:t>
            </a:r>
            <a:r>
              <a:rPr lang="en-ZA" sz="1200" kern="1200" baseline="0" dirty="0" smtClean="0">
                <a:solidFill>
                  <a:schemeClr val="tx1"/>
                </a:solidFill>
                <a:effectLst/>
                <a:latin typeface="+mn-lt"/>
                <a:ea typeface="+mn-ea"/>
                <a:cs typeface="+mn-cs"/>
              </a:rPr>
              <a:t>Dance, Dance, Dance Zumba Fitness. Get it on YouTube at: https://www.youtube.com/watch?v=ra1kQED6S5w</a:t>
            </a:r>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15</a:t>
            </a:fld>
            <a:endParaRPr lang="en-ZA"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1" dirty="0" smtClean="0">
                <a:solidFill>
                  <a:schemeClr val="bg1"/>
                </a:solidFill>
              </a:rPr>
              <a:t>Drinks</a:t>
            </a:r>
            <a:r>
              <a:rPr lang="en-ZA" b="1" baseline="0" dirty="0" smtClean="0">
                <a:solidFill>
                  <a:schemeClr val="bg1"/>
                </a:solidFill>
              </a:rPr>
              <a:t> Break: </a:t>
            </a:r>
            <a:r>
              <a:rPr lang="en-ZA" b="0" baseline="0" dirty="0" smtClean="0">
                <a:solidFill>
                  <a:schemeClr val="bg1"/>
                </a:solidFill>
              </a:rPr>
              <a:t>We will serve fruit juice at this point.</a:t>
            </a:r>
            <a:endParaRPr lang="en-ZA" b="0" dirty="0" smtClean="0">
              <a:solidFill>
                <a:schemeClr val="bg1"/>
              </a:solidFill>
            </a:endParaRPr>
          </a:p>
          <a:p>
            <a:endParaRPr lang="de-DE" sz="120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16</a:t>
            </a:fld>
            <a:endParaRPr lang="en-ZA"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latin typeface="+mn-lt"/>
                <a:ea typeface="+mn-ea"/>
                <a:cs typeface="+mn-cs"/>
              </a:rPr>
              <a:t>Station #3: Spiritual</a:t>
            </a:r>
            <a:r>
              <a:rPr lang="en-US" sz="1200" b="1" kern="1200" baseline="0" dirty="0" smtClean="0">
                <a:solidFill>
                  <a:schemeClr val="tx1"/>
                </a:solidFill>
                <a:latin typeface="+mn-lt"/>
                <a:ea typeface="+mn-ea"/>
                <a:cs typeface="+mn-cs"/>
              </a:rPr>
              <a:t> Workout</a:t>
            </a:r>
            <a:r>
              <a:rPr lang="en-US" sz="1200" b="1" kern="1200" dirty="0" smtClean="0">
                <a:solidFill>
                  <a:schemeClr val="tx1"/>
                </a:solidFill>
                <a:latin typeface="+mn-lt"/>
                <a:ea typeface="+mn-ea"/>
                <a:cs typeface="+mn-cs"/>
              </a:rPr>
              <a:t>.</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Around the venue there are 9 stations that you can visit in any order - spend as much time at each place as you need to make use of the spiritual exercise that we have provided. You don’t have to visit all 9 stations.</a:t>
            </a:r>
          </a:p>
          <a:p>
            <a:r>
              <a:rPr lang="en-US" sz="1200" b="1" kern="1200" baseline="0" dirty="0" smtClean="0">
                <a:solidFill>
                  <a:schemeClr val="tx1"/>
                </a:solidFill>
                <a:latin typeface="+mn-lt"/>
                <a:ea typeface="+mn-ea"/>
                <a:cs typeface="+mn-cs"/>
              </a:rPr>
              <a:t>The Stations: </a:t>
            </a:r>
          </a:p>
          <a:p>
            <a:r>
              <a:rPr lang="en-US" sz="1200" b="1" kern="1200" baseline="0" dirty="0" smtClean="0">
                <a:solidFill>
                  <a:schemeClr val="tx1"/>
                </a:solidFill>
                <a:latin typeface="+mn-lt"/>
                <a:ea typeface="+mn-ea"/>
                <a:cs typeface="+mn-cs"/>
              </a:rPr>
              <a:t>1. Detox.</a:t>
            </a:r>
            <a:r>
              <a:rPr lang="en-US" sz="1200" b="0" kern="1200" baseline="0" dirty="0" smtClean="0">
                <a:solidFill>
                  <a:schemeClr val="tx1"/>
                </a:solidFill>
                <a:latin typeface="+mn-lt"/>
                <a:ea typeface="+mn-ea"/>
                <a:cs typeface="+mn-cs"/>
              </a:rPr>
              <a:t> Confess anything to God that you have done in the past week that he is not please about.</a:t>
            </a:r>
            <a:endParaRPr lang="en-US" sz="1200" b="0" kern="1200" dirty="0" smtClean="0">
              <a:solidFill>
                <a:schemeClr val="tx1"/>
              </a:solidFill>
              <a:latin typeface="+mn-lt"/>
              <a:ea typeface="+mn-ea"/>
              <a:cs typeface="+mn-cs"/>
            </a:endParaRPr>
          </a:p>
          <a:p>
            <a:r>
              <a:rPr lang="en-ZA" sz="1200" b="1" kern="1200" dirty="0" smtClean="0">
                <a:solidFill>
                  <a:schemeClr val="tx1"/>
                </a:solidFill>
                <a:effectLst/>
                <a:latin typeface="+mn-lt"/>
                <a:ea typeface="+mn-ea"/>
                <a:cs typeface="+mn-cs"/>
              </a:rPr>
              <a:t>2. Jog</a:t>
            </a:r>
            <a:r>
              <a:rPr lang="en-ZA" sz="1200" b="1" kern="1200" baseline="0" dirty="0" smtClean="0">
                <a:solidFill>
                  <a:schemeClr val="tx1"/>
                </a:solidFill>
                <a:effectLst/>
                <a:latin typeface="+mn-lt"/>
                <a:ea typeface="+mn-ea"/>
                <a:cs typeface="+mn-cs"/>
              </a:rPr>
              <a:t>.</a:t>
            </a:r>
            <a:r>
              <a:rPr lang="en-ZA" sz="1200" kern="1200" baseline="0" dirty="0" smtClean="0">
                <a:solidFill>
                  <a:schemeClr val="tx1"/>
                </a:solidFill>
                <a:effectLst/>
                <a:latin typeface="+mn-lt"/>
                <a:ea typeface="+mn-ea"/>
                <a:cs typeface="+mn-cs"/>
              </a:rPr>
              <a:t> Jog your memory about God’s love by saying this verse 5 times: “</a:t>
            </a:r>
            <a:r>
              <a:rPr lang="en-ZA" dirty="0" smtClean="0"/>
              <a:t>For God so loved the world that he gave his one and only Son, that if I believe in him I will not perish but have eternal life.” Thank God for loving</a:t>
            </a:r>
            <a:r>
              <a:rPr lang="en-ZA" baseline="0" dirty="0" smtClean="0"/>
              <a:t> you!</a:t>
            </a:r>
            <a:endParaRPr lang="en-ZA" dirty="0" smtClean="0"/>
          </a:p>
          <a:p>
            <a:r>
              <a:rPr lang="en-ZA" sz="1200" b="1" kern="1200" dirty="0" smtClean="0">
                <a:solidFill>
                  <a:schemeClr val="tx1"/>
                </a:solidFill>
                <a:effectLst/>
                <a:latin typeface="+mn-lt"/>
                <a:ea typeface="+mn-ea"/>
                <a:cs typeface="+mn-cs"/>
              </a:rPr>
              <a:t>3. Breathing.</a:t>
            </a:r>
            <a:r>
              <a:rPr lang="en-ZA" sz="1200" kern="1200" dirty="0" smtClean="0">
                <a:solidFill>
                  <a:schemeClr val="tx1"/>
                </a:solidFill>
                <a:effectLst/>
                <a:latin typeface="+mn-lt"/>
                <a:ea typeface="+mn-ea"/>
                <a:cs typeface="+mn-cs"/>
              </a:rPr>
              <a:t> Say the Lord’s Prayer</a:t>
            </a:r>
            <a:r>
              <a:rPr lang="en-ZA" sz="1200" kern="1200" baseline="0" dirty="0" smtClean="0">
                <a:solidFill>
                  <a:schemeClr val="tx1"/>
                </a:solidFill>
                <a:effectLst/>
                <a:latin typeface="+mn-lt"/>
                <a:ea typeface="+mn-ea"/>
                <a:cs typeface="+mn-cs"/>
              </a:rPr>
              <a:t> out loud - slowly line by line - actually say it as a prayer to God. “Our Father in heaven, hallowed be your name, your kingdom come, your will be done, on earth as it is in heaven. Give us today our daily bread. And forgive us our debts, as we also have forgiven our debtors. And lead us not into temptation, but deliver us from the evil one. For yours is the kingdom and the power and the glory forever. Amen.”</a:t>
            </a:r>
          </a:p>
          <a:p>
            <a:r>
              <a:rPr lang="en-ZA" sz="1200" b="1" kern="1200" baseline="0" dirty="0" smtClean="0">
                <a:solidFill>
                  <a:schemeClr val="tx1"/>
                </a:solidFill>
                <a:effectLst/>
                <a:latin typeface="+mn-lt"/>
                <a:ea typeface="+mn-ea"/>
                <a:cs typeface="+mn-cs"/>
              </a:rPr>
              <a:t>4</a:t>
            </a:r>
            <a:r>
              <a:rPr lang="en-ZA" sz="1200" b="1" kern="1200" dirty="0" smtClean="0">
                <a:solidFill>
                  <a:schemeClr val="tx1"/>
                </a:solidFill>
                <a:effectLst/>
                <a:latin typeface="+mn-lt"/>
                <a:ea typeface="+mn-ea"/>
                <a:cs typeface="+mn-cs"/>
              </a:rPr>
              <a:t>. Reps.</a:t>
            </a:r>
            <a:r>
              <a:rPr lang="en-ZA" sz="1200" kern="1200" dirty="0" smtClean="0">
                <a:solidFill>
                  <a:schemeClr val="tx1"/>
                </a:solidFill>
                <a:effectLst/>
                <a:latin typeface="+mn-lt"/>
                <a:ea typeface="+mn-ea"/>
                <a:cs typeface="+mn-cs"/>
              </a:rPr>
              <a:t> Say this verse over a few</a:t>
            </a:r>
            <a:r>
              <a:rPr lang="en-ZA" sz="1200" kern="1200" baseline="0" dirty="0" smtClean="0">
                <a:solidFill>
                  <a:schemeClr val="tx1"/>
                </a:solidFill>
                <a:effectLst/>
                <a:latin typeface="+mn-lt"/>
                <a:ea typeface="+mn-ea"/>
                <a:cs typeface="+mn-cs"/>
              </a:rPr>
              <a:t> times until you can say it without looking: </a:t>
            </a:r>
            <a:r>
              <a:rPr lang="en-US" sz="1200" kern="1200" dirty="0" smtClean="0">
                <a:solidFill>
                  <a:schemeClr val="tx1"/>
                </a:solidFill>
                <a:latin typeface="+mn-lt"/>
                <a:ea typeface="+mn-ea"/>
                <a:cs typeface="+mn-cs"/>
              </a:rPr>
              <a:t>"This is how God showed his love among us: He sent his one and only Son into the world that we might live through him.” (1 John 4:9)</a:t>
            </a:r>
            <a:endParaRPr lang="en-ZA" sz="1200" kern="1200" baseline="0" dirty="0" smtClean="0">
              <a:solidFill>
                <a:schemeClr val="tx1"/>
              </a:solidFill>
              <a:effectLst/>
              <a:latin typeface="+mn-lt"/>
              <a:ea typeface="+mn-ea"/>
              <a:cs typeface="+mn-cs"/>
            </a:endParaRPr>
          </a:p>
          <a:p>
            <a:r>
              <a:rPr lang="en-ZA" sz="1200" b="1" kern="1200" dirty="0" smtClean="0">
                <a:solidFill>
                  <a:schemeClr val="tx1"/>
                </a:solidFill>
                <a:effectLst/>
                <a:latin typeface="+mn-lt"/>
                <a:ea typeface="+mn-ea"/>
                <a:cs typeface="+mn-cs"/>
              </a:rPr>
              <a:t>5. Cardio.</a:t>
            </a:r>
            <a:r>
              <a:rPr lang="en-ZA" sz="1200" kern="1200" dirty="0" smtClean="0">
                <a:solidFill>
                  <a:schemeClr val="tx1"/>
                </a:solidFill>
                <a:effectLst/>
                <a:latin typeface="+mn-lt"/>
                <a:ea typeface="+mn-ea"/>
                <a:cs typeface="+mn-cs"/>
              </a:rPr>
              <a:t> Ask God to speak to you as you</a:t>
            </a:r>
            <a:r>
              <a:rPr lang="en-ZA" sz="1200" kern="1200" baseline="0" dirty="0" smtClean="0">
                <a:solidFill>
                  <a:schemeClr val="tx1"/>
                </a:solidFill>
                <a:effectLst/>
                <a:latin typeface="+mn-lt"/>
                <a:ea typeface="+mn-ea"/>
                <a:cs typeface="+mn-cs"/>
              </a:rPr>
              <a:t> meditate on His Word. </a:t>
            </a:r>
            <a:r>
              <a:rPr lang="en-ZA" sz="1200" kern="1200" dirty="0" smtClean="0">
                <a:solidFill>
                  <a:schemeClr val="tx1"/>
                </a:solidFill>
                <a:effectLst/>
                <a:latin typeface="+mn-lt"/>
                <a:ea typeface="+mn-ea"/>
                <a:cs typeface="+mn-cs"/>
              </a:rPr>
              <a:t>Say the verse over slowly at least 7 times - pausing between each</a:t>
            </a:r>
            <a:r>
              <a:rPr lang="en-ZA" sz="1200" kern="1200" baseline="0" dirty="0" smtClean="0">
                <a:solidFill>
                  <a:schemeClr val="tx1"/>
                </a:solidFill>
                <a:effectLst/>
                <a:latin typeface="+mn-lt"/>
                <a:ea typeface="+mn-ea"/>
                <a:cs typeface="+mn-cs"/>
              </a:rPr>
              <a:t> t</a:t>
            </a:r>
            <a:r>
              <a:rPr lang="en-ZA" sz="1200" kern="1200" dirty="0" smtClean="0">
                <a:solidFill>
                  <a:schemeClr val="tx1"/>
                </a:solidFill>
                <a:effectLst/>
                <a:latin typeface="+mn-lt"/>
                <a:ea typeface="+mn-ea"/>
                <a:cs typeface="+mn-cs"/>
              </a:rPr>
              <a:t>ime you</a:t>
            </a:r>
            <a:r>
              <a:rPr lang="en-ZA" sz="1200" kern="1200" baseline="0" dirty="0" smtClean="0">
                <a:solidFill>
                  <a:schemeClr val="tx1"/>
                </a:solidFill>
                <a:effectLst/>
                <a:latin typeface="+mn-lt"/>
                <a:ea typeface="+mn-ea"/>
                <a:cs typeface="+mn-cs"/>
              </a:rPr>
              <a:t> repeat it. Pause and ask God what he wants to say to you. Thank God for having spoken to you. Verse: “Love the Lord your God with all your heart, and all your soul and all your mind, and love your neighbour as you love yourself.” (Luke 10:27)</a:t>
            </a:r>
          </a:p>
          <a:p>
            <a:r>
              <a:rPr lang="en-ZA" sz="1200" b="1" kern="1200" dirty="0" smtClean="0">
                <a:solidFill>
                  <a:schemeClr val="tx1"/>
                </a:solidFill>
                <a:effectLst/>
                <a:latin typeface="+mn-lt"/>
                <a:ea typeface="+mn-ea"/>
                <a:cs typeface="+mn-cs"/>
              </a:rPr>
              <a:t>6. Spot. </a:t>
            </a:r>
            <a:r>
              <a:rPr lang="en-ZA" sz="1200" kern="1200" dirty="0" smtClean="0">
                <a:solidFill>
                  <a:schemeClr val="tx1"/>
                </a:solidFill>
                <a:effectLst/>
                <a:latin typeface="+mn-lt"/>
                <a:ea typeface="+mn-ea"/>
                <a:cs typeface="+mn-cs"/>
              </a:rPr>
              <a:t>Ask God to show you one person that you need to speak to about how much he loves them. Write their name down on the wall. (Use the heart shape on the wall)</a:t>
            </a:r>
          </a:p>
          <a:p>
            <a:r>
              <a:rPr lang="en-ZA" sz="1200" b="1" kern="1200" dirty="0" smtClean="0">
                <a:solidFill>
                  <a:schemeClr val="tx1"/>
                </a:solidFill>
                <a:effectLst/>
                <a:latin typeface="+mn-lt"/>
                <a:ea typeface="+mn-ea"/>
                <a:cs typeface="+mn-cs"/>
              </a:rPr>
              <a:t>7. Stretch. </a:t>
            </a:r>
            <a:r>
              <a:rPr lang="en-ZA" sz="1200" kern="1200" dirty="0" smtClean="0">
                <a:solidFill>
                  <a:schemeClr val="tx1"/>
                </a:solidFill>
                <a:effectLst/>
                <a:latin typeface="+mn-lt"/>
                <a:ea typeface="+mn-ea"/>
                <a:cs typeface="+mn-cs"/>
              </a:rPr>
              <a:t>Which of these Fruit of the Spirit do you need to work on in your life? “</a:t>
            </a:r>
            <a:r>
              <a:rPr lang="en-US" sz="1200" kern="1200" dirty="0" smtClean="0">
                <a:solidFill>
                  <a:schemeClr val="tx1"/>
                </a:solidFill>
                <a:effectLst/>
                <a:latin typeface="+mn-lt"/>
                <a:ea typeface="+mn-ea"/>
                <a:cs typeface="+mn-cs"/>
              </a:rPr>
              <a:t>But the fruit of the Spirit is love, joy, peace, patience, kindness, goodness, faith, gentleness, self-control.” (Galatians 5:22-23).</a:t>
            </a:r>
            <a:r>
              <a:rPr lang="en-US" sz="1200" kern="1200" baseline="0" dirty="0" smtClean="0">
                <a:solidFill>
                  <a:schemeClr val="tx1"/>
                </a:solidFill>
                <a:effectLst/>
                <a:latin typeface="+mn-lt"/>
                <a:ea typeface="+mn-ea"/>
                <a:cs typeface="+mn-cs"/>
              </a:rPr>
              <a:t> What can you do to develop it in your life?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8. Pulse. </a:t>
            </a:r>
            <a:r>
              <a:rPr lang="en-US" sz="1200" kern="1200" dirty="0" smtClean="0">
                <a:solidFill>
                  <a:schemeClr val="tx1"/>
                </a:solidFill>
                <a:effectLst/>
                <a:latin typeface="+mn-lt"/>
                <a:ea typeface="+mn-ea"/>
                <a:cs typeface="+mn-cs"/>
              </a:rPr>
              <a:t>Take your spiritual pulse by asking yourself whether you are more in love with God now than</a:t>
            </a:r>
            <a:r>
              <a:rPr lang="en-US" sz="1200" kern="1200" baseline="0" dirty="0" smtClean="0">
                <a:solidFill>
                  <a:schemeClr val="tx1"/>
                </a:solidFill>
                <a:effectLst/>
                <a:latin typeface="+mn-lt"/>
                <a:ea typeface="+mn-ea"/>
                <a:cs typeface="+mn-cs"/>
              </a:rPr>
              <a:t> you were 6 months ago. If your answer is YES, then think of 3 reasons why you are in a better place. If your answer is NO, then ask God to show you what you need to do or stop doing to get into a better place in the next 6 months.</a:t>
            </a:r>
          </a:p>
          <a:p>
            <a:r>
              <a:rPr lang="en-US" sz="1200" b="1" kern="1200" baseline="0" dirty="0" smtClean="0">
                <a:solidFill>
                  <a:schemeClr val="tx1"/>
                </a:solidFill>
                <a:effectLst/>
                <a:latin typeface="+mn-lt"/>
                <a:ea typeface="+mn-ea"/>
                <a:cs typeface="+mn-cs"/>
              </a:rPr>
              <a:t>9. </a:t>
            </a:r>
            <a:r>
              <a:rPr lang="en-US" sz="1200" b="1" kern="1200" dirty="0" smtClean="0">
                <a:solidFill>
                  <a:schemeClr val="tx1"/>
                </a:solidFill>
                <a:latin typeface="+mn-lt"/>
                <a:ea typeface="+mn-ea"/>
                <a:cs typeface="+mn-cs"/>
              </a:rPr>
              <a:t>Gains.</a:t>
            </a:r>
            <a:r>
              <a:rPr lang="en-US" sz="1200" kern="1200" dirty="0" smtClean="0">
                <a:solidFill>
                  <a:schemeClr val="tx1"/>
                </a:solidFill>
                <a:latin typeface="+mn-lt"/>
                <a:ea typeface="+mn-ea"/>
                <a:cs typeface="+mn-cs"/>
              </a:rPr>
              <a:t> Think about something that you have learnt in the last month about God and write it on the page. God is…</a:t>
            </a:r>
          </a:p>
          <a:p>
            <a:endParaRPr lang="en-US"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17</a:t>
            </a:fld>
            <a:endParaRPr lang="en-ZA"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lgn="l">
              <a:lnSpc>
                <a:spcPct val="90000"/>
              </a:lnSpc>
              <a:spcAft>
                <a:spcPts val="1200"/>
              </a:spcAft>
            </a:pPr>
            <a:r>
              <a:rPr lang="en-US" sz="1200" b="1" kern="1200" dirty="0" smtClean="0">
                <a:solidFill>
                  <a:schemeClr val="tx1"/>
                </a:solidFill>
                <a:latin typeface="+mn-lt"/>
                <a:ea typeface="+mn-ea"/>
                <a:cs typeface="+mn-cs"/>
              </a:rPr>
              <a:t>Small Groups: </a:t>
            </a:r>
            <a:r>
              <a:rPr lang="en-US" sz="1200" kern="1200" dirty="0" smtClean="0">
                <a:solidFill>
                  <a:schemeClr val="tx1"/>
                </a:solidFill>
                <a:latin typeface="+mn-lt"/>
                <a:ea typeface="+mn-ea"/>
                <a:cs typeface="+mn-cs"/>
              </a:rPr>
              <a:t>Here are the questions:</a:t>
            </a:r>
            <a:r>
              <a:rPr lang="en-US" sz="1200" kern="1200" baseline="0" dirty="0" smtClean="0">
                <a:solidFill>
                  <a:schemeClr val="tx1"/>
                </a:solidFill>
                <a:latin typeface="+mn-lt"/>
                <a:ea typeface="+mn-ea"/>
                <a:cs typeface="+mn-cs"/>
              </a:rPr>
              <a:t> </a:t>
            </a:r>
            <a:r>
              <a:rPr lang="en-ZA" sz="1200" kern="1200" baseline="0" dirty="0" smtClean="0">
                <a:solidFill>
                  <a:schemeClr val="tx1"/>
                </a:solidFill>
                <a:effectLst>
                  <a:glow rad="203200">
                    <a:schemeClr val="tx1"/>
                  </a:glow>
                </a:effectLst>
                <a:latin typeface="DIN Condensed Bold"/>
                <a:ea typeface="+mn-ea"/>
                <a:cs typeface="DIN Condensed Bold"/>
              </a:rPr>
              <a:t>(1)</a:t>
            </a:r>
            <a:r>
              <a:rPr lang="en-ZA" dirty="0" smtClean="0">
                <a:effectLst>
                  <a:glow rad="203200">
                    <a:schemeClr val="tx1"/>
                  </a:glow>
                </a:effectLst>
                <a:latin typeface="DIN Condensed Bold"/>
                <a:cs typeface="DIN Condensed Bold"/>
              </a:rPr>
              <a:t> What did you most enjoy doing tonight? (2) What does it mean to be healthy? (3) What is your current physical and spiritual health status? (4) How can you improve your physical and spiritual health? (5) Pray for God to help you as you work on your health.</a:t>
            </a:r>
            <a:endParaRPr lang="en-ZA" dirty="0">
              <a:effectLst>
                <a:glow rad="203200">
                  <a:schemeClr val="tx1"/>
                </a:glow>
              </a:effectLst>
              <a:latin typeface="DIN Condensed Bold"/>
              <a:cs typeface="DIN Condensed Bold"/>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18</a:t>
            </a:fld>
            <a:endParaRPr lang="en-ZA" sz="12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1" dirty="0" smtClean="0">
                <a:solidFill>
                  <a:schemeClr val="bg1"/>
                </a:solidFill>
              </a:rPr>
              <a:t>Refreshments.</a:t>
            </a:r>
            <a:r>
              <a:rPr lang="en-ZA" b="0" baseline="0" dirty="0" smtClean="0">
                <a:solidFill>
                  <a:schemeClr val="bg1"/>
                </a:solidFill>
              </a:rPr>
              <a:t> W</a:t>
            </a:r>
            <a:r>
              <a:rPr lang="en-ZA" b="0" dirty="0" smtClean="0">
                <a:solidFill>
                  <a:schemeClr val="bg1"/>
                </a:solidFill>
              </a:rPr>
              <a:t>e will end with fruit salad and fresh fruit juice.</a:t>
            </a:r>
          </a:p>
          <a:p>
            <a:r>
              <a:rPr lang="en-ZA" b="0" smtClean="0">
                <a:solidFill>
                  <a:schemeClr val="bg1"/>
                </a:solidFill>
              </a:rPr>
              <a:t>Refreshments Start</a:t>
            </a:r>
            <a:r>
              <a:rPr lang="en-ZA" b="0" baseline="0" smtClean="0">
                <a:solidFill>
                  <a:schemeClr val="bg1"/>
                </a:solidFill>
              </a:rPr>
              <a:t> at: </a:t>
            </a:r>
            <a:r>
              <a:rPr lang="en-ZA" b="0" smtClean="0">
                <a:solidFill>
                  <a:schemeClr val="bg1"/>
                </a:solidFill>
              </a:rPr>
              <a:t>9:10</a:t>
            </a:r>
          </a:p>
          <a:p>
            <a:endParaRPr lang="de-DE" sz="120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19</a:t>
            </a:fld>
            <a:endParaRPr lang="en-ZA"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b="0" dirty="0" smtClean="0">
                <a:solidFill>
                  <a:schemeClr val="bg1"/>
                </a:solidFill>
              </a:rPr>
              <a:t>Video: </a:t>
            </a:r>
            <a:r>
              <a:rPr lang="en-ZA" b="0" dirty="0" smtClean="0"/>
              <a:t>The Best Motivation Video 2015 - THE JOURNEY. </a:t>
            </a:r>
            <a:r>
              <a:rPr lang="en-ZA" b="0" dirty="0" smtClean="0">
                <a:solidFill>
                  <a:schemeClr val="bg1"/>
                </a:solidFill>
              </a:rPr>
              <a:t>Get it on YouTube at: https://www.youtube.com/watch?v=LPqXtfrJAUE</a:t>
            </a:r>
          </a:p>
          <a:p>
            <a:pPr marL="0" marR="0" indent="0" algn="l" defTabSz="457200" rtl="0" eaLnBrk="1" fontAlgn="auto" latinLnBrk="0" hangingPunct="1">
              <a:lnSpc>
                <a:spcPct val="100000"/>
              </a:lnSpc>
              <a:spcBef>
                <a:spcPts val="0"/>
              </a:spcBef>
              <a:spcAft>
                <a:spcPts val="0"/>
              </a:spcAft>
              <a:buClrTx/>
              <a:buSzTx/>
              <a:buFontTx/>
              <a:buNone/>
              <a:tabLst/>
              <a:defRPr/>
            </a:pPr>
            <a:r>
              <a:rPr lang="en-ZA" b="0" dirty="0" smtClean="0">
                <a:solidFill>
                  <a:schemeClr val="bg1"/>
                </a:solidFill>
              </a:rPr>
              <a:t>Video Length: 3:17</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a:t>
            </a:fld>
            <a:endParaRPr lang="en-ZA"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Next Friday Night is My Mind Night (Warwick)</a:t>
            </a: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20</a:t>
            </a:fld>
            <a:endParaRPr lang="en-ZA"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b="0" u="none" dirty="0" smtClean="0"/>
              <a:t>Welcome to My Life Friday</a:t>
            </a:r>
          </a:p>
          <a:p>
            <a:pPr marL="0" marR="0" indent="0" algn="l" defTabSz="457200" rtl="0" eaLnBrk="1" fontAlgn="auto" latinLnBrk="0" hangingPunct="1">
              <a:lnSpc>
                <a:spcPct val="100000"/>
              </a:lnSpc>
              <a:spcBef>
                <a:spcPts val="0"/>
              </a:spcBef>
              <a:spcAft>
                <a:spcPts val="0"/>
              </a:spcAft>
              <a:buClrTx/>
              <a:buSzTx/>
              <a:buFontTx/>
              <a:buNone/>
              <a:tabLst/>
              <a:defRPr/>
            </a:pPr>
            <a:r>
              <a:rPr lang="en-ZA" b="0" dirty="0" smtClean="0">
                <a:solidFill>
                  <a:schemeClr val="bg1"/>
                </a:solidFill>
              </a:rPr>
              <a:t>Time: 7:40-7:50 - Welcome, Announcements</a:t>
            </a:r>
            <a:r>
              <a:rPr lang="en-ZA" b="0" baseline="0" dirty="0" smtClean="0">
                <a:solidFill>
                  <a:schemeClr val="bg1"/>
                </a:solidFill>
              </a:rPr>
              <a:t> and</a:t>
            </a:r>
            <a:r>
              <a:rPr lang="en-ZA" b="0" dirty="0" smtClean="0">
                <a:solidFill>
                  <a:schemeClr val="bg1"/>
                </a:solidFill>
              </a:rPr>
              <a:t> Instructions</a:t>
            </a:r>
          </a:p>
          <a:p>
            <a:endParaRPr lang="en-ZA"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3</a:t>
            </a:fld>
            <a:endParaRPr lang="en-ZA"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Tonight is My Health Night</a:t>
            </a: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4</a:t>
            </a:fld>
            <a:endParaRPr lang="en-ZA"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Welcome to all our regulars and if there are any newcomers – please come up onto stage so we can welcome you!</a:t>
            </a:r>
          </a:p>
          <a:p>
            <a:pPr eaLnBrk="1" hangingPunct="1">
              <a:spcBef>
                <a:spcPct val="0"/>
              </a:spcBef>
            </a:pP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5</a:t>
            </a:fld>
            <a:endParaRPr lang="en-ZA"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Sunday morning we continue with the Trilogy Series!</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6</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Next Friday night is My</a:t>
            </a:r>
            <a:r>
              <a:rPr lang="en-ZA" baseline="0" dirty="0" smtClean="0">
                <a:latin typeface="Calibri" charset="0"/>
              </a:rPr>
              <a:t> Mind night.</a:t>
            </a: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7</a:t>
            </a:fld>
            <a:endParaRPr lang="en-ZA"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1" dirty="0" smtClean="0">
                <a:latin typeface="Calibri" charset="0"/>
              </a:rPr>
              <a:t>It’s Time to Get Fit</a:t>
            </a:r>
            <a:r>
              <a:rPr lang="en-ZA" b="1" baseline="0" dirty="0" smtClean="0">
                <a:latin typeface="Calibri" charset="0"/>
              </a:rPr>
              <a:t>! </a:t>
            </a:r>
            <a:r>
              <a:rPr lang="en-ZA" b="0" baseline="0" dirty="0" smtClean="0">
                <a:solidFill>
                  <a:schemeClr val="bg1"/>
                </a:solidFill>
              </a:rPr>
              <a:t>Time: 7:50-8:45</a:t>
            </a:r>
            <a:endParaRPr lang="en-ZA"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8</a:t>
            </a:fld>
            <a:endParaRPr lang="en-ZA"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Instructions: </a:t>
            </a:r>
            <a:r>
              <a:rPr lang="en-US" sz="1200" kern="1200" dirty="0" smtClean="0">
                <a:solidFill>
                  <a:schemeClr val="tx1"/>
                </a:solidFill>
                <a:effectLst/>
                <a:latin typeface="+mn-lt"/>
                <a:ea typeface="+mn-ea"/>
                <a:cs typeface="+mn-cs"/>
              </a:rPr>
              <a:t>You will divide into two groups. You will spend 10 minutes at each of the 2 stations with a 5-minute break in between followed by refreshments.</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9</a:t>
            </a:fld>
            <a:endParaRPr lang="en-ZA"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15/05/30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9306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15/05/30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414745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15/05/30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76908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15/05/30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79187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CD9AF-E096-DF41-AD66-9514F0DD165C}" type="datetimeFigureOut">
              <a:rPr lang="en-US" smtClean="0"/>
              <a:t>15/05/30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29536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CD9AF-E096-DF41-AD66-9514F0DD165C}" type="datetimeFigureOut">
              <a:rPr lang="en-US" smtClean="0"/>
              <a:t>15/05/30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98566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4CD9AF-E096-DF41-AD66-9514F0DD165C}" type="datetimeFigureOut">
              <a:rPr lang="en-US" smtClean="0"/>
              <a:t>15/05/30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9778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CD9AF-E096-DF41-AD66-9514F0DD165C}" type="datetimeFigureOut">
              <a:rPr lang="en-US" smtClean="0"/>
              <a:t>15/05/30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63715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CD9AF-E096-DF41-AD66-9514F0DD165C}" type="datetimeFigureOut">
              <a:rPr lang="en-US" smtClean="0"/>
              <a:t>15/05/30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101860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15/05/30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535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15/05/30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7199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CD9AF-E096-DF41-AD66-9514F0DD165C}" type="datetimeFigureOut">
              <a:rPr lang="en-US" smtClean="0"/>
              <a:t>15/05/30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841EE-E259-BA4F-BAAA-2D6456E299C7}" type="slidenum">
              <a:rPr lang="en-US" smtClean="0"/>
              <a:t>‹#›</a:t>
            </a:fld>
            <a:endParaRPr lang="en-US"/>
          </a:p>
        </p:txBody>
      </p:sp>
    </p:spTree>
    <p:extLst>
      <p:ext uri="{BB962C8B-B14F-4D97-AF65-F5344CB8AC3E}">
        <p14:creationId xmlns:p14="http://schemas.microsoft.com/office/powerpoint/2010/main" val="24026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551729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69145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2774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04341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0963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252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488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38117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48046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38934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20452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001908"/>
      </p:ext>
    </p:extLst>
  </p:cSld>
  <p:clrMapOvr>
    <a:masterClrMapping/>
  </p:clrMapOvr>
  <p:transition xmlns:p14="http://schemas.microsoft.com/office/powerpoint/2010/main" advClick="0" advTm="200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421514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855212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7235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51694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01868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4010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98966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147884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7123</TotalTime>
  <Words>960</Words>
  <Application>Microsoft Macintosh PowerPoint</Application>
  <PresentationFormat>On-screen Show (4:3)</PresentationFormat>
  <Paragraphs>53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498</cp:revision>
  <dcterms:created xsi:type="dcterms:W3CDTF">2014-06-20T13:14:19Z</dcterms:created>
  <dcterms:modified xsi:type="dcterms:W3CDTF">2015-05-30T08:58:11Z</dcterms:modified>
</cp:coreProperties>
</file>