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539" r:id="rId2"/>
    <p:sldId id="542" r:id="rId3"/>
    <p:sldId id="545" r:id="rId4"/>
    <p:sldId id="489" r:id="rId5"/>
    <p:sldId id="546" r:id="rId6"/>
    <p:sldId id="547" r:id="rId7"/>
    <p:sldId id="507" r:id="rId8"/>
    <p:sldId id="560" r:id="rId9"/>
    <p:sldId id="557" r:id="rId10"/>
    <p:sldId id="561" r:id="rId11"/>
    <p:sldId id="556" r:id="rId12"/>
    <p:sldId id="518" r:id="rId13"/>
    <p:sldId id="562" r:id="rId14"/>
    <p:sldId id="563" r:id="rId15"/>
    <p:sldId id="564" r:id="rId16"/>
    <p:sldId id="566" r:id="rId17"/>
    <p:sldId id="555" r:id="rId18"/>
    <p:sldId id="540" r:id="rId19"/>
    <p:sldId id="559" r:id="rId20"/>
    <p:sldId id="567" r:id="rId21"/>
    <p:sldId id="51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FFF6"/>
    <a:srgbClr val="804000"/>
    <a:srgbClr val="996633"/>
    <a:srgbClr val="50361B"/>
    <a:srgbClr val="654422"/>
    <a:srgbClr val="FF6324"/>
    <a:srgbClr val="FFFF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927" autoAdjust="0"/>
  </p:normalViewPr>
  <p:slideViewPr>
    <p:cSldViewPr snapToGrid="0" snapToObjects="1">
      <p:cViewPr varScale="1">
        <p:scale>
          <a:sx n="59" d="100"/>
          <a:sy n="59" d="100"/>
        </p:scale>
        <p:origin x="-640" y="-104"/>
      </p:cViewPr>
      <p:guideLst>
        <p:guide orient="horz" pos="2171"/>
        <p:guide pos="336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15/05/15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b="0" dirty="0" smtClean="0">
                <a:solidFill>
                  <a:schemeClr val="bg1"/>
                </a:solidFill>
              </a:rPr>
              <a:t>My Passion Night. </a:t>
            </a:r>
          </a:p>
          <a:p>
            <a:r>
              <a:rPr lang="en-ZA" b="0" dirty="0" smtClean="0">
                <a:solidFill>
                  <a:schemeClr val="bg1"/>
                </a:solidFill>
              </a:rPr>
              <a:t>Total Pre-Event Videos: 3:00. </a:t>
            </a:r>
          </a:p>
          <a:p>
            <a:r>
              <a:rPr lang="en-ZA" b="0" dirty="0" smtClean="0">
                <a:solidFill>
                  <a:schemeClr val="bg1"/>
                </a:solidFill>
              </a:rPr>
              <a:t>Start playing videos just after 7:35.</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a:t>
            </a:fld>
            <a:endParaRPr lang="en-ZA"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b="1" dirty="0" smtClean="0">
                <a:latin typeface="Calibri" charset="0"/>
              </a:rPr>
              <a:t>The Passion Poem:</a:t>
            </a:r>
            <a:endParaRPr lang="en-ZA" b="1" dirty="0" smtClean="0">
              <a:solidFill>
                <a:schemeClr val="bg1"/>
              </a:solidFill>
            </a:endParaRPr>
          </a:p>
          <a:p>
            <a:r>
              <a:rPr lang="en-US" sz="1200" kern="1200" dirty="0" smtClean="0">
                <a:solidFill>
                  <a:schemeClr val="tx1"/>
                </a:solidFill>
                <a:latin typeface="+mn-lt"/>
                <a:ea typeface="+mn-ea"/>
                <a:cs typeface="+mn-cs"/>
              </a:rPr>
              <a:t>Swept away from the hand of time </a:t>
            </a:r>
          </a:p>
          <a:p>
            <a:r>
              <a:rPr lang="en-US" sz="1200" kern="1200" dirty="0" smtClean="0">
                <a:solidFill>
                  <a:schemeClr val="tx1"/>
                </a:solidFill>
                <a:latin typeface="+mn-lt"/>
                <a:ea typeface="+mn-ea"/>
                <a:cs typeface="+mn-cs"/>
              </a:rPr>
              <a:t>The tick-tock sound is of little importance. </a:t>
            </a:r>
          </a:p>
          <a:p>
            <a:r>
              <a:rPr lang="en-US" sz="1200" kern="1200" dirty="0" smtClean="0">
                <a:solidFill>
                  <a:schemeClr val="tx1"/>
                </a:solidFill>
                <a:latin typeface="+mn-lt"/>
                <a:ea typeface="+mn-ea"/>
                <a:cs typeface="+mn-cs"/>
              </a:rPr>
              <a:t>The world is forsaken.</a:t>
            </a:r>
          </a:p>
          <a:p>
            <a:r>
              <a:rPr lang="en-US" sz="1200" kern="1200" dirty="0" smtClean="0">
                <a:solidFill>
                  <a:schemeClr val="tx1"/>
                </a:solidFill>
                <a:latin typeface="+mn-lt"/>
                <a:ea typeface="+mn-ea"/>
                <a:cs typeface="+mn-cs"/>
              </a:rPr>
              <a:t>When I began. </a:t>
            </a:r>
          </a:p>
          <a:p>
            <a:r>
              <a:rPr lang="en-US" sz="1200" kern="1200" dirty="0" smtClean="0">
                <a:solidFill>
                  <a:schemeClr val="tx1"/>
                </a:solidFill>
                <a:latin typeface="+mn-lt"/>
                <a:ea typeface="+mn-ea"/>
                <a:cs typeface="+mn-cs"/>
              </a:rPr>
              <a:t>My heart beats faster</a:t>
            </a:r>
          </a:p>
          <a:p>
            <a:r>
              <a:rPr lang="en-US" sz="1200" kern="1200" dirty="0" smtClean="0">
                <a:solidFill>
                  <a:schemeClr val="tx1"/>
                </a:solidFill>
                <a:latin typeface="+mn-lt"/>
                <a:ea typeface="+mn-ea"/>
                <a:cs typeface="+mn-cs"/>
              </a:rPr>
              <a:t>Awash with inspiration</a:t>
            </a:r>
          </a:p>
          <a:p>
            <a:r>
              <a:rPr lang="en-US" sz="1200" kern="1200" dirty="0" smtClean="0">
                <a:solidFill>
                  <a:schemeClr val="tx1"/>
                </a:solidFill>
                <a:latin typeface="+mn-lt"/>
                <a:ea typeface="+mn-ea"/>
                <a:cs typeface="+mn-cs"/>
              </a:rPr>
              <a:t>Swept away from the troubles of the world</a:t>
            </a:r>
          </a:p>
          <a:p>
            <a:r>
              <a:rPr lang="en-US" sz="1200" kern="1200" dirty="0" smtClean="0">
                <a:solidFill>
                  <a:schemeClr val="tx1"/>
                </a:solidFill>
                <a:latin typeface="+mn-lt"/>
                <a:ea typeface="+mn-ea"/>
                <a:cs typeface="+mn-cs"/>
              </a:rPr>
              <a:t>Endless effort</a:t>
            </a:r>
          </a:p>
          <a:p>
            <a:r>
              <a:rPr lang="en-US" sz="1200" kern="1200" dirty="0" smtClean="0">
                <a:solidFill>
                  <a:schemeClr val="tx1"/>
                </a:solidFill>
                <a:latin typeface="+mn-lt"/>
                <a:ea typeface="+mn-ea"/>
                <a:cs typeface="+mn-cs"/>
              </a:rPr>
              <a:t>Empowered enthusiasm</a:t>
            </a:r>
          </a:p>
          <a:p>
            <a:r>
              <a:rPr lang="en-US" sz="1200" kern="1200" dirty="0" smtClean="0">
                <a:solidFill>
                  <a:schemeClr val="tx1"/>
                </a:solidFill>
                <a:latin typeface="+mn-lt"/>
                <a:ea typeface="+mn-ea"/>
                <a:cs typeface="+mn-cs"/>
              </a:rPr>
              <a:t>Lives edified</a:t>
            </a:r>
          </a:p>
          <a:p>
            <a:r>
              <a:rPr lang="en-US" sz="1200" kern="1200" dirty="0" smtClean="0">
                <a:solidFill>
                  <a:schemeClr val="tx1"/>
                </a:solidFill>
                <a:latin typeface="+mn-lt"/>
                <a:ea typeface="+mn-ea"/>
                <a:cs typeface="+mn-cs"/>
              </a:rPr>
              <a:t>God glorified. </a:t>
            </a:r>
          </a:p>
          <a:p>
            <a:r>
              <a:rPr lang="en-US" sz="1200" kern="1200" dirty="0" smtClean="0">
                <a:solidFill>
                  <a:schemeClr val="tx1"/>
                </a:solidFill>
                <a:latin typeface="+mn-lt"/>
                <a:ea typeface="+mn-ea"/>
                <a:cs typeface="+mn-cs"/>
              </a:rPr>
              <a:t>Sing, dance, play soccer, create an artwork and be happy.</a:t>
            </a:r>
          </a:p>
          <a:p>
            <a:r>
              <a:rPr lang="en-US" sz="1200" kern="1200" dirty="0" smtClean="0">
                <a:solidFill>
                  <a:schemeClr val="tx1"/>
                </a:solidFill>
                <a:latin typeface="+mn-lt"/>
                <a:ea typeface="+mn-ea"/>
                <a:cs typeface="+mn-cs"/>
              </a:rPr>
              <a:t>Passion; you sweep me away from the hand of time. </a:t>
            </a:r>
          </a:p>
          <a:p>
            <a:r>
              <a:rPr lang="en-US" sz="1200" kern="1200" smtClean="0">
                <a:solidFill>
                  <a:schemeClr val="tx1"/>
                </a:solidFill>
                <a:latin typeface="+mn-lt"/>
                <a:ea typeface="+mn-ea"/>
                <a:cs typeface="+mn-cs"/>
              </a:rPr>
              <a:t>Create a canvas and colour the world with your passion.</a:t>
            </a:r>
          </a:p>
          <a:p>
            <a:pPr eaLnBrk="1" hangingPunct="1">
              <a:spcBef>
                <a:spcPct val="0"/>
              </a:spcBef>
            </a:pPr>
            <a:endParaRPr lang="en-ZA"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10</a:t>
            </a:fld>
            <a:endParaRPr lang="en-ZA" sz="12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1" kern="1200" dirty="0" smtClean="0">
                <a:solidFill>
                  <a:schemeClr val="tx1"/>
                </a:solidFill>
                <a:latin typeface="+mn-lt"/>
                <a:ea typeface="+mn-ea"/>
                <a:cs typeface="+mn-cs"/>
              </a:rPr>
              <a:t>Instructions: </a:t>
            </a:r>
            <a:r>
              <a:rPr lang="en-US" sz="1200" kern="1200" dirty="0" smtClean="0">
                <a:solidFill>
                  <a:schemeClr val="tx1"/>
                </a:solidFill>
                <a:latin typeface="+mn-lt"/>
                <a:ea typeface="+mn-ea"/>
                <a:cs typeface="+mn-cs"/>
              </a:rPr>
              <a:t>You will visit four venues in the building - exploring four passions (Adventure, Competition, Creativity and Wisdom). You will spend 10 minutes at each venue. You will be given a sheet with the order for your group. Each group will be given a different </a:t>
            </a:r>
            <a:r>
              <a:rPr lang="en-US" sz="1200" kern="1200" dirty="0" err="1" smtClean="0">
                <a:solidFill>
                  <a:schemeClr val="tx1"/>
                </a:solidFill>
                <a:latin typeface="+mn-lt"/>
                <a:ea typeface="+mn-ea"/>
                <a:cs typeface="+mn-cs"/>
              </a:rPr>
              <a:t>coloured</a:t>
            </a:r>
            <a:r>
              <a:rPr lang="en-US" sz="1200" kern="1200" dirty="0" smtClean="0">
                <a:solidFill>
                  <a:schemeClr val="tx1"/>
                </a:solidFill>
                <a:latin typeface="+mn-lt"/>
                <a:ea typeface="+mn-ea"/>
                <a:cs typeface="+mn-cs"/>
              </a:rPr>
              <a:t> wristband to wear.</a:t>
            </a:r>
            <a:endParaRPr lang="en-ZA" b="0" baseline="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11</a:t>
            </a:fld>
            <a:endParaRPr lang="en-ZA" sz="12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1" kern="1200" dirty="0" smtClean="0">
                <a:solidFill>
                  <a:schemeClr val="tx1"/>
                </a:solidFill>
                <a:latin typeface="+mn-lt"/>
                <a:ea typeface="+mn-ea"/>
                <a:cs typeface="+mn-cs"/>
              </a:rPr>
              <a:t>1. Adventure</a:t>
            </a:r>
          </a:p>
          <a:p>
            <a:r>
              <a:rPr lang="en-US" sz="1200" kern="1200" dirty="0" smtClean="0">
                <a:solidFill>
                  <a:schemeClr val="tx1"/>
                </a:solidFill>
                <a:latin typeface="+mn-lt"/>
                <a:ea typeface="+mn-ea"/>
                <a:cs typeface="+mn-cs"/>
              </a:rPr>
              <a:t>Venue: His Kids Room</a:t>
            </a:r>
          </a:p>
          <a:p>
            <a:r>
              <a:rPr lang="en-US" sz="1200" kern="1200" dirty="0" smtClean="0">
                <a:solidFill>
                  <a:schemeClr val="tx1"/>
                </a:solidFill>
                <a:effectLst/>
                <a:latin typeface="+mn-lt"/>
                <a:ea typeface="+mn-ea"/>
                <a:cs typeface="+mn-cs"/>
              </a:rPr>
              <a:t>Welcome the group to the station – tell them that this passion is all about exploration and travel.</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are going to play a game called: "Round the World”.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Put up the 10 country posters on the wall spread around the room.</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Tell the group that they are going to “travel” to different countries as you call out a destination. They have to individually figure out in which country it is found and run to the country poster on the wall. Anyone who goes to the wrong country is eliminated.</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winner (the last person standing) will receive a prize.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time allows (7 minutes) you will play 2 rounds of the game.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Then have the group discuss these 2 questions: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What countries have you travelled to in real life?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Where would you like to travel to and why?</a:t>
            </a:r>
            <a:r>
              <a:rPr lang="en-ZA" dirty="0" smtClean="0">
                <a:effectLst/>
              </a:rPr>
              <a:t> </a:t>
            </a:r>
          </a:p>
          <a:p>
            <a:r>
              <a:rPr lang="en-US" sz="1200" kern="1200" dirty="0" smtClean="0">
                <a:solidFill>
                  <a:schemeClr val="tx1"/>
                </a:solidFill>
                <a:effectLst/>
                <a:latin typeface="+mn-lt"/>
                <a:ea typeface="+mn-ea"/>
                <a:cs typeface="+mn-cs"/>
              </a:rPr>
              <a:t>Supplies Needed: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A3 Posters with country names/flags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A4 pages with names of attractions to call out.</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12</a:t>
            </a:fld>
            <a:endParaRPr lang="en-ZA"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1" kern="1200" dirty="0" smtClean="0">
                <a:solidFill>
                  <a:schemeClr val="tx1"/>
                </a:solidFill>
                <a:latin typeface="+mn-lt"/>
                <a:ea typeface="+mn-ea"/>
                <a:cs typeface="+mn-cs"/>
              </a:rPr>
              <a:t>2. Competition </a:t>
            </a:r>
          </a:p>
          <a:p>
            <a:r>
              <a:rPr lang="en-US" sz="1200" kern="1200" dirty="0" smtClean="0">
                <a:solidFill>
                  <a:schemeClr val="tx1"/>
                </a:solidFill>
                <a:latin typeface="+mn-lt"/>
                <a:ea typeface="+mn-ea"/>
                <a:cs typeface="+mn-cs"/>
              </a:rPr>
              <a:t>Venue: Youth Room</a:t>
            </a:r>
          </a:p>
          <a:p>
            <a:r>
              <a:rPr lang="en-US" sz="1200" kern="1200" dirty="0" smtClean="0">
                <a:solidFill>
                  <a:schemeClr val="tx1"/>
                </a:solidFill>
                <a:effectLst/>
                <a:latin typeface="+mn-lt"/>
                <a:ea typeface="+mn-ea"/>
                <a:cs typeface="+mn-cs"/>
              </a:rPr>
              <a:t>Welcome the group to the station – tell them that this passion is all about competing, teamwork and personal development.</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Divide the group into two smaller groups and play the game of Chair Netball.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Rules: Put a chair as the goals on either side of the room – and have a member from each group stand on a chair in their opponents area. The ball is passed from person to person (you are not allowed to run with the ball) and finally thrown to the goalkeeper who has to catch the ball without falling off the chair (the goalkeeper cannot be touched by the defenders). Play until a group reaches 10 goals or until 7 minutes are up. Give each person on the winning team a prize.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the game is over have the group discuss these questions (3 minutes):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What sports are you passionate about?</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What do you like/dislike about sport?</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Supplies Needed: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Volleyball</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2 chairs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Whistle</a:t>
            </a:r>
            <a:endParaRPr lang="en-ZA"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Score Keeper</a:t>
            </a:r>
            <a:endParaRPr lang="en-ZA" sz="1200" kern="1200" dirty="0" smtClean="0">
              <a:solidFill>
                <a:schemeClr val="tx1"/>
              </a:solidFill>
              <a:effectLst/>
              <a:latin typeface="+mn-lt"/>
              <a:ea typeface="+mn-ea"/>
              <a:cs typeface="+mn-cs"/>
            </a:endParaRPr>
          </a:p>
          <a:p>
            <a:endParaRPr lang="en-ZA" sz="120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13</a:t>
            </a:fld>
            <a:endParaRPr lang="en-ZA"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1" kern="1200" dirty="0" smtClean="0">
                <a:solidFill>
                  <a:schemeClr val="tx1"/>
                </a:solidFill>
                <a:latin typeface="+mn-lt"/>
                <a:ea typeface="+mn-ea"/>
                <a:cs typeface="+mn-cs"/>
              </a:rPr>
              <a:t>3. Creativity</a:t>
            </a:r>
          </a:p>
          <a:p>
            <a:r>
              <a:rPr lang="en-US" sz="1200" kern="1200" dirty="0" smtClean="0">
                <a:solidFill>
                  <a:schemeClr val="tx1"/>
                </a:solidFill>
                <a:effectLst/>
                <a:latin typeface="+mn-lt"/>
                <a:ea typeface="+mn-ea"/>
                <a:cs typeface="+mn-cs"/>
              </a:rPr>
              <a:t>Venue: His </a:t>
            </a:r>
            <a:r>
              <a:rPr lang="en-US" sz="1200" kern="1200" dirty="0" err="1" smtClean="0">
                <a:solidFill>
                  <a:schemeClr val="tx1"/>
                </a:solidFill>
                <a:effectLst/>
                <a:latin typeface="+mn-lt"/>
                <a:ea typeface="+mn-ea"/>
                <a:cs typeface="+mn-cs"/>
              </a:rPr>
              <a:t>Diz</a:t>
            </a:r>
            <a:r>
              <a:rPr lang="en-US" sz="1200" kern="1200" dirty="0" smtClean="0">
                <a:solidFill>
                  <a:schemeClr val="tx1"/>
                </a:solidFill>
                <a:effectLst/>
                <a:latin typeface="+mn-lt"/>
                <a:ea typeface="+mn-ea"/>
                <a:cs typeface="+mn-cs"/>
              </a:rPr>
              <a:t> Room</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Welcome the group to the station – tell them that this passion is all about creativity and designing stuff.</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Get the group to choose 1 person to be their sketch artist. They will choose 1 of 4 designs which the artist will not see. They have to describe what they see to the artist who will draw it. They have 7 minutes to complete the exercise.</a:t>
            </a:r>
            <a:r>
              <a:rPr lang="en-ZA" dirty="0" smtClean="0">
                <a:effectLst/>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the artist is finished have the group discuss the following questions: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What was it like trying to get the artist to draw what you had seen/heard?</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In what ways are you creative?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Supplies Needed: </a:t>
            </a:r>
            <a:endParaRPr lang="en-ZA"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A3 Paper (1 sheet per round)</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Black marker pen</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Posters for the Artist to Draw</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14</a:t>
            </a:fld>
            <a:endParaRPr lang="en-ZA" sz="12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1" kern="1200" dirty="0" smtClean="0">
                <a:solidFill>
                  <a:schemeClr val="tx1"/>
                </a:solidFill>
                <a:latin typeface="+mn-lt"/>
                <a:ea typeface="+mn-ea"/>
                <a:cs typeface="+mn-cs"/>
              </a:rPr>
              <a:t>4. Wisdom</a:t>
            </a:r>
          </a:p>
          <a:p>
            <a:r>
              <a:rPr lang="en-US" sz="1200" kern="1200" dirty="0" smtClean="0">
                <a:solidFill>
                  <a:schemeClr val="tx1"/>
                </a:solidFill>
                <a:effectLst/>
                <a:latin typeface="+mn-lt"/>
                <a:ea typeface="+mn-ea"/>
                <a:cs typeface="+mn-cs"/>
              </a:rPr>
              <a:t>Venue: His Kids Worship Room</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Welcome the group to the station – tell them that this passion is all about knowledge, growth and serving others.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Show the group an example of a formula for happiness in life: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Life + Laughter x Love - Hate = Happiness.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group then has to work together to create a formula for life that starts with “Life” and ends with “Best Life Ever". The following symbols must be used: + (plus), - (subtract), x (multiply) and = (equals). Symbols can be used more than once. They have 7 minutes to complete the exercise.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they have finished creating their formula give each person the Mathematics for Life equation handout and tell them to spend 3 minutes reflecting on it.</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Mathematics for Life Equation:</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SUBTRACT all your fears (1 Peter 5:7)</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DIVIDE your blessings with others (2 Corinthians 9:11)</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MULTIPLY your good deeds (2 Corinthians 10:8)</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ADD Jesus to your life (Romans 10:9-10)</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EQUALS a Wonderful Life (Psalm 16:11)</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Supplies Needed: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Posters of the Formula</a:t>
            </a:r>
            <a:r>
              <a:rPr lang="en-US" sz="1200" kern="1200" baseline="0" dirty="0" smtClean="0">
                <a:solidFill>
                  <a:schemeClr val="tx1"/>
                </a:solidFill>
                <a:effectLst/>
                <a:latin typeface="+mn-lt"/>
                <a:ea typeface="+mn-ea"/>
                <a:cs typeface="+mn-cs"/>
              </a:rPr>
              <a:t> for happiness in life.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A3 paper with “Life” and “Best Life Ever” on it. </a:t>
            </a:r>
          </a:p>
          <a:p>
            <a:r>
              <a:rPr lang="en-ZA" sz="1200" kern="1200" dirty="0" smtClean="0">
                <a:solidFill>
                  <a:schemeClr val="tx1"/>
                </a:solidFill>
                <a:effectLst/>
                <a:latin typeface="+mn-lt"/>
                <a:ea typeface="+mn-ea"/>
                <a:cs typeface="+mn-cs"/>
              </a:rPr>
              <a:t>* Black marker</a:t>
            </a:r>
            <a:r>
              <a:rPr lang="en-ZA" sz="1200" kern="1200" baseline="0" dirty="0" smtClean="0">
                <a:solidFill>
                  <a:schemeClr val="tx1"/>
                </a:solidFill>
                <a:effectLst/>
                <a:latin typeface="+mn-lt"/>
                <a:ea typeface="+mn-ea"/>
                <a:cs typeface="+mn-cs"/>
              </a:rPr>
              <a:t> pens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Mathematics of Life equation handout.</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15</a:t>
            </a:fld>
            <a:endParaRPr lang="en-ZA"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It is time to experience passion!</a:t>
            </a:r>
            <a:endParaRPr lang="en-ZA" b="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16</a:t>
            </a:fld>
            <a:endParaRPr lang="en-ZA" sz="120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Rewards: There is no competition between the groups, but everyone will receive a Chomp chocolate.</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17</a:t>
            </a:fld>
            <a:endParaRPr lang="en-ZA" sz="120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Small Groups: Small groups are going to be a little different tonight. You are going to share your answers to four questions and fill in a worksheet along the way to identify your spiritual passion. Here are the questions:</a:t>
            </a:r>
          </a:p>
          <a:p>
            <a:r>
              <a:rPr lang="en-US" sz="1200" kern="1200" dirty="0" smtClean="0">
                <a:solidFill>
                  <a:schemeClr val="tx1"/>
                </a:solidFill>
                <a:latin typeface="+mn-lt"/>
                <a:ea typeface="+mn-ea"/>
                <a:cs typeface="+mn-cs"/>
              </a:rPr>
              <a:t>1. What activities make you lose track of time?</a:t>
            </a:r>
          </a:p>
          <a:p>
            <a:r>
              <a:rPr lang="en-US" sz="1200" kern="1200" dirty="0" smtClean="0">
                <a:solidFill>
                  <a:schemeClr val="tx1"/>
                </a:solidFill>
                <a:latin typeface="+mn-lt"/>
                <a:ea typeface="+mn-ea"/>
                <a:cs typeface="+mn-cs"/>
              </a:rPr>
              <a:t>2. What do you daydream about doing in life?</a:t>
            </a:r>
          </a:p>
          <a:p>
            <a:r>
              <a:rPr lang="en-US" sz="1200" kern="1200" dirty="0" smtClean="0">
                <a:solidFill>
                  <a:schemeClr val="tx1"/>
                </a:solidFill>
                <a:latin typeface="+mn-lt"/>
                <a:ea typeface="+mn-ea"/>
                <a:cs typeface="+mn-cs"/>
              </a:rPr>
              <a:t>3. What activities leave you </a:t>
            </a:r>
            <a:r>
              <a:rPr lang="en-US" sz="1200" kern="1200" dirty="0" err="1" smtClean="0">
                <a:solidFill>
                  <a:schemeClr val="tx1"/>
                </a:solidFill>
                <a:latin typeface="+mn-lt"/>
                <a:ea typeface="+mn-ea"/>
                <a:cs typeface="+mn-cs"/>
              </a:rPr>
              <a:t>energised</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4. How do you want to make a difference in your world? </a:t>
            </a:r>
          </a:p>
          <a:p>
            <a:r>
              <a:rPr lang="en-US" sz="1200" kern="1200" dirty="0" smtClean="0">
                <a:solidFill>
                  <a:schemeClr val="tx1"/>
                </a:solidFill>
                <a:latin typeface="+mn-lt"/>
                <a:ea typeface="+mn-ea"/>
                <a:cs typeface="+mn-cs"/>
              </a:rPr>
              <a:t>5. Now look for common words or phrases and finish the sentence: My Passion is…</a:t>
            </a:r>
          </a:p>
          <a:p>
            <a:r>
              <a:rPr lang="en-US" sz="1200" kern="1200" dirty="0" smtClean="0">
                <a:solidFill>
                  <a:schemeClr val="tx1"/>
                </a:solidFill>
                <a:latin typeface="+mn-lt"/>
                <a:ea typeface="+mn-ea"/>
                <a:cs typeface="+mn-cs"/>
              </a:rPr>
              <a:t>6. Share your passion with each other.</a:t>
            </a:r>
          </a:p>
          <a:p>
            <a:pPr>
              <a:lnSpc>
                <a:spcPct val="80000"/>
              </a:lnSpc>
              <a:spcAft>
                <a:spcPts val="1200"/>
              </a:spcAft>
            </a:pPr>
            <a:r>
              <a:rPr lang="en-US" sz="1200" kern="1200" dirty="0" smtClean="0">
                <a:solidFill>
                  <a:schemeClr val="tx1"/>
                </a:solidFill>
                <a:latin typeface="+mn-lt"/>
                <a:ea typeface="+mn-ea"/>
                <a:cs typeface="+mn-cs"/>
              </a:rPr>
              <a:t>7. </a:t>
            </a:r>
            <a:r>
              <a:rPr lang="en-ZA" dirty="0" smtClean="0">
                <a:effectLst>
                  <a:glow rad="203200">
                    <a:schemeClr val="tx1"/>
                  </a:glow>
                </a:effectLst>
                <a:latin typeface="DIN Condensed Bold"/>
                <a:cs typeface="DIN Condensed Bold"/>
              </a:rPr>
              <a:t>Pray for each other’s passion to please God and encourage people.</a:t>
            </a:r>
          </a:p>
          <a:p>
            <a:pPr marL="0" marR="0" indent="0" algn="l" defTabSz="457200" rtl="0" eaLnBrk="1" fontAlgn="auto" latinLnBrk="0" hangingPunct="1">
              <a:lnSpc>
                <a:spcPct val="100000"/>
              </a:lnSpc>
              <a:spcBef>
                <a:spcPts val="0"/>
              </a:spcBef>
              <a:spcAft>
                <a:spcPts val="0"/>
              </a:spcAft>
              <a:buClrTx/>
              <a:buSzTx/>
              <a:buFontTx/>
              <a:buNone/>
              <a:tabLst/>
              <a:defRPr/>
            </a:pPr>
            <a:r>
              <a:rPr lang="en-ZA" b="0" dirty="0" smtClean="0">
                <a:solidFill>
                  <a:schemeClr val="bg1"/>
                </a:solidFill>
              </a:rPr>
              <a:t>Small</a:t>
            </a:r>
            <a:r>
              <a:rPr lang="en-ZA" b="0" baseline="0" dirty="0" smtClean="0">
                <a:solidFill>
                  <a:schemeClr val="bg1"/>
                </a:solidFill>
              </a:rPr>
              <a:t> Groups start at 8:45 (until 9:10)</a:t>
            </a:r>
            <a:endParaRPr lang="en-ZA" b="0" dirty="0" smtClean="0">
              <a:solidFill>
                <a:schemeClr val="bg1"/>
              </a:solidFill>
            </a:endParaRPr>
          </a:p>
          <a:p>
            <a:endParaRPr lang="en-ZA" b="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18</a:t>
            </a:fld>
            <a:endParaRPr lang="en-ZA" sz="120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b="1" dirty="0" smtClean="0">
                <a:solidFill>
                  <a:schemeClr val="bg1"/>
                </a:solidFill>
              </a:rPr>
              <a:t>Refreshments.</a:t>
            </a:r>
            <a:r>
              <a:rPr lang="en-ZA" b="0" baseline="0" dirty="0" smtClean="0">
                <a:solidFill>
                  <a:schemeClr val="bg1"/>
                </a:solidFill>
              </a:rPr>
              <a:t> W</a:t>
            </a:r>
            <a:r>
              <a:rPr lang="en-ZA" b="0" dirty="0" smtClean="0">
                <a:solidFill>
                  <a:schemeClr val="bg1"/>
                </a:solidFill>
              </a:rPr>
              <a:t>e will end with juice and biscuits! Refreshments Start</a:t>
            </a:r>
            <a:r>
              <a:rPr lang="en-ZA" b="0" baseline="0" dirty="0" smtClean="0">
                <a:solidFill>
                  <a:schemeClr val="bg1"/>
                </a:solidFill>
              </a:rPr>
              <a:t> at: </a:t>
            </a:r>
            <a:r>
              <a:rPr lang="en-ZA" b="0" dirty="0" smtClean="0">
                <a:solidFill>
                  <a:schemeClr val="bg1"/>
                </a:solidFill>
              </a:rPr>
              <a:t>9:10</a:t>
            </a:r>
          </a:p>
          <a:p>
            <a:endParaRPr lang="de-DE" sz="1200" kern="1200" dirty="0" smtClean="0">
              <a:solidFill>
                <a:schemeClr val="tx1"/>
              </a:solidFill>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19</a:t>
            </a:fld>
            <a:endParaRPr lang="en-ZA"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b="0" dirty="0" smtClean="0">
                <a:solidFill>
                  <a:schemeClr val="bg1"/>
                </a:solidFill>
              </a:rPr>
              <a:t>Video: The Nights by Avicii. Get it on YouTube at: https://www.youtube.com/watch?v=UtF6Jej8yb4</a:t>
            </a:r>
          </a:p>
          <a:p>
            <a:r>
              <a:rPr lang="en-ZA" b="0" baseline="0" dirty="0" smtClean="0">
                <a:solidFill>
                  <a:schemeClr val="bg1"/>
                </a:solidFill>
              </a:rPr>
              <a:t>Video Length: 3:00</a:t>
            </a:r>
            <a:endParaRPr lang="en-ZA" b="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a:t>
            </a:fld>
            <a:endParaRPr lang="en-ZA" sz="120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b="1" dirty="0" smtClean="0">
                <a:solidFill>
                  <a:schemeClr val="bg1"/>
                </a:solidFill>
              </a:rPr>
              <a:t>Video: </a:t>
            </a:r>
            <a:r>
              <a:rPr lang="en-ZA" b="0" dirty="0" smtClean="0">
                <a:solidFill>
                  <a:schemeClr val="bg1"/>
                </a:solidFill>
              </a:rPr>
              <a:t>The Days by Avicii. Get it on YouTube at: https://www.youtube.com/watch?v=JDglMK9sgIQ</a:t>
            </a:r>
          </a:p>
          <a:p>
            <a:r>
              <a:rPr lang="en-ZA" b="0" baseline="0" dirty="0" smtClean="0">
                <a:solidFill>
                  <a:schemeClr val="bg1"/>
                </a:solidFill>
              </a:rPr>
              <a:t>Video Length: 4:00</a:t>
            </a:r>
            <a:endParaRPr lang="en-ZA" b="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20</a:t>
            </a:fld>
            <a:endParaRPr lang="en-ZA" sz="1200">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Next Friday Night is My Movies Night (Asher Pardey’s Night)</a:t>
            </a:r>
            <a:endParaRPr lang="en-ZA"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21</a:t>
            </a:fld>
            <a:endParaRPr lang="en-ZA"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b="0" u="none" dirty="0" smtClean="0"/>
              <a:t>Welcome to My Life Friday</a:t>
            </a:r>
          </a:p>
          <a:p>
            <a:pPr marL="0" marR="0" indent="0" algn="l" defTabSz="457200" rtl="0" eaLnBrk="1" fontAlgn="auto" latinLnBrk="0" hangingPunct="1">
              <a:lnSpc>
                <a:spcPct val="100000"/>
              </a:lnSpc>
              <a:spcBef>
                <a:spcPts val="0"/>
              </a:spcBef>
              <a:spcAft>
                <a:spcPts val="0"/>
              </a:spcAft>
              <a:buClrTx/>
              <a:buSzTx/>
              <a:buFontTx/>
              <a:buNone/>
              <a:tabLst/>
              <a:defRPr/>
            </a:pPr>
            <a:r>
              <a:rPr lang="en-ZA" b="0" dirty="0" smtClean="0">
                <a:solidFill>
                  <a:schemeClr val="bg1"/>
                </a:solidFill>
              </a:rPr>
              <a:t>Time: 7:40-7:50 - Welcome, Announcements</a:t>
            </a:r>
            <a:r>
              <a:rPr lang="en-ZA" b="0" baseline="0" dirty="0" smtClean="0">
                <a:solidFill>
                  <a:schemeClr val="bg1"/>
                </a:solidFill>
              </a:rPr>
              <a:t> and</a:t>
            </a:r>
            <a:r>
              <a:rPr lang="en-ZA" b="0" dirty="0" smtClean="0">
                <a:solidFill>
                  <a:schemeClr val="bg1"/>
                </a:solidFill>
              </a:rPr>
              <a:t> Instructions</a:t>
            </a:r>
          </a:p>
          <a:p>
            <a:endParaRPr lang="en-ZA" b="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3</a:t>
            </a:fld>
            <a:endParaRPr lang="en-ZA"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Tonight is My Passion Night</a:t>
            </a:r>
            <a:endParaRPr lang="en-ZA"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4</a:t>
            </a:fld>
            <a:endParaRPr lang="en-ZA"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Welcome to all our regulars and if there are any newcomers – please come up onto stage so we can welcome you!</a:t>
            </a:r>
          </a:p>
          <a:p>
            <a:pPr eaLnBrk="1" hangingPunct="1">
              <a:spcBef>
                <a:spcPct val="0"/>
              </a:spcBef>
            </a:pPr>
            <a:endParaRPr lang="en-ZA"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5</a:t>
            </a:fld>
            <a:endParaRPr lang="en-ZA"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b="1" dirty="0" smtClean="0"/>
              <a:t>Announcements: </a:t>
            </a:r>
            <a:r>
              <a:rPr lang="en-ZA" smtClean="0">
                <a:latin typeface="Calibri" charset="0"/>
              </a:rPr>
              <a:t>The Hub (our</a:t>
            </a:r>
            <a:r>
              <a:rPr lang="en-ZA" baseline="0" smtClean="0">
                <a:latin typeface="Calibri" charset="0"/>
              </a:rPr>
              <a:t> Sunday night congregation) invites all His Youth Matrics to come along (at no cost) for an afternoon of Paintballing on Saturday the 16</a:t>
            </a:r>
            <a:r>
              <a:rPr lang="en-ZA" baseline="30000" smtClean="0">
                <a:latin typeface="Calibri" charset="0"/>
              </a:rPr>
              <a:t>th</a:t>
            </a:r>
            <a:r>
              <a:rPr lang="en-ZA" baseline="0" smtClean="0">
                <a:latin typeface="Calibri" charset="0"/>
              </a:rPr>
              <a:t> May!</a:t>
            </a:r>
            <a:endParaRPr lang="en-ZA"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6</a:t>
            </a:fld>
            <a:endParaRPr lang="en-ZA"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Announcements: On</a:t>
            </a:r>
            <a:r>
              <a:rPr lang="en-US" baseline="0" dirty="0" smtClean="0"/>
              <a:t> Sunday morning we continue with the Trilogy Series!</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7</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dirty="0" smtClean="0">
                <a:latin typeface="Calibri" charset="0"/>
              </a:rPr>
              <a:t>Next Friday night is My Movie Night.</a:t>
            </a:r>
          </a:p>
          <a:p>
            <a:pPr eaLnBrk="1" hangingPunct="1">
              <a:spcBef>
                <a:spcPct val="0"/>
              </a:spcBef>
            </a:pPr>
            <a:endParaRPr lang="en-ZA"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8</a:t>
            </a:fld>
            <a:endParaRPr lang="en-ZA"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b="1" dirty="0" smtClean="0">
                <a:latin typeface="Calibri" charset="0"/>
              </a:rPr>
              <a:t>It’s Passion Time</a:t>
            </a:r>
            <a:r>
              <a:rPr lang="en-ZA" b="1" baseline="0" dirty="0" smtClean="0">
                <a:latin typeface="Calibri" charset="0"/>
              </a:rPr>
              <a:t>! </a:t>
            </a:r>
            <a:r>
              <a:rPr lang="en-ZA" b="0" baseline="0" dirty="0" smtClean="0">
                <a:solidFill>
                  <a:schemeClr val="bg1"/>
                </a:solidFill>
              </a:rPr>
              <a:t>Time: 7:50-8:45</a:t>
            </a:r>
            <a:endParaRPr lang="en-ZA" b="0" dirty="0" smtClean="0">
              <a:solidFill>
                <a:schemeClr val="bg1"/>
              </a:solidFill>
            </a:endParaRPr>
          </a:p>
          <a:p>
            <a:pPr eaLnBrk="1" hangingPunct="1">
              <a:spcBef>
                <a:spcPct val="0"/>
              </a:spcBef>
            </a:pPr>
            <a:endParaRPr lang="en-ZA"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9</a:t>
            </a:fld>
            <a:endParaRPr lang="en-ZA"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93068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414745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769081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791872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4CD9AF-E096-DF41-AD66-9514F0DD165C}" type="datetimeFigureOut">
              <a:rPr lang="en-US" smtClean="0"/>
              <a:t>15/05/15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295364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4CD9AF-E096-DF41-AD66-9514F0DD165C}" type="datetimeFigureOut">
              <a:rPr lang="en-US" smtClean="0"/>
              <a:t>15/05/15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985663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4CD9AF-E096-DF41-AD66-9514F0DD165C}" type="datetimeFigureOut">
              <a:rPr lang="en-US" smtClean="0"/>
              <a:t>15/05/15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97788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4CD9AF-E096-DF41-AD66-9514F0DD165C}" type="datetimeFigureOut">
              <a:rPr lang="en-US" smtClean="0"/>
              <a:t>15/05/15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63715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CD9AF-E096-DF41-AD66-9514F0DD165C}" type="datetimeFigureOut">
              <a:rPr lang="en-US" smtClean="0"/>
              <a:t>15/05/15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1018604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15/05/15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5357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15/05/15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71996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CD9AF-E096-DF41-AD66-9514F0DD165C}" type="datetimeFigureOut">
              <a:rPr lang="en-US" smtClean="0"/>
              <a:t>15/05/15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841EE-E259-BA4F-BAAA-2D6456E299C7}" type="slidenum">
              <a:rPr lang="en-US" smtClean="0"/>
              <a:t>‹#›</a:t>
            </a:fld>
            <a:endParaRPr lang="en-US"/>
          </a:p>
        </p:txBody>
      </p:sp>
    </p:spTree>
    <p:extLst>
      <p:ext uri="{BB962C8B-B14F-4D97-AF65-F5344CB8AC3E}">
        <p14:creationId xmlns:p14="http://schemas.microsoft.com/office/powerpoint/2010/main" val="240264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551729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237065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147884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34947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_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361687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_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512635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_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462512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830884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0460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438934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704262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24001908"/>
      </p:ext>
    </p:extLst>
  </p:cSld>
  <p:clrMapOvr>
    <a:masterClrMapping/>
  </p:clrMapOvr>
  <p:transition xmlns:p14="http://schemas.microsoft.com/office/powerpoint/2010/main" advClick="0" advTm="2000"/>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7130406"/>
      </p:ext>
    </p:extLst>
  </p:cSld>
  <p:clrMapOvr>
    <a:masterClrMapping/>
  </p:clrMapOvr>
  <p:transition xmlns:p14="http://schemas.microsoft.com/office/powerpoint/2010/main" advClick="0" advTm="2000"/>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171862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855212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572350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451694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527961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01868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840102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898966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5451</TotalTime>
  <Words>417</Words>
  <Application>Microsoft Macintosh PowerPoint</Application>
  <PresentationFormat>On-screen Show (4:3)</PresentationFormat>
  <Paragraphs>122</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418</cp:revision>
  <dcterms:created xsi:type="dcterms:W3CDTF">2014-06-20T13:14:19Z</dcterms:created>
  <dcterms:modified xsi:type="dcterms:W3CDTF">2015-05-15T07:20:35Z</dcterms:modified>
</cp:coreProperties>
</file>