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9" r:id="rId3"/>
    <p:sldId id="286" r:id="rId4"/>
    <p:sldId id="293" r:id="rId5"/>
    <p:sldId id="301" r:id="rId6"/>
    <p:sldId id="299" r:id="rId7"/>
    <p:sldId id="294" r:id="rId8"/>
    <p:sldId id="300" r:id="rId9"/>
    <p:sldId id="297" r:id="rId10"/>
    <p:sldId id="298" r:id="rId11"/>
    <p:sldId id="302" r:id="rId12"/>
    <p:sldId id="303" r:id="rId13"/>
    <p:sldId id="304" r:id="rId14"/>
    <p:sldId id="292" r:id="rId15"/>
    <p:sldId id="27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87" autoAdjust="0"/>
  </p:normalViewPr>
  <p:slideViewPr>
    <p:cSldViewPr snapToGrid="0" snapToObjects="1">
      <p:cViewPr varScale="1">
        <p:scale>
          <a:sx n="66" d="100"/>
          <a:sy n="66" d="100"/>
        </p:scale>
        <p:origin x="-30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C014D7-0894-D14D-A68D-01E23A739986}" type="datetimeFigureOut">
              <a:rPr lang="en-US" smtClean="0"/>
              <a:t>16/05/27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F92C53-7E2A-0448-9724-0AAEC8E07000}" type="slidenum">
              <a:rPr lang="en-US" smtClean="0"/>
              <a:t>‹#›</a:t>
            </a:fld>
            <a:endParaRPr lang="en-US"/>
          </a:p>
        </p:txBody>
      </p:sp>
    </p:spTree>
    <p:extLst>
      <p:ext uri="{BB962C8B-B14F-4D97-AF65-F5344CB8AC3E}">
        <p14:creationId xmlns:p14="http://schemas.microsoft.com/office/powerpoint/2010/main" val="3171034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term we are exploring various seemingly paradoxical aspects of Christian living – it is all about</a:t>
            </a:r>
            <a:r>
              <a:rPr lang="en-US" baseline="0" dirty="0" smtClean="0"/>
              <a:t> the power of “AND” instead of “EITHER OR”. </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1</a:t>
            </a:fld>
            <a:endParaRPr lang="en-US"/>
          </a:p>
        </p:txBody>
      </p:sp>
    </p:spTree>
    <p:extLst>
      <p:ext uri="{BB962C8B-B14F-4D97-AF65-F5344CB8AC3E}">
        <p14:creationId xmlns:p14="http://schemas.microsoft.com/office/powerpoint/2010/main" val="4187367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great example in the life of Jesus where, when</a:t>
            </a:r>
            <a:r>
              <a:rPr lang="en-US" baseline="0" dirty="0" smtClean="0"/>
              <a:t> it was necessary, he was like a sheep! He was oppressed and treated harshly, yet he never said a word. He was led like a lamb to the slaughter. And as a sheep is silent before the shearers, he did not open his mouth.(Isaiah 53:7)</a:t>
            </a:r>
          </a:p>
          <a:p>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10</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called</a:t>
            </a:r>
            <a:r>
              <a:rPr lang="en-US" baseline="0" dirty="0" smtClean="0"/>
              <a:t> to be sheep!</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11</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Jesus said to one of his disciples, Peter, that he was to feed his sheep! “The third time he said to him, "Simon son of John, do you love me?" Peter was hurt because Jesus asked him the third time, "Do you love me?" He said, "Lord, you know all things; you know that I love you." Jesus said, "Feed my sheep.” (John 21:17)</a:t>
            </a:r>
          </a:p>
          <a:p>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12</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solidFill>
                  <a:srgbClr val="F8F8F8"/>
                </a:solidFill>
                <a:effectLst>
                  <a:glow rad="177800">
                    <a:schemeClr val="tx1">
                      <a:alpha val="74000"/>
                    </a:schemeClr>
                  </a:glow>
                </a:effectLst>
                <a:latin typeface="Abadi MT Condensed Light"/>
                <a:cs typeface="Abadi MT Condensed Light"/>
              </a:rPr>
              <a:t>We are called to lead people, to feed people, to care for followers of Jesus!</a:t>
            </a:r>
          </a:p>
        </p:txBody>
      </p:sp>
      <p:sp>
        <p:nvSpPr>
          <p:cNvPr id="4" name="Slide Number Placeholder 3"/>
          <p:cNvSpPr>
            <a:spLocks noGrp="1"/>
          </p:cNvSpPr>
          <p:nvPr>
            <p:ph type="sldNum" sz="quarter" idx="10"/>
          </p:nvPr>
        </p:nvSpPr>
        <p:spPr/>
        <p:txBody>
          <a:bodyPr/>
          <a:lstStyle/>
          <a:p>
            <a:fld id="{8CF92C53-7E2A-0448-9724-0AAEC8E07000}" type="slidenum">
              <a:rPr lang="en-US" smtClean="0"/>
              <a:t>13</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be sure to follow AND lead!!!</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14</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week we will look at how we are both sinners and saints.</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15</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week 1 we</a:t>
            </a:r>
            <a:r>
              <a:rPr lang="en-US" dirty="0" smtClean="0"/>
              <a:t> started the series by looking at how we are called to be Lambs AND Lions - or Gentle AND Strong. </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2</a:t>
            </a:fld>
            <a:endParaRPr lang="en-US"/>
          </a:p>
        </p:txBody>
      </p:sp>
    </p:spTree>
    <p:extLst>
      <p:ext uri="{BB962C8B-B14F-4D97-AF65-F5344CB8AC3E}">
        <p14:creationId xmlns:p14="http://schemas.microsoft.com/office/powerpoint/2010/main" val="252344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2 we are looked at how we are called to be like Snakes and Doves – or Shrewd AND Innocent.</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3</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we are going</a:t>
            </a:r>
            <a:r>
              <a:rPr lang="en-US" baseline="0" dirty="0" smtClean="0"/>
              <a:t> to look at how we are to be like both Sheep AND Shepherds.</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4</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called</a:t>
            </a:r>
            <a:r>
              <a:rPr lang="en-US" baseline="0" dirty="0" smtClean="0"/>
              <a:t> to be sheep!</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5</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Jesus said to his disciples: "I am sending you out like sheep among wolves." (Matthew 10:16)</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6</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solidFill>
                  <a:srgbClr val="F8F8F8"/>
                </a:solidFill>
                <a:effectLst>
                  <a:glow rad="177800">
                    <a:schemeClr val="tx1">
                      <a:alpha val="74000"/>
                    </a:schemeClr>
                  </a:glow>
                </a:effectLst>
                <a:latin typeface="Abadi MT Condensed Light"/>
                <a:cs typeface="Abadi MT Condensed Light"/>
              </a:rPr>
              <a:t>The Lord is my shepherd, I lack nothing. He makes me lie down in green pastures, he leads me beside quiet waters, he refreshes my soul. He guides me along the right paths</a:t>
            </a:r>
            <a:r>
              <a:rPr lang="en-US" sz="1200" b="0" baseline="0" dirty="0" smtClean="0">
                <a:solidFill>
                  <a:srgbClr val="F8F8F8"/>
                </a:solidFill>
                <a:effectLst>
                  <a:glow rad="177800">
                    <a:schemeClr val="tx1">
                      <a:alpha val="74000"/>
                    </a:schemeClr>
                  </a:glow>
                </a:effectLst>
                <a:latin typeface="Abadi MT Condensed Light"/>
                <a:cs typeface="Abadi MT Condensed Light"/>
              </a:rPr>
              <a:t> </a:t>
            </a:r>
            <a:r>
              <a:rPr lang="en-US" sz="1200" b="0" dirty="0" smtClean="0">
                <a:solidFill>
                  <a:srgbClr val="F8F8F8"/>
                </a:solidFill>
                <a:effectLst>
                  <a:glow rad="177800">
                    <a:schemeClr val="tx1">
                      <a:alpha val="74000"/>
                    </a:schemeClr>
                  </a:glow>
                </a:effectLst>
                <a:latin typeface="Abadi MT Condensed Light"/>
                <a:cs typeface="Abadi MT Condensed Light"/>
              </a:rPr>
              <a:t>for his name’s sake. Even though I walk through the darkest valley,</a:t>
            </a:r>
            <a:r>
              <a:rPr lang="en-US" sz="1200" b="0" baseline="0" dirty="0" smtClean="0">
                <a:solidFill>
                  <a:srgbClr val="F8F8F8"/>
                </a:solidFill>
                <a:effectLst>
                  <a:glow rad="177800">
                    <a:schemeClr val="tx1">
                      <a:alpha val="74000"/>
                    </a:schemeClr>
                  </a:glow>
                </a:effectLst>
                <a:latin typeface="Abadi MT Condensed Light"/>
                <a:cs typeface="Abadi MT Condensed Light"/>
              </a:rPr>
              <a:t> I</a:t>
            </a:r>
            <a:r>
              <a:rPr lang="en-US" sz="1200" b="0" dirty="0" smtClean="0">
                <a:solidFill>
                  <a:srgbClr val="F8F8F8"/>
                </a:solidFill>
                <a:effectLst>
                  <a:glow rad="177800">
                    <a:schemeClr val="tx1">
                      <a:alpha val="74000"/>
                    </a:schemeClr>
                  </a:glow>
                </a:effectLst>
                <a:latin typeface="Abadi MT Condensed Light"/>
                <a:cs typeface="Abadi MT Condensed Light"/>
              </a:rPr>
              <a:t> will fear no evil, for you are with me; your rod and your staff, they comfort me. You prepare a table before me in the presence of my enemies. You anoint my head with oil; my cup overflows. Surely your goodness and love will follow me all the days of my life, and I will dwell in the house of the Lord for ever. (Psalm 23) </a:t>
            </a:r>
            <a:endParaRPr lang="en-US" b="0" dirty="0"/>
          </a:p>
        </p:txBody>
      </p:sp>
      <p:sp>
        <p:nvSpPr>
          <p:cNvPr id="4" name="Slide Number Placeholder 3"/>
          <p:cNvSpPr>
            <a:spLocks noGrp="1"/>
          </p:cNvSpPr>
          <p:nvPr>
            <p:ph type="sldNum" sz="quarter" idx="10"/>
          </p:nvPr>
        </p:nvSpPr>
        <p:spPr/>
        <p:txBody>
          <a:bodyPr/>
          <a:lstStyle/>
          <a:p>
            <a:fld id="{8CF92C53-7E2A-0448-9724-0AAEC8E07000}" type="slidenum">
              <a:rPr lang="en-US" smtClean="0"/>
              <a:t>7</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Jesus said:</a:t>
            </a:r>
            <a:r>
              <a:rPr lang="en-US" b="0" baseline="0" dirty="0" smtClean="0"/>
              <a:t> “</a:t>
            </a:r>
            <a:r>
              <a:rPr lang="en-US" sz="1200" b="0" dirty="0" smtClean="0">
                <a:solidFill>
                  <a:srgbClr val="F8F8F8"/>
                </a:solidFill>
                <a:effectLst>
                  <a:glow rad="177800">
                    <a:schemeClr val="tx1">
                      <a:alpha val="74000"/>
                    </a:schemeClr>
                  </a:glow>
                </a:effectLst>
                <a:latin typeface="Abadi MT Condensed Light"/>
                <a:cs typeface="Abadi MT Condensed Light"/>
              </a:rPr>
              <a:t>Come, follow me! I will teach you how to catch people instead of fish. (Matthew 4:19)</a:t>
            </a:r>
            <a:endParaRPr lang="en-ZA" sz="1200" b="0" dirty="0" smtClean="0">
              <a:solidFill>
                <a:srgbClr val="F8F8F8"/>
              </a:solidFill>
              <a:effectLst>
                <a:glow rad="177800">
                  <a:schemeClr val="tx1">
                    <a:alpha val="74000"/>
                  </a:schemeClr>
                </a:glow>
              </a:effectLst>
              <a:latin typeface="Abadi MT Condensed Light"/>
              <a:cs typeface="Abadi MT Condensed Light"/>
            </a:endParaRPr>
          </a:p>
          <a:p>
            <a:endParaRPr lang="en-US" b="0" dirty="0"/>
          </a:p>
        </p:txBody>
      </p:sp>
      <p:sp>
        <p:nvSpPr>
          <p:cNvPr id="4" name="Slide Number Placeholder 3"/>
          <p:cNvSpPr>
            <a:spLocks noGrp="1"/>
          </p:cNvSpPr>
          <p:nvPr>
            <p:ph type="sldNum" sz="quarter" idx="10"/>
          </p:nvPr>
        </p:nvSpPr>
        <p:spPr/>
        <p:txBody>
          <a:bodyPr/>
          <a:lstStyle/>
          <a:p>
            <a:fld id="{8CF92C53-7E2A-0448-9724-0AAEC8E07000}" type="slidenum">
              <a:rPr lang="en-US" smtClean="0"/>
              <a:t>8</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Paul said: </a:t>
            </a:r>
            <a:r>
              <a:rPr lang="en-US" i="1" dirty="0" smtClean="0"/>
              <a:t>“Follow</a:t>
            </a:r>
            <a:r>
              <a:rPr lang="en-US" dirty="0" smtClean="0"/>
              <a:t> my example, as I </a:t>
            </a:r>
            <a:r>
              <a:rPr lang="en-US" i="1" dirty="0" smtClean="0"/>
              <a:t>follow</a:t>
            </a:r>
            <a:r>
              <a:rPr lang="en-US" dirty="0" smtClean="0"/>
              <a:t> the example of </a:t>
            </a:r>
            <a:r>
              <a:rPr lang="en-US" i="1" dirty="0" smtClean="0"/>
              <a:t>Christ”</a:t>
            </a:r>
            <a:r>
              <a:rPr lang="en-US" dirty="0" smtClean="0"/>
              <a:t>. (1 Corinthians 11:1)</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9</a:t>
            </a:fld>
            <a:endParaRPr lang="en-US"/>
          </a:p>
        </p:txBody>
      </p:sp>
    </p:spTree>
    <p:extLst>
      <p:ext uri="{BB962C8B-B14F-4D97-AF65-F5344CB8AC3E}">
        <p14:creationId xmlns:p14="http://schemas.microsoft.com/office/powerpoint/2010/main" val="1609094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293906-7BE0-BE44-A0AB-2CCE2435BB99}"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3212536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93906-7BE0-BE44-A0AB-2CCE2435BB99}"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81587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93906-7BE0-BE44-A0AB-2CCE2435BB99}"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3461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93906-7BE0-BE44-A0AB-2CCE2435BB99}"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76882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293906-7BE0-BE44-A0AB-2CCE2435BB99}"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426305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293906-7BE0-BE44-A0AB-2CCE2435BB99}" type="datetimeFigureOut">
              <a:rPr lang="en-US" smtClean="0"/>
              <a:t>16/05/27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158482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293906-7BE0-BE44-A0AB-2CCE2435BB99}" type="datetimeFigureOut">
              <a:rPr lang="en-US" smtClean="0"/>
              <a:t>16/05/27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264632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293906-7BE0-BE44-A0AB-2CCE2435BB99}" type="datetimeFigureOut">
              <a:rPr lang="en-US" smtClean="0"/>
              <a:t>16/05/27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283262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93906-7BE0-BE44-A0AB-2CCE2435BB99}" type="datetimeFigureOut">
              <a:rPr lang="en-US" smtClean="0"/>
              <a:t>16/05/27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3948680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293906-7BE0-BE44-A0AB-2CCE2435BB99}" type="datetimeFigureOut">
              <a:rPr lang="en-US" smtClean="0"/>
              <a:t>16/05/27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333726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293906-7BE0-BE44-A0AB-2CCE2435BB99}" type="datetimeFigureOut">
              <a:rPr lang="en-US" smtClean="0"/>
              <a:t>16/05/27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32905440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93906-7BE0-BE44-A0AB-2CCE2435BB99}" type="datetimeFigureOut">
              <a:rPr lang="en-US" smtClean="0"/>
              <a:t>16/05/27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402A2-BD57-3544-A809-8D923D5C88C9}" type="slidenum">
              <a:rPr lang="en-US" smtClean="0"/>
              <a:t>‹#›</a:t>
            </a:fld>
            <a:endParaRPr lang="en-US"/>
          </a:p>
        </p:txBody>
      </p:sp>
    </p:spTree>
    <p:extLst>
      <p:ext uri="{BB962C8B-B14F-4D97-AF65-F5344CB8AC3E}">
        <p14:creationId xmlns:p14="http://schemas.microsoft.com/office/powerpoint/2010/main" val="980615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01296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38351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35968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97548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83449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88278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7527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01362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73193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26699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88826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76786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88324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49588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53552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548</TotalTime>
  <Words>534</Words>
  <Application>Microsoft Macintosh PowerPoint</Application>
  <PresentationFormat>On-screen Show (4:3)</PresentationFormat>
  <Paragraphs>30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45</cp:revision>
  <dcterms:created xsi:type="dcterms:W3CDTF">2015-01-28T14:31:31Z</dcterms:created>
  <dcterms:modified xsi:type="dcterms:W3CDTF">2016-05-27T08:52:17Z</dcterms:modified>
</cp:coreProperties>
</file>