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61" r:id="rId2"/>
    <p:sldId id="413" r:id="rId3"/>
    <p:sldId id="437" r:id="rId4"/>
    <p:sldId id="438" r:id="rId5"/>
    <p:sldId id="300" r:id="rId6"/>
    <p:sldId id="433" r:id="rId7"/>
    <p:sldId id="434" r:id="rId8"/>
    <p:sldId id="435" r:id="rId9"/>
    <p:sldId id="428" r:id="rId10"/>
    <p:sldId id="436" r:id="rId11"/>
    <p:sldId id="418" r:id="rId12"/>
    <p:sldId id="391" r:id="rId13"/>
    <p:sldId id="420" r:id="rId14"/>
    <p:sldId id="421" r:id="rId15"/>
    <p:sldId id="422" r:id="rId16"/>
    <p:sldId id="423" r:id="rId17"/>
    <p:sldId id="396" r:id="rId18"/>
    <p:sldId id="415" r:id="rId19"/>
    <p:sldId id="425" r:id="rId20"/>
    <p:sldId id="429" r:id="rId21"/>
    <p:sldId id="431" r:id="rId22"/>
    <p:sldId id="416" r:id="rId23"/>
    <p:sldId id="414" r:id="rId24"/>
    <p:sldId id="417" r:id="rId25"/>
    <p:sldId id="439" r:id="rId26"/>
    <p:sldId id="440" r:id="rId27"/>
    <p:sldId id="441" r:id="rId28"/>
    <p:sldId id="442" r:id="rId29"/>
    <p:sldId id="419" r:id="rId30"/>
    <p:sldId id="447" r:id="rId31"/>
    <p:sldId id="448" r:id="rId32"/>
    <p:sldId id="449" r:id="rId33"/>
    <p:sldId id="383" r:id="rId34"/>
    <p:sldId id="298" r:id="rId35"/>
    <p:sldId id="299" r:id="rId36"/>
    <p:sldId id="375" r:id="rId37"/>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8" autoAdjust="0"/>
    <p:restoredTop sz="86630" autoAdjust="0"/>
  </p:normalViewPr>
  <p:slideViewPr>
    <p:cSldViewPr snapToGrid="0" snapToObjects="1">
      <p:cViewPr varScale="1">
        <p:scale>
          <a:sx n="80" d="100"/>
          <a:sy n="80" d="100"/>
        </p:scale>
        <p:origin x="-232" y="-104"/>
      </p:cViewPr>
      <p:guideLst>
        <p:guide orient="horz" pos="4186"/>
        <p:guide orient="horz" pos="2136"/>
        <p:guide orient="horz" pos="3026"/>
        <p:guide orient="horz" pos="3787"/>
        <p:guide pos="5630"/>
        <p:guide pos="3030"/>
        <p:guide pos="52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14/11/14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Runway Night.</a:t>
            </a:r>
          </a:p>
          <a:p>
            <a:r>
              <a:rPr lang="en-US" sz="1200" b="0" kern="1200" dirty="0" smtClean="0">
                <a:solidFill>
                  <a:schemeClr val="tx1"/>
                </a:solidFill>
                <a:effectLst/>
                <a:latin typeface="+mn-lt"/>
                <a:ea typeface="+mn-ea"/>
                <a:cs typeface="+mn-cs"/>
              </a:rPr>
              <a:t>Length of pre-event videos: 4:40</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Prizes:</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The second prize tonight goes to the team that participates the best and works together – even if their design does not take first place.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Materials:</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You will have the following items to use in your project: Under Garments, Plastic Sheeting, Bin Bags, Sticky Tape, Outfit Accessories, Hair Accessories and Makeup.</a:t>
            </a:r>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Teams: </a:t>
            </a:r>
            <a:r>
              <a:rPr lang="en-US" sz="1200" kern="1200" dirty="0" smtClean="0">
                <a:solidFill>
                  <a:schemeClr val="tx1"/>
                </a:solidFill>
                <a:effectLst/>
                <a:latin typeface="+mn-lt"/>
                <a:ea typeface="+mn-ea"/>
                <a:cs typeface="+mn-cs"/>
              </a:rPr>
              <a:t>You are going to divide into guys</a:t>
            </a:r>
            <a:r>
              <a:rPr lang="en-US" sz="1200" kern="1200" baseline="0" dirty="0" smtClean="0">
                <a:solidFill>
                  <a:schemeClr val="tx1"/>
                </a:solidFill>
                <a:effectLst/>
                <a:latin typeface="+mn-lt"/>
                <a:ea typeface="+mn-ea"/>
                <a:cs typeface="+mn-cs"/>
              </a:rPr>
              <a:t> and girls teams and then divide again to make 4 teams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#1 is Gucci</a:t>
            </a:r>
            <a:endParaRPr lang="en-US" dirty="0"/>
          </a:p>
        </p:txBody>
      </p:sp>
      <p:sp>
        <p:nvSpPr>
          <p:cNvPr id="4" name="Slide Number Placeholder 3"/>
          <p:cNvSpPr>
            <a:spLocks noGrp="1"/>
          </p:cNvSpPr>
          <p:nvPr>
            <p:ph type="sldNum" sz="quarter" idx="10"/>
          </p:nvPr>
        </p:nvSpPr>
        <p:spPr/>
        <p:txBody>
          <a:bodyPr/>
          <a:lstStyle/>
          <a:p>
            <a:fld id="{09A54FF6-7625-8F45-AE97-9135AE254E1B}" type="slidenum">
              <a:rPr lang="en-US" smtClean="0"/>
              <a:t>13</a:t>
            </a:fld>
            <a:endParaRPr lang="en-US"/>
          </a:p>
        </p:txBody>
      </p:sp>
    </p:spTree>
    <p:extLst>
      <p:ext uri="{BB962C8B-B14F-4D97-AF65-F5344CB8AC3E}">
        <p14:creationId xmlns:p14="http://schemas.microsoft.com/office/powerpoint/2010/main" val="398265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dirty="0" smtClean="0"/>
              <a:t>Team #2 is Prada</a:t>
            </a:r>
          </a:p>
          <a:p>
            <a:endParaRPr lang="en-US" dirty="0"/>
          </a:p>
        </p:txBody>
      </p:sp>
      <p:sp>
        <p:nvSpPr>
          <p:cNvPr id="4" name="Slide Number Placeholder 3"/>
          <p:cNvSpPr>
            <a:spLocks noGrp="1"/>
          </p:cNvSpPr>
          <p:nvPr>
            <p:ph type="sldNum" sz="quarter" idx="10"/>
          </p:nvPr>
        </p:nvSpPr>
        <p:spPr/>
        <p:txBody>
          <a:bodyPr/>
          <a:lstStyle/>
          <a:p>
            <a:fld id="{09A54FF6-7625-8F45-AE97-9135AE254E1B}" type="slidenum">
              <a:rPr lang="en-US" smtClean="0"/>
              <a:t>14</a:t>
            </a:fld>
            <a:endParaRPr lang="en-US"/>
          </a:p>
        </p:txBody>
      </p:sp>
    </p:spTree>
    <p:extLst>
      <p:ext uri="{BB962C8B-B14F-4D97-AF65-F5344CB8AC3E}">
        <p14:creationId xmlns:p14="http://schemas.microsoft.com/office/powerpoint/2010/main" val="216042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dirty="0" smtClean="0"/>
              <a:t>Team #3 is Versace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9A54FF6-7625-8F45-AE97-9135AE254E1B}" type="slidenum">
              <a:rPr lang="en-US" smtClean="0"/>
              <a:t>15</a:t>
            </a:fld>
            <a:endParaRPr lang="en-US"/>
          </a:p>
        </p:txBody>
      </p:sp>
    </p:spTree>
    <p:extLst>
      <p:ext uri="{BB962C8B-B14F-4D97-AF65-F5344CB8AC3E}">
        <p14:creationId xmlns:p14="http://schemas.microsoft.com/office/powerpoint/2010/main" val="119387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dirty="0" smtClean="0"/>
              <a:t>Team #4 is Chanel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A54FF6-7625-8F45-AE97-9135AE254E1B}" type="slidenum">
              <a:rPr lang="en-US" smtClean="0"/>
              <a:t>16</a:t>
            </a:fld>
            <a:endParaRPr lang="en-US"/>
          </a:p>
        </p:txBody>
      </p:sp>
    </p:spTree>
    <p:extLst>
      <p:ext uri="{BB962C8B-B14F-4D97-AF65-F5344CB8AC3E}">
        <p14:creationId xmlns:p14="http://schemas.microsoft.com/office/powerpoint/2010/main" val="391354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1: Choose Your Model – you have 1 minute to choose one person from any</a:t>
            </a:r>
            <a:r>
              <a:rPr lang="en-US" sz="1200" kern="1200" baseline="0" dirty="0" smtClean="0">
                <a:solidFill>
                  <a:schemeClr val="tx1"/>
                </a:solidFill>
                <a:effectLst/>
                <a:latin typeface="+mn-lt"/>
                <a:ea typeface="+mn-ea"/>
                <a:cs typeface="+mn-cs"/>
              </a:rPr>
              <a:t> of the other teams to be your model tonight. The gender of your model has been pre-determined – check your table for instructions!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2: Sketch Your Outfit</a:t>
            </a:r>
            <a:r>
              <a:rPr lang="en-US" sz="1200" kern="1200" baseline="0" dirty="0" smtClean="0">
                <a:solidFill>
                  <a:schemeClr val="tx1"/>
                </a:solidFill>
                <a:effectLst/>
                <a:latin typeface="+mn-lt"/>
                <a:ea typeface="+mn-ea"/>
                <a:cs typeface="+mn-cs"/>
              </a:rPr>
              <a:t>. Y</a:t>
            </a:r>
            <a:r>
              <a:rPr lang="en-US" sz="1200" kern="1200" dirty="0" smtClean="0">
                <a:solidFill>
                  <a:schemeClr val="tx1"/>
                </a:solidFill>
                <a:effectLst/>
                <a:latin typeface="+mn-lt"/>
                <a:ea typeface="+mn-ea"/>
                <a:cs typeface="+mn-cs"/>
              </a:rPr>
              <a:t>ou have 5 minute to design your outfit on paper with pastels</a:t>
            </a:r>
            <a:r>
              <a:rPr lang="en-US" sz="1200" kern="1200" baseline="0" dirty="0" smtClean="0">
                <a:solidFill>
                  <a:schemeClr val="tx1"/>
                </a:solidFill>
                <a:effectLst/>
                <a:latin typeface="+mn-lt"/>
                <a:ea typeface="+mn-ea"/>
                <a:cs typeface="+mn-cs"/>
              </a:rPr>
              <a:t>. The design cannot change after the 5 minutes are up and your design will be seen by the judges to help them decide who is the winner on the night. </a:t>
            </a: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help you in your creativity and to give you some focus and a story for your design we are going to show you a poster from the movie Epic.</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have 5 minutes</a:t>
            </a:r>
            <a:r>
              <a:rPr lang="en-US" sz="1200" kern="1200" baseline="0" dirty="0" smtClean="0">
                <a:solidFill>
                  <a:schemeClr val="tx1"/>
                </a:solidFill>
                <a:effectLst/>
                <a:latin typeface="+mn-lt"/>
                <a:ea typeface="+mn-ea"/>
                <a:cs typeface="+mn-cs"/>
              </a:rPr>
              <a:t> – Starting Now!</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Pre-Event Video: </a:t>
            </a:r>
            <a:r>
              <a:rPr lang="en-ZA" sz="1200" b="0" kern="1200" dirty="0" smtClean="0">
                <a:solidFill>
                  <a:schemeClr val="tx1"/>
                </a:solidFill>
                <a:effectLst/>
                <a:latin typeface="+mn-lt"/>
                <a:ea typeface="+mn-ea"/>
                <a:cs typeface="+mn-cs"/>
              </a:rPr>
              <a:t>Mercedes Benz Fashion</a:t>
            </a:r>
            <a:r>
              <a:rPr lang="en-ZA" sz="1200" b="0" kern="1200" baseline="0" dirty="0" smtClean="0">
                <a:solidFill>
                  <a:schemeClr val="tx1"/>
                </a:solidFill>
                <a:effectLst/>
                <a:latin typeface="+mn-lt"/>
                <a:ea typeface="+mn-ea"/>
                <a:cs typeface="+mn-cs"/>
              </a:rPr>
              <a:t> Week Spring 2015. Get it on YouTube at: https://www.youtube.com/watch?v=ZTvGcHMV7As</a:t>
            </a:r>
          </a:p>
          <a:p>
            <a:r>
              <a:rPr lang="en-ZA" sz="1200" b="0" kern="1200" baseline="0" dirty="0" smtClean="0">
                <a:solidFill>
                  <a:schemeClr val="tx1"/>
                </a:solidFill>
                <a:effectLst/>
                <a:latin typeface="+mn-lt"/>
                <a:ea typeface="+mn-ea"/>
                <a:cs typeface="+mn-cs"/>
              </a:rPr>
              <a:t>Length: 2:00</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3: Choose</a:t>
            </a:r>
            <a:r>
              <a:rPr lang="en-US" sz="1200" kern="1200" baseline="0" dirty="0" smtClean="0">
                <a:solidFill>
                  <a:schemeClr val="tx1"/>
                </a:solidFill>
                <a:effectLst/>
                <a:latin typeface="+mn-lt"/>
                <a:ea typeface="+mn-ea"/>
                <a:cs typeface="+mn-cs"/>
              </a:rPr>
              <a:t> Your Material. Y</a:t>
            </a:r>
            <a:r>
              <a:rPr lang="en-US" sz="1200" kern="1200" dirty="0" smtClean="0">
                <a:solidFill>
                  <a:schemeClr val="tx1"/>
                </a:solidFill>
                <a:effectLst/>
                <a:latin typeface="+mn-lt"/>
                <a:ea typeface="+mn-ea"/>
                <a:cs typeface="+mn-cs"/>
              </a:rPr>
              <a:t>ou have 2 minutes to choose the material to make</a:t>
            </a:r>
            <a:r>
              <a:rPr lang="en-US" sz="1200" kern="1200" baseline="0" dirty="0" smtClean="0">
                <a:solidFill>
                  <a:schemeClr val="tx1"/>
                </a:solidFill>
                <a:effectLst/>
                <a:latin typeface="+mn-lt"/>
                <a:ea typeface="+mn-ea"/>
                <a:cs typeface="+mn-cs"/>
              </a:rPr>
              <a:t> your</a:t>
            </a:r>
            <a:r>
              <a:rPr lang="en-US" sz="1200" kern="1200" dirty="0" smtClean="0">
                <a:solidFill>
                  <a:schemeClr val="tx1"/>
                </a:solidFill>
                <a:effectLst/>
                <a:latin typeface="+mn-lt"/>
                <a:ea typeface="+mn-ea"/>
                <a:cs typeface="+mn-cs"/>
              </a:rPr>
              <a:t> outfit.</a:t>
            </a: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4: Choose Your Accessories</a:t>
            </a:r>
            <a:r>
              <a:rPr lang="en-US" sz="1200" kern="1200" baseline="0" dirty="0" smtClean="0">
                <a:solidFill>
                  <a:schemeClr val="tx1"/>
                </a:solidFill>
                <a:effectLst/>
                <a:latin typeface="+mn-lt"/>
                <a:ea typeface="+mn-ea"/>
                <a:cs typeface="+mn-cs"/>
              </a:rPr>
              <a:t>. Y</a:t>
            </a:r>
            <a:r>
              <a:rPr lang="en-US" sz="1200" kern="1200" dirty="0" smtClean="0">
                <a:solidFill>
                  <a:schemeClr val="tx1"/>
                </a:solidFill>
                <a:effectLst/>
                <a:latin typeface="+mn-lt"/>
                <a:ea typeface="+mn-ea"/>
                <a:cs typeface="+mn-cs"/>
              </a:rPr>
              <a:t>ou have 2 minutes to choose hair and makeup accessories to go with your outfit.</a:t>
            </a: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5: Make Your Outfit.</a:t>
            </a:r>
            <a:r>
              <a:rPr lang="en-US" sz="1200" kern="1200" baseline="0" dirty="0" smtClean="0">
                <a:solidFill>
                  <a:schemeClr val="tx1"/>
                </a:solidFill>
                <a:effectLst/>
                <a:latin typeface="+mn-lt"/>
                <a:ea typeface="+mn-ea"/>
                <a:cs typeface="+mn-cs"/>
              </a:rPr>
              <a:t> Y</a:t>
            </a:r>
            <a:r>
              <a:rPr lang="en-US" sz="1200" kern="1200" dirty="0" smtClean="0">
                <a:solidFill>
                  <a:schemeClr val="tx1"/>
                </a:solidFill>
                <a:effectLst/>
                <a:latin typeface="+mn-lt"/>
                <a:ea typeface="+mn-ea"/>
                <a:cs typeface="+mn-cs"/>
              </a:rPr>
              <a:t>ou have 15 minutes to make your outfit using the material</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6:</a:t>
            </a:r>
            <a:r>
              <a:rPr lang="en-US" sz="1200" kern="1200" baseline="0" dirty="0" smtClean="0">
                <a:solidFill>
                  <a:schemeClr val="tx1"/>
                </a:solidFill>
                <a:effectLst/>
                <a:latin typeface="+mn-lt"/>
                <a:ea typeface="+mn-ea"/>
                <a:cs typeface="+mn-cs"/>
              </a:rPr>
              <a:t> Prepare Your Model. You have 10 minutes to make up your model.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7: Model Your Outfit.</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ach group will send their lead designer</a:t>
            </a:r>
            <a:r>
              <a:rPr lang="en-US" sz="1200" kern="1200" baseline="0" dirty="0" smtClean="0">
                <a:solidFill>
                  <a:schemeClr val="tx1"/>
                </a:solidFill>
                <a:effectLst/>
                <a:latin typeface="+mn-lt"/>
                <a:ea typeface="+mn-ea"/>
                <a:cs typeface="+mn-cs"/>
              </a:rPr>
              <a:t> to the stage to briefly introduce their outfit and the model will walk the runway. An audio track will play as soon as this slide is activated – to help groups finish off their model preparation (it is 40 seconds long and taken from the Project Runway show).</a:t>
            </a:r>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Team GUCCI. </a:t>
            </a:r>
            <a:r>
              <a:rPr lang="en-US" sz="1200" kern="1200" baseline="0" dirty="0" smtClean="0">
                <a:solidFill>
                  <a:schemeClr val="tx1"/>
                </a:solidFill>
                <a:effectLst/>
                <a:latin typeface="+mn-lt"/>
                <a:ea typeface="+mn-ea"/>
                <a:cs typeface="+mn-cs"/>
              </a:rPr>
              <a:t>The tracks to be used for Team Gucci walking the runway is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VkcCiKwjQFQ</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Team PRADA. </a:t>
            </a:r>
            <a:r>
              <a:rPr lang="en-US" sz="1200" kern="1200" baseline="0" dirty="0" smtClean="0">
                <a:solidFill>
                  <a:schemeClr val="tx1"/>
                </a:solidFill>
                <a:effectLst/>
                <a:latin typeface="+mn-lt"/>
                <a:ea typeface="+mn-ea"/>
                <a:cs typeface="+mn-cs"/>
              </a:rPr>
              <a:t>The tracks to be used for Team Prada walking the runway is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=1qBjqInKKzM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Team </a:t>
            </a:r>
            <a:r>
              <a:rPr lang="en-US" sz="1200" kern="1200" dirty="0" smtClean="0">
                <a:solidFill>
                  <a:schemeClr val="tx1"/>
                </a:solidFill>
                <a:effectLst/>
                <a:latin typeface="+mn-lt"/>
                <a:ea typeface="+mn-ea"/>
                <a:cs typeface="+mn-cs"/>
              </a:rPr>
              <a:t>VERSACE</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The tracks to be used for Team </a:t>
            </a:r>
            <a:r>
              <a:rPr lang="en-US" sz="1200" kern="1200" baseline="0" dirty="0" smtClean="0">
                <a:solidFill>
                  <a:schemeClr val="tx1"/>
                </a:solidFill>
                <a:effectLst/>
                <a:latin typeface="+mn-lt"/>
                <a:ea typeface="+mn-ea"/>
                <a:cs typeface="+mn-cs"/>
              </a:rPr>
              <a:t>Versace </a:t>
            </a:r>
            <a:r>
              <a:rPr lang="en-US" sz="1200" kern="1200" baseline="0" dirty="0" smtClean="0">
                <a:solidFill>
                  <a:schemeClr val="tx1"/>
                </a:solidFill>
                <a:effectLst/>
                <a:latin typeface="+mn-lt"/>
                <a:ea typeface="+mn-ea"/>
                <a:cs typeface="+mn-cs"/>
              </a:rPr>
              <a:t>walking the runway is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XZWVycmZkkM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Team </a:t>
            </a:r>
            <a:r>
              <a:rPr lang="en-US" sz="1200" kern="1200" dirty="0" smtClean="0">
                <a:solidFill>
                  <a:schemeClr val="tx1"/>
                </a:solidFill>
                <a:effectLst/>
                <a:latin typeface="+mn-lt"/>
                <a:ea typeface="+mn-ea"/>
                <a:cs typeface="+mn-cs"/>
              </a:rPr>
              <a:t>CHANEL. </a:t>
            </a:r>
            <a:r>
              <a:rPr lang="en-US" sz="1200" kern="1200" baseline="0" dirty="0" smtClean="0">
                <a:solidFill>
                  <a:schemeClr val="tx1"/>
                </a:solidFill>
                <a:effectLst/>
                <a:latin typeface="+mn-lt"/>
                <a:ea typeface="+mn-ea"/>
                <a:cs typeface="+mn-cs"/>
              </a:rPr>
              <a:t>The tracks to be used for Team Chanel walking the runway is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=Kw8xXlbehKE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8: Face the Judges: The judges will judge the creations, the paper designs and the team participation on the night and present the results from 4th place to 1st place. The top team and the team with the best team participation on the night will receive prizes.</a:t>
            </a:r>
          </a:p>
        </p:txBody>
      </p:sp>
      <p:sp>
        <p:nvSpPr>
          <p:cNvPr id="4" name="Slide Number Placeholder 3"/>
          <p:cNvSpPr>
            <a:spLocks noGrp="1"/>
          </p:cNvSpPr>
          <p:nvPr>
            <p:ph type="sldNum" sz="quarter" idx="10"/>
          </p:nvPr>
        </p:nvSpPr>
        <p:spPr/>
        <p:txBody>
          <a:bodyPr/>
          <a:lstStyle/>
          <a:p>
            <a:fld id="{BB7EA155-D7D1-CE47-84CA-19517ADA7252}" type="slidenum">
              <a:rPr lang="en-US" smtClean="0"/>
              <a:t>29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Pre-Event Video: </a:t>
            </a:r>
            <a:r>
              <a:rPr lang="en-ZA" sz="1200" b="0" kern="1200" dirty="0" smtClean="0">
                <a:solidFill>
                  <a:schemeClr val="tx1"/>
                </a:solidFill>
                <a:effectLst/>
                <a:latin typeface="+mn-lt"/>
                <a:ea typeface="+mn-ea"/>
                <a:cs typeface="+mn-cs"/>
              </a:rPr>
              <a:t>Project Runway All-Stars</a:t>
            </a:r>
            <a:r>
              <a:rPr lang="en-ZA" sz="1200" b="0" kern="1200" baseline="0" dirty="0" smtClean="0">
                <a:solidFill>
                  <a:schemeClr val="tx1"/>
                </a:solidFill>
                <a:effectLst/>
                <a:latin typeface="+mn-lt"/>
                <a:ea typeface="+mn-ea"/>
                <a:cs typeface="+mn-cs"/>
              </a:rPr>
              <a:t> 2012 Trailer. Get it on YouTube at: https://www.youtube.com/watch?v=OJqr4lhVVaY</a:t>
            </a:r>
          </a:p>
          <a:p>
            <a:r>
              <a:rPr lang="en-ZA" sz="1200" b="0" kern="1200" baseline="0" dirty="0" smtClean="0">
                <a:solidFill>
                  <a:schemeClr val="tx1"/>
                </a:solidFill>
                <a:effectLst/>
                <a:latin typeface="+mn-lt"/>
                <a:ea typeface="+mn-ea"/>
                <a:cs typeface="+mn-cs"/>
              </a:rPr>
              <a:t>Length: 1:20</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award for Best Design tonight goes to:</a:t>
            </a:r>
            <a:r>
              <a:rPr lang="en-US" sz="1200" kern="1200" baseline="0" dirty="0" smtClean="0">
                <a:solidFill>
                  <a:schemeClr val="tx1"/>
                </a:solidFill>
                <a:effectLst/>
                <a:latin typeface="+mn-lt"/>
                <a:ea typeface="+mn-ea"/>
                <a:cs typeface="+mn-cs"/>
              </a:rPr>
              <a:t> Team __________</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award for Best Teamwork tonight goes to:</a:t>
            </a:r>
            <a:r>
              <a:rPr lang="en-US" sz="1200" kern="1200" baseline="0" dirty="0" smtClean="0">
                <a:solidFill>
                  <a:schemeClr val="tx1"/>
                </a:solidFill>
                <a:effectLst/>
                <a:latin typeface="+mn-lt"/>
                <a:ea typeface="+mn-ea"/>
                <a:cs typeface="+mn-cs"/>
              </a:rPr>
              <a:t> Team ____________</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award for Best Model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goes to</a:t>
            </a:r>
            <a:r>
              <a:rPr lang="en-US" sz="1200" kern="1200" baseline="0" dirty="0" smtClean="0">
                <a:solidFill>
                  <a:schemeClr val="tx1"/>
                </a:solidFill>
                <a:effectLst/>
                <a:latin typeface="+mn-lt"/>
                <a:ea typeface="+mn-ea"/>
                <a:cs typeface="+mn-cs"/>
              </a:rPr>
              <a:t> all four of our Models!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dirty="0" smtClean="0">
                <a:solidFill>
                  <a:schemeClr val="tx1"/>
                </a:solidFill>
                <a:effectLst/>
                <a:latin typeface="+mn-lt"/>
                <a:ea typeface="+mn-ea"/>
                <a:cs typeface="+mn-cs"/>
              </a:rPr>
              <a:t>The Small Groups: Here are the questions for our small group time: (1)</a:t>
            </a:r>
            <a:r>
              <a:rPr lang="en-ZA" b="0" dirty="0" smtClean="0">
                <a:effectLst/>
              </a:rPr>
              <a:t> </a:t>
            </a:r>
            <a:r>
              <a:rPr lang="en-US" sz="1200" b="0" dirty="0" smtClean="0">
                <a:solidFill>
                  <a:srgbClr val="F8F8F8"/>
                </a:solidFill>
                <a:effectLst>
                  <a:glow rad="101600">
                    <a:schemeClr val="tx1"/>
                  </a:glow>
                </a:effectLst>
                <a:latin typeface="Abadi MT Condensed Light"/>
                <a:cs typeface="Abadi MT Condensed Light"/>
              </a:rPr>
              <a:t>How did you enjoy</a:t>
            </a:r>
            <a:r>
              <a:rPr lang="en-US" sz="1200" b="0" baseline="0" dirty="0" smtClean="0">
                <a:solidFill>
                  <a:srgbClr val="F8F8F8"/>
                </a:solidFill>
                <a:effectLst>
                  <a:glow rad="101600">
                    <a:schemeClr val="tx1"/>
                  </a:glow>
                </a:effectLst>
                <a:latin typeface="Abadi MT Condensed Light"/>
                <a:cs typeface="Abadi MT Condensed Light"/>
              </a:rPr>
              <a:t> </a:t>
            </a:r>
            <a:r>
              <a:rPr lang="en-US" sz="1200" b="0" dirty="0" smtClean="0">
                <a:solidFill>
                  <a:srgbClr val="F8F8F8"/>
                </a:solidFill>
                <a:effectLst>
                  <a:glow rad="101600">
                    <a:schemeClr val="tx1"/>
                  </a:glow>
                </a:effectLst>
                <a:latin typeface="Abadi MT Condensed Light"/>
                <a:cs typeface="Abadi MT Condensed Light"/>
              </a:rPr>
              <a:t>designing an outfit? (2)</a:t>
            </a:r>
            <a:r>
              <a:rPr lang="en-US" sz="1200" b="0" baseline="0" dirty="0" smtClean="0">
                <a:solidFill>
                  <a:srgbClr val="F8F8F8"/>
                </a:solidFill>
                <a:effectLst>
                  <a:glow rad="101600">
                    <a:schemeClr val="tx1"/>
                  </a:glow>
                </a:effectLst>
                <a:latin typeface="Abadi MT Condensed Light"/>
                <a:cs typeface="Abadi MT Condensed Light"/>
              </a:rPr>
              <a:t> </a:t>
            </a:r>
            <a:r>
              <a:rPr lang="en-US" sz="1200" b="0" dirty="0" smtClean="0">
                <a:solidFill>
                  <a:srgbClr val="F8F8F8"/>
                </a:solidFill>
                <a:effectLst>
                  <a:glow rad="101600">
                    <a:schemeClr val="tx1"/>
                  </a:glow>
                </a:effectLst>
                <a:latin typeface="Abadi MT Condensed Light"/>
                <a:cs typeface="Abadi MT Condensed Light"/>
              </a:rPr>
              <a:t>What was it like seeing someone wearing a design you helped create? (3) God created us to be creative beings (Genesis 1:26). In what ways are you creative? (4) God created us to do good works (Ephesians 2:10). What good works have you done in the past week? (5) Pray that God will help us be more creative in our daily lives. </a:t>
            </a:r>
            <a:endParaRPr lang="en-ZA" b="0" dirty="0" smtClean="0">
              <a:effectLst/>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Amazing </a:t>
            </a:r>
            <a:r>
              <a:rPr lang="en-US" dirty="0" err="1" smtClean="0"/>
              <a:t>Improv</a:t>
            </a:r>
            <a:r>
              <a:rPr lang="en-US" dirty="0" smtClean="0"/>
              <a:t> Race night.</a:t>
            </a:r>
          </a:p>
        </p:txBody>
      </p:sp>
      <p:sp>
        <p:nvSpPr>
          <p:cNvPr id="4" name="Slide Number Placeholder 3"/>
          <p:cNvSpPr>
            <a:spLocks noGrp="1"/>
          </p:cNvSpPr>
          <p:nvPr>
            <p:ph type="sldNum" sz="quarter" idx="10"/>
          </p:nvPr>
        </p:nvSpPr>
        <p:spPr/>
        <p:txBody>
          <a:bodyPr/>
          <a:lstStyle/>
          <a:p>
            <a:fld id="{BB7EA155-D7D1-CE47-84CA-19517ADA7252}" type="slidenum">
              <a:rPr lang="en-US" smtClean="0"/>
              <a:t>34</a:t>
            </a:fld>
            <a:endParaRPr lang="en-US"/>
          </a:p>
        </p:txBody>
      </p:sp>
    </p:spTree>
    <p:extLst>
      <p:ext uri="{BB962C8B-B14F-4D97-AF65-F5344CB8AC3E}">
        <p14:creationId xmlns:p14="http://schemas.microsoft.com/office/powerpoint/2010/main" val="349345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Heroes Series</a:t>
            </a:r>
            <a:r>
              <a:rPr lang="en-US" baseline="0" dirty="0" smtClean="0"/>
              <a:t> and we will be looking at the life of Jonah.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a:t>
            </a:r>
          </a:p>
        </p:txBody>
      </p:sp>
      <p:sp>
        <p:nvSpPr>
          <p:cNvPr id="4" name="Slide Number Placeholder 3"/>
          <p:cNvSpPr>
            <a:spLocks noGrp="1"/>
          </p:cNvSpPr>
          <p:nvPr>
            <p:ph type="sldNum" sz="quarter" idx="10"/>
          </p:nvPr>
        </p:nvSpPr>
        <p:spPr/>
        <p:txBody>
          <a:bodyPr/>
          <a:lstStyle/>
          <a:p>
            <a:fld id="{BB7EA155-D7D1-CE47-84CA-19517ADA7252}" type="slidenum">
              <a:rPr lang="en-US" smtClean="0"/>
              <a:t>36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Pre-Event Video: </a:t>
            </a:r>
            <a:r>
              <a:rPr lang="en-ZA" sz="1200" b="0" kern="1200" dirty="0" smtClean="0">
                <a:solidFill>
                  <a:schemeClr val="tx1"/>
                </a:solidFill>
                <a:effectLst/>
                <a:latin typeface="+mn-lt"/>
                <a:ea typeface="+mn-ea"/>
                <a:cs typeface="+mn-cs"/>
              </a:rPr>
              <a:t>Project Runway Season 1 </a:t>
            </a:r>
            <a:r>
              <a:rPr lang="en-ZA" sz="1200" b="0" kern="1200" baseline="0" dirty="0" smtClean="0">
                <a:solidFill>
                  <a:schemeClr val="tx1"/>
                </a:solidFill>
                <a:effectLst/>
                <a:latin typeface="+mn-lt"/>
                <a:ea typeface="+mn-ea"/>
                <a:cs typeface="+mn-cs"/>
              </a:rPr>
              <a:t>Trailer. Get it on YouTube at: https://www.youtube.com/watch?v=OJqr4lhVVaY</a:t>
            </a:r>
          </a:p>
          <a:p>
            <a:r>
              <a:rPr lang="en-ZA" sz="1200" b="0" kern="1200" baseline="0" dirty="0" smtClean="0">
                <a:solidFill>
                  <a:schemeClr val="tx1"/>
                </a:solidFill>
                <a:effectLst/>
                <a:latin typeface="+mn-lt"/>
                <a:ea typeface="+mn-ea"/>
                <a:cs typeface="+mn-cs"/>
              </a:rPr>
              <a:t>Length: 1:20</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Welcome: </a:t>
            </a:r>
            <a:r>
              <a:rPr lang="en-US" sz="1200" kern="1200" dirty="0" smtClean="0">
                <a:solidFill>
                  <a:schemeClr val="tx1"/>
                </a:solidFill>
                <a:effectLst/>
                <a:latin typeface="+mn-lt"/>
                <a:ea typeface="+mn-ea"/>
                <a:cs typeface="+mn-cs"/>
              </a:rPr>
              <a:t>Welcome to</a:t>
            </a:r>
            <a:r>
              <a:rPr lang="en-US" sz="1200" kern="1200" baseline="0" dirty="0" smtClean="0">
                <a:solidFill>
                  <a:schemeClr val="tx1"/>
                </a:solidFill>
                <a:effectLst/>
                <a:latin typeface="+mn-lt"/>
                <a:ea typeface="+mn-ea"/>
                <a:cs typeface="+mn-cs"/>
              </a:rPr>
              <a:t> Project Runway </a:t>
            </a:r>
            <a:r>
              <a:rPr lang="en-US" sz="1200" kern="1200" dirty="0" smtClean="0">
                <a:solidFill>
                  <a:schemeClr val="tx1"/>
                </a:solidFill>
                <a:effectLst/>
                <a:latin typeface="+mn-lt"/>
                <a:ea typeface="+mn-ea"/>
                <a:cs typeface="+mn-cs"/>
              </a:rPr>
              <a:t>Night – are there any newcomers?</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Video: </a:t>
            </a:r>
            <a:r>
              <a:rPr lang="en-US" sz="1200" b="0" kern="1200" dirty="0" smtClean="0">
                <a:solidFill>
                  <a:schemeClr val="tx1"/>
                </a:solidFill>
                <a:effectLst/>
                <a:latin typeface="+mn-lt"/>
                <a:ea typeface="+mn-ea"/>
                <a:cs typeface="+mn-cs"/>
              </a:rPr>
              <a:t>A Project Runway Trailer.</a:t>
            </a:r>
            <a:endParaRPr lang="en-US" b="0" dirty="0"/>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It</a:t>
            </a:r>
            <a:r>
              <a:rPr lang="en-US" b="0" baseline="0" dirty="0" smtClean="0"/>
              <a:t>’s sew time!</a:t>
            </a:r>
            <a:endParaRPr lang="en-US" b="0" dirty="0"/>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Rules: (1) You will choose a model, (2) You will sketch the outfit, (3) You will select the material,</a:t>
            </a:r>
            <a:r>
              <a:rPr lang="en-US" sz="1200" kern="1200" baseline="0" dirty="0" smtClean="0">
                <a:solidFill>
                  <a:schemeClr val="tx1"/>
                </a:solidFill>
                <a:effectLst/>
                <a:latin typeface="+mn-lt"/>
                <a:ea typeface="+mn-ea"/>
                <a:cs typeface="+mn-cs"/>
              </a:rPr>
              <a:t> (4) </a:t>
            </a:r>
            <a:r>
              <a:rPr lang="en-US" sz="1200" kern="1200" dirty="0" smtClean="0">
                <a:solidFill>
                  <a:schemeClr val="tx1"/>
                </a:solidFill>
                <a:effectLst/>
                <a:latin typeface="+mn-lt"/>
                <a:ea typeface="+mn-ea"/>
                <a:cs typeface="+mn-cs"/>
              </a:rPr>
              <a:t>You will choose the accessories, (5) You will make the outfit, (6) You will prepare the model, (7) You will model the outfit, (8)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will be judged 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Teamwork, Creativity</a:t>
            </a:r>
            <a:r>
              <a:rPr lang="en-US" sz="1200" kern="1200" baseline="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Wearability</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Prizes:</a:t>
            </a:r>
            <a:r>
              <a:rPr lang="en-US" sz="1200" kern="1200" baseline="0" dirty="0" smtClean="0">
                <a:solidFill>
                  <a:schemeClr val="tx1"/>
                </a:solidFill>
                <a:effectLst/>
                <a:latin typeface="+mn-lt"/>
                <a:ea typeface="+mn-ea"/>
                <a:cs typeface="+mn-cs"/>
              </a:rPr>
              <a:t> The first prize tonight will go to the team that produces the best design!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9</a:t>
            </a:fld>
            <a:endParaRPr lang="en-US"/>
          </a:p>
        </p:txBody>
      </p:sp>
    </p:spTree>
    <p:extLst>
      <p:ext uri="{BB962C8B-B14F-4D97-AF65-F5344CB8AC3E}">
        <p14:creationId xmlns:p14="http://schemas.microsoft.com/office/powerpoint/2010/main" val="11336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14/11/14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14/11/14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4FA6AAC9-8933-C847-B9FC-69D2A5E26B32}" type="datetimeFigureOut">
              <a:rPr lang="en-US" smtClean="0"/>
              <a:t>14/11/14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56550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54507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57729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99057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25132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35031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77621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68751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10935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48457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33595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04959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xmlns:p14="http://schemas.microsoft.com/office/powerpoint/2010/main" spd="slow" advClick="0" advTm="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79463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39728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80815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72480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00898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36843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52651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23590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79589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0749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25701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xmlns:p14="http://schemas.microsoft.com/office/powerpoint/2010/main" spd="slow" advClick="0" advTm="500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16267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67834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6953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3010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3347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43784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62166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25549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xmlns:p14="http://schemas.microsoft.com/office/powerpoint/2010/main" spd="slow" advClick="0" advTm="5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42135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3236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00098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7513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95556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3228</TotalTime>
  <Words>1006</Words>
  <Application>Microsoft Macintosh PowerPoint</Application>
  <PresentationFormat>On-screen Show (4:3)</PresentationFormat>
  <Paragraphs>77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204</cp:revision>
  <dcterms:created xsi:type="dcterms:W3CDTF">2014-09-29T06:01:54Z</dcterms:created>
  <dcterms:modified xsi:type="dcterms:W3CDTF">2014-11-14T12:10:09Z</dcterms:modified>
</cp:coreProperties>
</file>