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382" r:id="rId2"/>
    <p:sldId id="673" r:id="rId3"/>
    <p:sldId id="651" r:id="rId4"/>
    <p:sldId id="613" r:id="rId5"/>
    <p:sldId id="628" r:id="rId6"/>
    <p:sldId id="637" r:id="rId7"/>
    <p:sldId id="675" r:id="rId8"/>
    <p:sldId id="698" r:id="rId9"/>
    <p:sldId id="704" r:id="rId10"/>
    <p:sldId id="707" r:id="rId11"/>
    <p:sldId id="710" r:id="rId12"/>
    <p:sldId id="712" r:id="rId13"/>
    <p:sldId id="715" r:id="rId14"/>
    <p:sldId id="721" r:id="rId15"/>
    <p:sldId id="722" r:id="rId16"/>
    <p:sldId id="726" r:id="rId17"/>
    <p:sldId id="734" r:id="rId18"/>
    <p:sldId id="737" r:id="rId19"/>
    <p:sldId id="771" r:id="rId20"/>
    <p:sldId id="745" r:id="rId21"/>
    <p:sldId id="741" r:id="rId22"/>
    <p:sldId id="740" r:id="rId23"/>
    <p:sldId id="772" r:id="rId24"/>
    <p:sldId id="750" r:id="rId25"/>
    <p:sldId id="773" r:id="rId26"/>
    <p:sldId id="743" r:id="rId27"/>
    <p:sldId id="746" r:id="rId28"/>
    <p:sldId id="767" r:id="rId29"/>
    <p:sldId id="748" r:id="rId30"/>
    <p:sldId id="749" r:id="rId31"/>
    <p:sldId id="768" r:id="rId32"/>
    <p:sldId id="751" r:id="rId33"/>
    <p:sldId id="752" r:id="rId34"/>
    <p:sldId id="769" r:id="rId35"/>
    <p:sldId id="761" r:id="rId36"/>
    <p:sldId id="756" r:id="rId37"/>
    <p:sldId id="774" r:id="rId38"/>
    <p:sldId id="680" r:id="rId39"/>
    <p:sldId id="755" r:id="rId40"/>
    <p:sldId id="689" r:id="rId41"/>
    <p:sldId id="759" r:id="rId42"/>
    <p:sldId id="776" r:id="rId43"/>
    <p:sldId id="691" r:id="rId44"/>
    <p:sldId id="693" r:id="rId45"/>
    <p:sldId id="692" r:id="rId46"/>
    <p:sldId id="690" r:id="rId47"/>
    <p:sldId id="777" r:id="rId48"/>
    <p:sldId id="627" r:id="rId49"/>
    <p:sldId id="503" r:id="rId50"/>
    <p:sldId id="643" r:id="rId51"/>
    <p:sldId id="629"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0003"/>
    <a:srgbClr val="A90205"/>
    <a:srgbClr val="30010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36" autoAdjust="0"/>
    <p:restoredTop sz="88547" autoAdjust="0"/>
  </p:normalViewPr>
  <p:slideViewPr>
    <p:cSldViewPr snapToGrid="0" snapToObjects="1" showGuides="1">
      <p:cViewPr varScale="1">
        <p:scale>
          <a:sx n="82" d="100"/>
          <a:sy n="82" d="100"/>
        </p:scale>
        <p:origin x="-1312" y="-104"/>
      </p:cViewPr>
      <p:guideLst>
        <p:guide orient="horz" pos="2299"/>
        <p:guide pos="2051"/>
        <p:guide pos="5430"/>
      </p:guideLst>
    </p:cSldViewPr>
  </p:slideViewPr>
  <p:notesTextViewPr>
    <p:cViewPr>
      <p:scale>
        <a:sx n="100" d="100"/>
        <a:sy n="100" d="100"/>
      </p:scale>
      <p:origin x="0" y="128"/>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A24007-CDD6-8742-8216-33BCA489D74C}" type="datetimeFigureOut">
              <a:rPr lang="en-US" smtClean="0"/>
              <a:t>16/05/21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8F9A47-FA95-6E4D-B4E0-31082CF84FA7}" type="slidenum">
              <a:rPr lang="en-US" smtClean="0"/>
              <a:t>‹#›</a:t>
            </a:fld>
            <a:endParaRPr lang="en-US"/>
          </a:p>
        </p:txBody>
      </p:sp>
    </p:spTree>
    <p:extLst>
      <p:ext uri="{BB962C8B-B14F-4D97-AF65-F5344CB8AC3E}">
        <p14:creationId xmlns:p14="http://schemas.microsoft.com/office/powerpoint/2010/main" val="16758848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Encounter Night is </a:t>
            </a:r>
            <a:r>
              <a:rPr lang="en-ZA" sz="1200" kern="1200" dirty="0" smtClean="0">
                <a:solidFill>
                  <a:schemeClr val="tx1"/>
                </a:solidFill>
                <a:effectLst/>
                <a:latin typeface="+mn-lt"/>
                <a:ea typeface="+mn-ea"/>
                <a:cs typeface="+mn-cs"/>
              </a:rPr>
              <a:t>a journey through the GOSPEL story and we will start in the youth room where we will have dramatic readings by a Narrator and God that will cover the first three chapters of Genesis including creation (God created us to be with him) where they will sculpt a creature with clay and read a love letter from God and then we will explore the fall of Adam and Eve with eating of the forbidden followed by a grafitti wall exercise where teens will write sins they have committed and teens will be banished from the youth room (Our sins separate us from God). When they enter the next venue (in the kids zone) they will experience a courtroom scene where they will be sentenced to death for their sin (Sins cannot be removed by good deeds). Thankfully a Jesus figure will appear and lead teens into another venue to experience his death and resurrection in video format (Paying the price for sin, Jesus died and rose again). They will then be able to collect an eternal life voucher from Jesus (Everyone who trusts in Him alone has eternal life) before heading back to the youth room where they will experience the reality of eternity through a rope illustration (Life with Jesus starts now and lasts forever). The narrator will has speaking parts to guide the jouney along the way will give a small talk to wrap things before we watch the Life in 6 Words video and then head into small group using these questions: </a:t>
            </a:r>
            <a:r>
              <a:rPr lang="en-US" sz="1200" kern="1200" dirty="0" smtClean="0">
                <a:solidFill>
                  <a:schemeClr val="tx1"/>
                </a:solidFill>
                <a:effectLst/>
                <a:latin typeface="+mn-lt"/>
                <a:ea typeface="+mn-ea"/>
                <a:cs typeface="+mn-cs"/>
              </a:rPr>
              <a:t>(1) What was you </a:t>
            </a:r>
            <a:r>
              <a:rPr lang="en-US" sz="1200" kern="1200" dirty="0" err="1" smtClean="0">
                <a:solidFill>
                  <a:schemeClr val="tx1"/>
                </a:solidFill>
                <a:effectLst/>
                <a:latin typeface="+mn-lt"/>
                <a:ea typeface="+mn-ea"/>
                <a:cs typeface="+mn-cs"/>
              </a:rPr>
              <a:t>favourite</a:t>
            </a:r>
            <a:r>
              <a:rPr lang="en-US" sz="1200" kern="1200" dirty="0" smtClean="0">
                <a:solidFill>
                  <a:schemeClr val="tx1"/>
                </a:solidFill>
                <a:effectLst/>
                <a:latin typeface="+mn-lt"/>
                <a:ea typeface="+mn-ea"/>
                <a:cs typeface="+mn-cs"/>
              </a:rPr>
              <a:t> line from the video? (2) What do each of the letters in G.O.S.P.E.L. stand for? (3) Why do you think that the Gospel is important? (4) How have you responded to the Gospel message? (5) Pray for each other to embrace or share the message.</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t>1</a:t>
            </a:fld>
            <a:endParaRPr lang="en-US"/>
          </a:p>
        </p:txBody>
      </p:sp>
    </p:spTree>
    <p:extLst>
      <p:ext uri="{BB962C8B-B14F-4D97-AF65-F5344CB8AC3E}">
        <p14:creationId xmlns:p14="http://schemas.microsoft.com/office/powerpoint/2010/main" val="2100172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Narrator: Then God said,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God: “Let there be a horizon in the middle of the water in order to separate the water.”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Narrator: So God made the horizon and separated the water above and below the horizon. And so it was. God named what was above the horizon sky. (Genesis 1:6-8)</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10</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Narrator: </a:t>
            </a:r>
            <a:r>
              <a:rPr lang="en-US" b="0" dirty="0" smtClean="0">
                <a:solidFill>
                  <a:srgbClr val="FFFFFF"/>
                </a:solidFill>
                <a:effectLst>
                  <a:glow rad="127000">
                    <a:schemeClr val="tx1"/>
                  </a:glow>
                </a:effectLst>
                <a:latin typeface="Chalkduster"/>
                <a:cs typeface="Chalkduster"/>
              </a:rPr>
              <a:t>Then God said, </a:t>
            </a:r>
          </a:p>
          <a:p>
            <a:pPr algn="l"/>
            <a:r>
              <a:rPr lang="en-US" b="0" dirty="0" smtClean="0">
                <a:solidFill>
                  <a:srgbClr val="FFFFFF"/>
                </a:solidFill>
                <a:effectLst>
                  <a:glow rad="127000">
                    <a:schemeClr val="tx1"/>
                  </a:glow>
                </a:effectLst>
                <a:latin typeface="Chalkduster"/>
                <a:cs typeface="Chalkduster"/>
              </a:rPr>
              <a:t>God: “Let the water under the sky come together in one area, and let the dry land appear.” </a:t>
            </a:r>
          </a:p>
          <a:p>
            <a:pPr algn="l"/>
            <a:r>
              <a:rPr lang="en-US" dirty="0" smtClean="0"/>
              <a:t>Narrator: </a:t>
            </a:r>
            <a:r>
              <a:rPr lang="en-US" b="0" dirty="0" smtClean="0">
                <a:solidFill>
                  <a:srgbClr val="FFFFFF"/>
                </a:solidFill>
                <a:effectLst>
                  <a:glow rad="127000">
                    <a:schemeClr val="tx1"/>
                  </a:glow>
                </a:effectLst>
                <a:latin typeface="Chalkduster"/>
                <a:cs typeface="Chalkduster"/>
              </a:rPr>
              <a:t>And so it was. God named the dry land earth. The water which came together he named sea. God saw that it was good. (Genesis 1:9-10)</a:t>
            </a:r>
            <a:endParaRPr lang="en-US" b="0" dirty="0">
              <a:solidFill>
                <a:srgbClr val="FFFFFF"/>
              </a:solidFill>
              <a:effectLst>
                <a:glow rad="127000">
                  <a:schemeClr val="tx1"/>
                </a:glow>
              </a:effectLst>
              <a:latin typeface="Chalkduster"/>
              <a:cs typeface="Chalkduster"/>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11</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Narrator: Then God said,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God: “Let the earth produce vegetation: plants bearing seeds, each according to its own type, and fruit trees bearing fruit with seeds, each according to its own type.”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Narrator: And so it was. (Genesis 1:11)</a:t>
            </a:r>
            <a:r>
              <a:rPr lang="en-ZA" dirty="0" smtClean="0">
                <a:effectLst/>
              </a:rPr>
              <a:t> </a:t>
            </a:r>
            <a:endParaRPr lang="en-US" dirty="0" smtClean="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12</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room </a:t>
            </a:r>
            <a:r>
              <a:rPr lang="en-US" dirty="0" smtClean="0"/>
              <a:t>lights are turned on when God speaks]</a:t>
            </a:r>
          </a:p>
          <a:p>
            <a:r>
              <a:rPr lang="en-US" dirty="0" smtClean="0"/>
              <a:t>Narrator: Then God said, </a:t>
            </a:r>
          </a:p>
          <a:p>
            <a:r>
              <a:rPr lang="en-US" dirty="0" smtClean="0"/>
              <a:t>God: “Let there be lights in the sky to separate the day from the night. They will be signs and will mark religious festivals, days, and years. They will be lights in the sky to shine on the earth.” </a:t>
            </a:r>
          </a:p>
          <a:p>
            <a:r>
              <a:rPr lang="en-US" dirty="0" smtClean="0"/>
              <a:t>Narrator: And so it was. God made the two bright lights: the sun to rule the day and the moon to rule the night. He also made the stars. (Genesis 1:14-16)</a:t>
            </a: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13</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Narrator</a:t>
            </a:r>
            <a:r>
              <a:rPr lang="en-US" dirty="0" smtClean="0"/>
              <a:t>: </a:t>
            </a:r>
            <a:r>
              <a:rPr lang="en-US" sz="1200" dirty="0" smtClean="0">
                <a:solidFill>
                  <a:srgbClr val="FFFFFF"/>
                </a:solidFill>
                <a:effectLst>
                  <a:glow rad="63500">
                    <a:schemeClr val="tx1"/>
                  </a:glow>
                </a:effectLst>
                <a:latin typeface="Victor Vector"/>
                <a:cs typeface="Victor Vector"/>
              </a:rPr>
              <a:t>Then God said,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rgbClr val="FFFFFF"/>
                </a:solidFill>
                <a:effectLst>
                  <a:glow rad="63500">
                    <a:schemeClr val="tx1"/>
                  </a:glow>
                </a:effectLst>
                <a:latin typeface="Victor Vector"/>
                <a:cs typeface="Victor Vector"/>
              </a:rPr>
              <a:t>God: “Let birds fly through the sky over the earth.” (Genesis 1:20)</a:t>
            </a:r>
            <a:endParaRPr lang="en-US" dirty="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14</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Narrator: </a:t>
            </a:r>
            <a:r>
              <a:rPr lang="en-US" sz="1200" dirty="0" smtClean="0">
                <a:solidFill>
                  <a:srgbClr val="FFFFFF"/>
                </a:solidFill>
                <a:effectLst>
                  <a:glow rad="63500">
                    <a:schemeClr val="tx1"/>
                  </a:glow>
                </a:effectLst>
                <a:latin typeface="Victor Vector"/>
                <a:cs typeface="Victor Vector"/>
              </a:rPr>
              <a:t>Then God said,</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rgbClr val="FFFFFF"/>
                </a:solidFill>
                <a:effectLst>
                  <a:glow rad="63500">
                    <a:schemeClr val="tx1"/>
                  </a:glow>
                </a:effectLst>
                <a:latin typeface="Victor Vector"/>
                <a:cs typeface="Victor Vector"/>
              </a:rPr>
              <a:t>God: “Let the water swarm with swimming creatures.”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Narrator: </a:t>
            </a:r>
            <a:r>
              <a:rPr lang="en-US" sz="1200" dirty="0" smtClean="0">
                <a:solidFill>
                  <a:srgbClr val="FFFFFF"/>
                </a:solidFill>
                <a:effectLst>
                  <a:glow rad="63500">
                    <a:schemeClr val="tx1"/>
                  </a:glow>
                </a:effectLst>
                <a:latin typeface="Victor Vector"/>
                <a:cs typeface="Victor Vector"/>
              </a:rPr>
              <a:t>And God saw that they were good.” (Genesis 1:21)</a:t>
            </a: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15</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Narrator: </a:t>
            </a:r>
            <a:r>
              <a:rPr lang="en-US" sz="1200" dirty="0" smtClean="0">
                <a:solidFill>
                  <a:srgbClr val="FFFFFF"/>
                </a:solidFill>
                <a:effectLst>
                  <a:glow rad="63500">
                    <a:schemeClr val="tx1"/>
                  </a:glow>
                </a:effectLst>
                <a:latin typeface="Victor Vector"/>
                <a:cs typeface="Victor Vector"/>
              </a:rPr>
              <a:t>Then God said,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FFFFFF"/>
                </a:solidFill>
                <a:effectLst>
                  <a:glow rad="63500">
                    <a:schemeClr val="tx1"/>
                  </a:glow>
                </a:effectLst>
                <a:latin typeface="Victor Vector"/>
                <a:cs typeface="Victor Vector"/>
              </a:rPr>
              <a:t>God: “Let the earth produce every type of living creature: every type of domestic animal, crawling animal, and wild animal.”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FFFFFF"/>
                </a:solidFill>
                <a:effectLst>
                  <a:glow rad="63500">
                    <a:schemeClr val="tx1"/>
                  </a:glow>
                </a:effectLst>
                <a:latin typeface="Victor Vector"/>
                <a:cs typeface="Victor Vector"/>
              </a:rPr>
              <a:t>Narrator: And so it was. (Genesis 1:24)</a:t>
            </a: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16</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Narrator: </a:t>
            </a:r>
            <a:r>
              <a:rPr lang="en-US" sz="1200" dirty="0" smtClean="0">
                <a:solidFill>
                  <a:srgbClr val="FFFFFF"/>
                </a:solidFill>
                <a:effectLst>
                  <a:glow rad="63500">
                    <a:schemeClr val="tx1"/>
                  </a:glow>
                </a:effectLst>
                <a:latin typeface="Victor Vector"/>
                <a:cs typeface="Victor Vector"/>
              </a:rPr>
              <a:t>Then God said,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rgbClr val="FFFFFF"/>
                </a:solidFill>
                <a:effectLst>
                  <a:glow rad="63500">
                    <a:schemeClr val="tx1"/>
                  </a:glow>
                </a:effectLst>
                <a:latin typeface="Victor Vector"/>
                <a:cs typeface="Victor Vector"/>
              </a:rPr>
              <a:t>God: “Let us make humans in our image, in our likeness” (Genesis 1:26)</a:t>
            </a: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17</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Narrator: </a:t>
            </a:r>
            <a:r>
              <a:rPr lang="en-US" sz="1200" dirty="0" smtClean="0">
                <a:solidFill>
                  <a:srgbClr val="FFFFFF"/>
                </a:solidFill>
                <a:effectLst>
                  <a:glow rad="63500">
                    <a:schemeClr val="tx1"/>
                  </a:glow>
                </a:effectLst>
                <a:latin typeface="Victor Vector"/>
                <a:cs typeface="Victor Vector"/>
              </a:rPr>
              <a:t>So God created mankind in his own image, male and female he created them. (Genesis 1:27)</a:t>
            </a: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18</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Activity:</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Clay </a:t>
            </a:r>
            <a:r>
              <a:rPr lang="en-US" sz="1200" b="1" kern="1200" dirty="0" err="1" smtClean="0">
                <a:solidFill>
                  <a:schemeClr val="tx1"/>
                </a:solidFill>
                <a:effectLst/>
                <a:latin typeface="+mn-lt"/>
                <a:ea typeface="+mn-ea"/>
                <a:cs typeface="+mn-cs"/>
              </a:rPr>
              <a:t>Moulding</a:t>
            </a:r>
            <a:r>
              <a:rPr lang="en-US" sz="1200" b="1"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Narrator: On your tables there are pieces of clay. Take two</a:t>
            </a:r>
            <a:r>
              <a:rPr lang="en-US" sz="1200" kern="1200" baseline="0" dirty="0" smtClean="0">
                <a:solidFill>
                  <a:schemeClr val="tx1"/>
                </a:solidFill>
                <a:effectLst/>
                <a:latin typeface="+mn-lt"/>
                <a:ea typeface="+mn-ea"/>
                <a:cs typeface="+mn-cs"/>
              </a:rPr>
              <a:t> pieces </a:t>
            </a:r>
            <a:r>
              <a:rPr lang="en-US" sz="1200" kern="1200" dirty="0" smtClean="0">
                <a:solidFill>
                  <a:schemeClr val="tx1"/>
                </a:solidFill>
                <a:effectLst/>
                <a:latin typeface="+mn-lt"/>
                <a:ea typeface="+mn-ea"/>
                <a:cs typeface="+mn-cs"/>
              </a:rPr>
              <a:t>and create a human being.</a:t>
            </a:r>
            <a:r>
              <a:rPr lang="en-ZA" dirty="0" smtClean="0">
                <a:effectLst/>
              </a:rPr>
              <a:t> </a:t>
            </a:r>
            <a:endParaRPr lang="en-US" sz="1200" dirty="0" smtClean="0">
              <a:solidFill>
                <a:srgbClr val="FFFFFF"/>
              </a:solidFill>
              <a:effectLst>
                <a:glow rad="63500">
                  <a:schemeClr val="tx1"/>
                </a:glow>
              </a:effectLst>
              <a:latin typeface="Victor Vector"/>
              <a:cs typeface="Victor Vector"/>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19</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open our</a:t>
            </a:r>
            <a:r>
              <a:rPr lang="en-US" baseline="0" dirty="0" smtClean="0"/>
              <a:t> meeting in </a:t>
            </a:r>
            <a:r>
              <a:rPr lang="en-US" dirty="0" smtClean="0"/>
              <a:t>prayer.</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Narrator: God blessed them and said,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God: “Be fertile, increase in number, fill the earth, and be its master. Rule the fish in the sea, the birds in the sky, and all the animals that crawl on the earth.” (Genesis 1:28)</a:t>
            </a: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20</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Narrator: </a:t>
            </a:r>
            <a:r>
              <a:rPr lang="en-US" sz="1200" dirty="0" smtClean="0">
                <a:solidFill>
                  <a:srgbClr val="FFFFFF"/>
                </a:solidFill>
                <a:effectLst>
                  <a:glow rad="63500">
                    <a:schemeClr val="tx1"/>
                  </a:glow>
                </a:effectLst>
                <a:latin typeface="Victor Vector"/>
                <a:cs typeface="Victor Vector"/>
              </a:rPr>
              <a:t>And God saw everything that he had made and that it was very good. (Genesis 1:31)</a:t>
            </a: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21</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Narrator: On the seventh day God stopped the work he had been doing. (Genesis 2:2)</a:t>
            </a:r>
            <a:endParaRPr lang="en-US" dirty="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22</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Narrator: God used to walk with Adam and Even in the garden in the cool of the day (based on Genesis 3:8). Just imagine how awesome</a:t>
            </a:r>
            <a:r>
              <a:rPr lang="en-US" baseline="0" dirty="0" smtClean="0"/>
              <a:t> it must have been to have your creator walking around with you - he told them how much he loved them and had created them to be with him forever and they were able to respond with love and devotion.</a:t>
            </a:r>
            <a:endParaRPr lang="en-US" dirty="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23</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Activity: The Love Letter From God:</a:t>
            </a:r>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Narrator: You are invited to come forward and receive a personal love letter from God. [“My dearest child. You are my unique and special creation. I crafted you in my own image, forming you out of the dust of the ground and breathing into you the breath of my spirit so you became a living being. I created you to enjoy the most intimate of relationships humans could ever experience - the ability to hear my voice and know that I hear your every word. I promise to walk with you and protect you from all harm. I will always love you because I made you and you are precious and </a:t>
            </a:r>
            <a:r>
              <a:rPr lang="en-US" sz="1200" kern="1200" dirty="0" err="1" smtClean="0">
                <a:solidFill>
                  <a:schemeClr val="tx1"/>
                </a:solidFill>
                <a:effectLst/>
                <a:latin typeface="+mn-lt"/>
                <a:ea typeface="+mn-ea"/>
                <a:cs typeface="+mn-cs"/>
              </a:rPr>
              <a:t>honoured</a:t>
            </a:r>
            <a:r>
              <a:rPr lang="en-US" sz="1200" kern="1200" dirty="0" smtClean="0">
                <a:solidFill>
                  <a:schemeClr val="tx1"/>
                </a:solidFill>
                <a:effectLst/>
                <a:latin typeface="+mn-lt"/>
                <a:ea typeface="+mn-ea"/>
                <a:cs typeface="+mn-cs"/>
              </a:rPr>
              <a:t> in my sight! With all my love, your father, God.”]</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24</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Narrator: God created us to be with him</a:t>
            </a:r>
            <a:r>
              <a:rPr lang="en-US" baseline="0" dirty="0" smtClean="0"/>
              <a:t>. (1) </a:t>
            </a:r>
            <a:r>
              <a:rPr lang="en-US" sz="1200" kern="1200" dirty="0" smtClean="0">
                <a:solidFill>
                  <a:schemeClr val="tx1"/>
                </a:solidFill>
                <a:effectLst/>
                <a:latin typeface="+mn-lt"/>
                <a:ea typeface="+mn-ea"/>
                <a:cs typeface="+mn-cs"/>
              </a:rPr>
              <a:t>We are a special creation of God handcrafted by God himself. (2) We were made in the very image of God</a:t>
            </a:r>
            <a:r>
              <a:rPr lang="en-ZA" sz="1200" kern="1200" dirty="0" smtClean="0">
                <a:solidFill>
                  <a:schemeClr val="tx1"/>
                </a:solidFill>
                <a:effectLst/>
                <a:latin typeface="+mn-lt"/>
                <a:ea typeface="+mn-ea"/>
                <a:cs typeface="+mn-cs"/>
              </a:rPr>
              <a:t>.</a:t>
            </a:r>
            <a:r>
              <a:rPr lang="en-ZA" sz="1200" kern="1200" baseline="0" dirty="0" smtClean="0">
                <a:solidFill>
                  <a:schemeClr val="tx1"/>
                </a:solidFill>
                <a:effectLst/>
                <a:latin typeface="+mn-lt"/>
                <a:ea typeface="+mn-ea"/>
                <a:cs typeface="+mn-cs"/>
              </a:rPr>
              <a:t> (3) </a:t>
            </a:r>
            <a:r>
              <a:rPr lang="en-US" sz="1200" kern="1200" dirty="0" smtClean="0">
                <a:solidFill>
                  <a:schemeClr val="tx1"/>
                </a:solidFill>
                <a:effectLst/>
                <a:latin typeface="+mn-lt"/>
                <a:ea typeface="+mn-ea"/>
                <a:cs typeface="+mn-cs"/>
              </a:rPr>
              <a:t>We were created to connect with God on the deepest most intimate level.</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t>25</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Narrator: The </a:t>
            </a:r>
            <a:r>
              <a:rPr lang="en-US" cap="small" dirty="0" smtClean="0">
                <a:effectLst/>
              </a:rPr>
              <a:t>Lord</a:t>
            </a:r>
            <a:r>
              <a:rPr lang="en-US" dirty="0" smtClean="0"/>
              <a:t> God took the man and put him in the Garden of Eden to work it and take care of it</a:t>
            </a:r>
            <a:r>
              <a:rPr lang="en-US" baseline="0" dirty="0" smtClean="0"/>
              <a:t> and </a:t>
            </a:r>
            <a:r>
              <a:rPr lang="en-US" dirty="0" smtClean="0"/>
              <a:t>told him, </a:t>
            </a:r>
          </a:p>
          <a:p>
            <a:r>
              <a:rPr lang="en-US" dirty="0" smtClean="0"/>
              <a:t>God: “You are free to eat from any tree in the garden; but you must not eat from the tree of the knowledge of good and evil, for when you eat from it you will certainly die.” (Genesis 2:15-17)</a:t>
            </a:r>
            <a:endParaRPr lang="en-US" dirty="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26</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FFFFFF"/>
                </a:solidFill>
                <a:effectLst>
                  <a:glow rad="63500">
                    <a:schemeClr val="tx1"/>
                  </a:glow>
                </a:effectLst>
                <a:latin typeface="Victor Vector"/>
                <a:cs typeface="Victor Vector"/>
              </a:rPr>
              <a:t>Narrator: When the woman saw that the fruit of the tree was good for food and pleasing to the eye, and also desirable for gaining wisdom, she took some and ate it. She also gave some to her husband, who was with her, and he ate it. (Genesis 3:6)</a:t>
            </a: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27</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FFFFFF"/>
                </a:solidFill>
                <a:effectLst>
                  <a:glow rad="63500">
                    <a:schemeClr val="tx1"/>
                  </a:glow>
                </a:effectLst>
                <a:latin typeface="Victor Vector"/>
                <a:cs typeface="Victor Vector"/>
              </a:rPr>
              <a:t>Narrator: There is a bowl of forbidden fruit -</a:t>
            </a:r>
            <a:r>
              <a:rPr lang="en-US" sz="1200" baseline="0" dirty="0" smtClean="0">
                <a:solidFill>
                  <a:srgbClr val="FFFFFF"/>
                </a:solidFill>
                <a:effectLst>
                  <a:glow rad="63500">
                    <a:schemeClr val="tx1"/>
                  </a:glow>
                </a:effectLst>
                <a:latin typeface="Victor Vector"/>
                <a:cs typeface="Victor Vector"/>
              </a:rPr>
              <a:t> you will now come forward and eat a piece.</a:t>
            </a:r>
            <a:endParaRPr lang="en-US" sz="1200" dirty="0" smtClean="0">
              <a:solidFill>
                <a:srgbClr val="FFFFFF"/>
              </a:solidFill>
              <a:effectLst>
                <a:glow rad="63500">
                  <a:schemeClr val="tx1"/>
                </a:glow>
              </a:effectLst>
              <a:latin typeface="Victor Vector"/>
              <a:cs typeface="Victor Vector"/>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28</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Narrator: Then the man and his wife heard the sound of the </a:t>
            </a:r>
            <a:r>
              <a:rPr lang="en-US" cap="small" dirty="0" smtClean="0">
                <a:effectLst/>
              </a:rPr>
              <a:t>Lord</a:t>
            </a:r>
            <a:r>
              <a:rPr lang="en-US" dirty="0" smtClean="0"/>
              <a:t> God as he was walking in the garden in the cool of the day, and they hid from the </a:t>
            </a:r>
            <a:r>
              <a:rPr lang="en-US" cap="small" dirty="0" smtClean="0">
                <a:effectLst/>
              </a:rPr>
              <a:t>Lord</a:t>
            </a:r>
            <a:r>
              <a:rPr lang="en-US" dirty="0" smtClean="0"/>
              <a:t> God among the trees of the garden. (Genesis 3:8)</a:t>
            </a:r>
            <a:endParaRPr lang="en-US" dirty="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29</a:t>
            </a:fld>
            <a:endParaRPr lang="en-ZA"/>
          </a:p>
        </p:txBody>
      </p:sp>
    </p:spTree>
    <p:extLst>
      <p:ext uri="{BB962C8B-B14F-4D97-AF65-F5344CB8AC3E}">
        <p14:creationId xmlns:p14="http://schemas.microsoft.com/office/powerpoint/2010/main" val="2196238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newcomers and regulars.</a:t>
            </a:r>
          </a:p>
        </p:txBody>
      </p:sp>
      <p:sp>
        <p:nvSpPr>
          <p:cNvPr id="4" name="Slide Number Placeholder 3"/>
          <p:cNvSpPr>
            <a:spLocks noGrp="1"/>
          </p:cNvSpPr>
          <p:nvPr>
            <p:ph type="sldNum" sz="quarter" idx="10"/>
          </p:nvPr>
        </p:nvSpPr>
        <p:spPr/>
        <p:txBody>
          <a:bodyPr/>
          <a:lstStyle/>
          <a:p>
            <a:fld id="{EA8F9A47-FA95-6E4D-B4E0-31082CF84FA7}" type="slidenum">
              <a:rPr lang="en-US" smtClean="0"/>
              <a:t>3</a:t>
            </a:fld>
            <a:endParaRPr lang="en-US"/>
          </a:p>
        </p:txBody>
      </p:sp>
    </p:spTree>
    <p:extLst>
      <p:ext uri="{BB962C8B-B14F-4D97-AF65-F5344CB8AC3E}">
        <p14:creationId xmlns:p14="http://schemas.microsoft.com/office/powerpoint/2010/main" val="21001722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Activity: The Graffiti Wall.</a:t>
            </a:r>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Narrator: Each of you must go to the graffiti wall and write down at least one sin that you have committed.</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30</a:t>
            </a:fld>
            <a:endParaRPr lang="en-ZA"/>
          </a:p>
        </p:txBody>
      </p:sp>
    </p:spTree>
    <p:extLst>
      <p:ext uri="{BB962C8B-B14F-4D97-AF65-F5344CB8AC3E}">
        <p14:creationId xmlns:p14="http://schemas.microsoft.com/office/powerpoint/2010/main" val="21962386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Narrator: Our sins separate us from God. (1) </a:t>
            </a:r>
            <a:r>
              <a:rPr lang="en-US" sz="1200" kern="1200" dirty="0" smtClean="0">
                <a:solidFill>
                  <a:schemeClr val="tx1"/>
                </a:solidFill>
                <a:effectLst/>
                <a:latin typeface="+mn-lt"/>
                <a:ea typeface="+mn-ea"/>
                <a:cs typeface="+mn-cs"/>
              </a:rPr>
              <a:t>Sin is breaking God’s commands, violating God’s character and missing God’s mark. (2) When Adam and Eve sinned everything changed: Their eyes were opened their doom was sealed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their descendants were condemned. They lost the intimate relationship they had with God and instead of running towards him they found themselves hiding from him.</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t>31</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Narrator: So the Lord God banished him from the Garden of Eden to work the ground from which he had been taken. (Genesis 3:23). You are no longer allowed to remain in God’s presence – make your way out of the room.</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Activity: Leave The Room. </a:t>
            </a:r>
            <a:r>
              <a:rPr lang="en-US" sz="1200" kern="1200" dirty="0" smtClean="0">
                <a:solidFill>
                  <a:schemeClr val="tx1"/>
                </a:solidFill>
                <a:effectLst/>
                <a:latin typeface="+mn-lt"/>
                <a:ea typeface="+mn-ea"/>
                <a:cs typeface="+mn-cs"/>
              </a:rPr>
              <a:t>Teens leave the youth room and make their way down to the next venue.</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32</a:t>
            </a:fld>
            <a:endParaRPr lang="en-ZA"/>
          </a:p>
        </p:txBody>
      </p:sp>
    </p:spTree>
    <p:extLst>
      <p:ext uri="{BB962C8B-B14F-4D97-AF65-F5344CB8AC3E}">
        <p14:creationId xmlns:p14="http://schemas.microsoft.com/office/powerpoint/2010/main" val="21962386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Activity: The Courtroom Drama.</a:t>
            </a:r>
            <a:r>
              <a:rPr lang="en-US" sz="1200" kern="1200" dirty="0" smtClean="0">
                <a:solidFill>
                  <a:schemeClr val="tx1"/>
                </a:solidFill>
                <a:effectLst/>
                <a:latin typeface="+mn-lt"/>
                <a:ea typeface="+mn-ea"/>
                <a:cs typeface="+mn-cs"/>
              </a:rPr>
              <a:t> Teens enter the room and take their seats, but a bailiff stands and says: “All rise” as the judge makes her way to the front. The judge addresses the audience: “If you wrote a sin on the graffiti wall at the last station you will not be allowed to leave this room until you have paid for your sins - an amount of R100 for every sin you have ever committed. You could try and work off your debit but it would require washing dishes at a local restaurant and it would be a year for every sin you have ever committed. You could do jail time if you choose that, but it would require doing a year for every sin. Sadly it seems that you would die in prison as your life would run out before your debt has been paid.”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t>33</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Narrator: Sins cannot be removed by good deeds. (1) </a:t>
            </a:r>
            <a:r>
              <a:rPr lang="en-US" sz="1200" kern="1200" dirty="0" smtClean="0">
                <a:solidFill>
                  <a:schemeClr val="tx1"/>
                </a:solidFill>
                <a:effectLst/>
                <a:latin typeface="+mn-lt"/>
                <a:ea typeface="+mn-ea"/>
                <a:cs typeface="+mn-cs"/>
              </a:rPr>
              <a:t>Because we could never be good enough (Matthew 5:48 says we must be perfect). (2) Because the Law is a mirror to show us our sin and not a ladder to get us to heaven. (3) Because even our good deeds come from selfish motives (Isaiah 64:6 says that even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our righteous acts are like filthy rags).</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t>34</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Narrator: Just when you think that all is lost and you will never leave the room, a person enters - it is Jesus - and he offers to give his life to pay the debt that we owe and the Judge agrees and we are invited to follow Jesus out of the venue into the next venue.</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t>35</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Video: </a:t>
            </a:r>
            <a:r>
              <a:rPr lang="en-US" b="0" dirty="0" smtClean="0"/>
              <a:t>Third Day - Carry My Cross</a:t>
            </a:r>
            <a:r>
              <a:rPr lang="en-US" baseline="0" dirty="0" smtClean="0"/>
              <a:t>. Get it on YouTube: https://</a:t>
            </a:r>
            <a:r>
              <a:rPr lang="en-US" baseline="0" dirty="0" err="1" smtClean="0"/>
              <a:t>www.youtube.com</a:t>
            </a:r>
            <a:r>
              <a:rPr lang="en-US" baseline="0" dirty="0" smtClean="0"/>
              <a:t>/</a:t>
            </a:r>
            <a:r>
              <a:rPr lang="en-US" baseline="0" dirty="0" err="1" smtClean="0"/>
              <a:t>watch?v</a:t>
            </a:r>
            <a:r>
              <a:rPr lang="en-US" baseline="0" dirty="0" smtClean="0"/>
              <a:t>=G8RVYjfgsto</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[Wait a few minutes in darkness before playing the next video]</a:t>
            </a:r>
          </a:p>
        </p:txBody>
      </p:sp>
      <p:sp>
        <p:nvSpPr>
          <p:cNvPr id="4" name="Slide Number Placeholder 3"/>
          <p:cNvSpPr>
            <a:spLocks noGrp="1"/>
          </p:cNvSpPr>
          <p:nvPr>
            <p:ph type="sldNum" sz="quarter" idx="10"/>
          </p:nvPr>
        </p:nvSpPr>
        <p:spPr/>
        <p:txBody>
          <a:bodyPr/>
          <a:lstStyle/>
          <a:p>
            <a:fld id="{EA8F9A47-FA95-6E4D-B4E0-31082CF84FA7}" type="slidenum">
              <a:rPr lang="en-US" smtClean="0"/>
              <a:t>36</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Video: The Passion: Jesus Resurrection. Get it on YouTube at: https://</a:t>
            </a:r>
            <a:r>
              <a:rPr lang="en-US" baseline="0" dirty="0" err="1" smtClean="0"/>
              <a:t>www.youtube.com</a:t>
            </a:r>
            <a:r>
              <a:rPr lang="en-US" baseline="0" dirty="0" smtClean="0"/>
              <a:t>/</a:t>
            </a:r>
            <a:r>
              <a:rPr lang="en-US" baseline="0" dirty="0" err="1" smtClean="0"/>
              <a:t>watch?v</a:t>
            </a:r>
            <a:r>
              <a:rPr lang="en-US" baseline="0" dirty="0" smtClean="0"/>
              <a:t>=j2Mnsxj2N7Y</a:t>
            </a:r>
          </a:p>
        </p:txBody>
      </p:sp>
      <p:sp>
        <p:nvSpPr>
          <p:cNvPr id="4" name="Slide Number Placeholder 3"/>
          <p:cNvSpPr>
            <a:spLocks noGrp="1"/>
          </p:cNvSpPr>
          <p:nvPr>
            <p:ph type="sldNum" sz="quarter" idx="10"/>
          </p:nvPr>
        </p:nvSpPr>
        <p:spPr/>
        <p:txBody>
          <a:bodyPr/>
          <a:lstStyle/>
          <a:p>
            <a:fld id="{EA8F9A47-FA95-6E4D-B4E0-31082CF84FA7}" type="slidenum">
              <a:rPr lang="en-US" smtClean="0"/>
              <a:t>37</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Narrator: </a:t>
            </a:r>
            <a:r>
              <a:rPr lang="en-US" baseline="0" dirty="0" smtClean="0"/>
              <a:t>Paying the price for sin, Jesus died and rose again. (1) </a:t>
            </a:r>
            <a:r>
              <a:rPr lang="en-US" sz="1200" kern="1200" dirty="0" smtClean="0">
                <a:solidFill>
                  <a:schemeClr val="tx1"/>
                </a:solidFill>
                <a:effectLst/>
                <a:latin typeface="+mn-lt"/>
                <a:ea typeface="+mn-ea"/>
                <a:cs typeface="+mn-cs"/>
              </a:rPr>
              <a:t>Jesus died in our place for our sins. (2) His resurrection demonstrated that He was who He claimed to be</a:t>
            </a:r>
            <a:r>
              <a:rPr lang="en-US" sz="1200" kern="1200" baseline="0" dirty="0" smtClean="0">
                <a:solidFill>
                  <a:schemeClr val="tx1"/>
                </a:solidFill>
                <a:effectLst/>
                <a:latin typeface="+mn-lt"/>
                <a:ea typeface="+mn-ea"/>
                <a:cs typeface="+mn-cs"/>
              </a:rPr>
              <a:t> - the Son of God, our </a:t>
            </a:r>
            <a:r>
              <a:rPr lang="en-US" sz="1200" kern="1200" baseline="0" dirty="0" err="1" smtClean="0">
                <a:solidFill>
                  <a:schemeClr val="tx1"/>
                </a:solidFill>
                <a:effectLst/>
                <a:latin typeface="+mn-lt"/>
                <a:ea typeface="+mn-ea"/>
                <a:cs typeface="+mn-cs"/>
              </a:rPr>
              <a:t>Saviour</a:t>
            </a:r>
            <a:r>
              <a:rPr lang="en-ZA" sz="1200" kern="1200" dirty="0" smtClean="0">
                <a:solidFill>
                  <a:schemeClr val="tx1"/>
                </a:solidFill>
                <a:effectLst/>
                <a:latin typeface="+mn-lt"/>
                <a:ea typeface="+mn-ea"/>
                <a:cs typeface="+mn-cs"/>
              </a:rPr>
              <a:t>.</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t>38</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Activity: The Eternal Life Gift Voucher.</a:t>
            </a:r>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Narrator: Jesus is offering you eternal life – if you are interested then he has vouchers that you can collect from him. [Create gift vouchers that teens can collect from the person playing the role of Jesus – the voucher speaks of how when you trust in Jesus for salvation you will be saved because he exchanges our sin for his righteousness.]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t>39</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Sunday morning it is The Word-On series and we will be exploring what the Bible says about Prophecy.</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4</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Narrator: Everyone who trusts in Him alone has eternal life. (1) </a:t>
            </a:r>
            <a:r>
              <a:rPr lang="en-US" sz="1200" kern="1200" dirty="0" smtClean="0">
                <a:solidFill>
                  <a:schemeClr val="tx1"/>
                </a:solidFill>
                <a:effectLst/>
                <a:latin typeface="+mn-lt"/>
                <a:ea typeface="+mn-ea"/>
                <a:cs typeface="+mn-cs"/>
              </a:rPr>
              <a:t>We are saved by grace through faith, not by good works. (2) We are justified by God the Father through faith in Jesus alone). (3) When we trust in Jesus as our savior he exchanges our sin for his righteousness</a:t>
            </a:r>
            <a:r>
              <a:rPr lang="en-ZA" sz="1200" kern="1200" dirty="0" smtClean="0">
                <a:solidFill>
                  <a:schemeClr val="tx1"/>
                </a:solidFill>
                <a:effectLst/>
                <a:latin typeface="+mn-lt"/>
                <a:ea typeface="+mn-ea"/>
                <a:cs typeface="+mn-cs"/>
              </a:rPr>
              <a:t>.</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t>40</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kern="1200" dirty="0" smtClean="0">
                <a:solidFill>
                  <a:schemeClr val="tx1"/>
                </a:solidFill>
                <a:effectLst/>
                <a:latin typeface="+mn-lt"/>
                <a:ea typeface="+mn-ea"/>
                <a:cs typeface="+mn-cs"/>
              </a:rPr>
              <a:t>Narrator: Make your way back to the youth room.</a:t>
            </a:r>
            <a:r>
              <a:rPr lang="en-ZA" dirty="0" smtClean="0">
                <a:effectLst/>
              </a:rPr>
              <a:t> </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t>41</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Narrator: Welcome back to the place of intimacy with Father God - where you started.</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Activity: The Eternity Rope.</a:t>
            </a:r>
            <a:r>
              <a:rPr lang="en-US" sz="1200" kern="1200" dirty="0" smtClean="0">
                <a:solidFill>
                  <a:schemeClr val="tx1"/>
                </a:solidFill>
                <a:effectLst/>
                <a:latin typeface="+mn-lt"/>
                <a:ea typeface="+mn-ea"/>
                <a:cs typeface="+mn-cs"/>
              </a:rPr>
              <a:t> Use a long rope as an illustration of eternity but then show that on one end there is a small </a:t>
            </a:r>
            <a:r>
              <a:rPr lang="en-US" sz="1200" kern="1200" dirty="0" err="1" smtClean="0">
                <a:solidFill>
                  <a:schemeClr val="tx1"/>
                </a:solidFill>
                <a:effectLst/>
                <a:latin typeface="+mn-lt"/>
                <a:ea typeface="+mn-ea"/>
                <a:cs typeface="+mn-cs"/>
              </a:rPr>
              <a:t>coloured</a:t>
            </a:r>
            <a:r>
              <a:rPr lang="en-US" sz="1200" kern="1200" dirty="0" smtClean="0">
                <a:solidFill>
                  <a:schemeClr val="tx1"/>
                </a:solidFill>
                <a:effectLst/>
                <a:latin typeface="+mn-lt"/>
                <a:ea typeface="+mn-ea"/>
                <a:cs typeface="+mn-cs"/>
              </a:rPr>
              <a:t> section that represents our life on earth. Show how that our live with Jesus starts here on earth but that is only a fraction of that time that we will spend forever in the presence of Jesus. It is not just a long time but an awesome time in Gods presence - with our Creator.</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t>42</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Narrator: Life with Jesus starts now and lasts forever. (1) </a:t>
            </a:r>
            <a:r>
              <a:rPr lang="en-US" sz="1200" kern="1200" dirty="0" smtClean="0">
                <a:solidFill>
                  <a:schemeClr val="tx1"/>
                </a:solidFill>
                <a:effectLst/>
                <a:latin typeface="+mn-lt"/>
                <a:ea typeface="+mn-ea"/>
                <a:cs typeface="+mn-cs"/>
              </a:rPr>
              <a:t>Eternal life begins as soon as you believe in Jesus it is not something you get when you die. (2)</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Eternal life is eternal - it will never end!. (3) Eternal life is not just about the quantity, but the quality of life with Jesus!</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t>43</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Video: We are going to watch a video called: Life in 6 Words.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t>44</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Video: Life in 6 Words. Get it on YouTube at: https://</a:t>
            </a:r>
            <a:r>
              <a:rPr lang="en-US" baseline="0" dirty="0" err="1" smtClean="0"/>
              <a:t>www.youtube.com</a:t>
            </a:r>
            <a:r>
              <a:rPr lang="en-US" baseline="0" dirty="0" smtClean="0"/>
              <a:t>/</a:t>
            </a:r>
            <a:r>
              <a:rPr lang="en-US" baseline="0" dirty="0" err="1" smtClean="0"/>
              <a:t>watch?v</a:t>
            </a:r>
            <a:r>
              <a:rPr lang="en-US" baseline="0" dirty="0" smtClean="0"/>
              <a:t>=jyYFxp7apl4</a:t>
            </a:r>
          </a:p>
        </p:txBody>
      </p:sp>
      <p:sp>
        <p:nvSpPr>
          <p:cNvPr id="4" name="Slide Number Placeholder 3"/>
          <p:cNvSpPr>
            <a:spLocks noGrp="1"/>
          </p:cNvSpPr>
          <p:nvPr>
            <p:ph type="sldNum" sz="quarter" idx="10"/>
          </p:nvPr>
        </p:nvSpPr>
        <p:spPr/>
        <p:txBody>
          <a:bodyPr/>
          <a:lstStyle/>
          <a:p>
            <a:fld id="{EA8F9A47-FA95-6E4D-B4E0-31082CF84FA7}" type="slidenum">
              <a:rPr lang="en-US" smtClean="0"/>
              <a:t>45</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Challenge: Tonight we got a front row seat to one of the coolest renditions of the Gospel on the planet. We listened to a man pour out his heart about what the Gospel means to him. We heard how the Gospel changed him, and what it means to us.</a:t>
            </a:r>
            <a:r>
              <a:rPr lang="en-ZA" sz="1200" kern="1200" dirty="0" smtClean="0">
                <a:solidFill>
                  <a:schemeClr val="tx1"/>
                </a:solidFill>
                <a:effectLst/>
                <a:latin typeface="+mn-lt"/>
                <a:ea typeface="+mn-ea"/>
                <a:cs typeface="+mn-cs"/>
              </a:rPr>
              <a:t> D</a:t>
            </a:r>
            <a:r>
              <a:rPr lang="en-US" sz="1200" kern="1200" dirty="0" smtClean="0">
                <a:solidFill>
                  <a:schemeClr val="tx1"/>
                </a:solidFill>
                <a:effectLst/>
                <a:latin typeface="+mn-lt"/>
                <a:ea typeface="+mn-ea"/>
                <a:cs typeface="+mn-cs"/>
              </a:rPr>
              <a:t>o YOU understand the Gospel? Do you really believe that the Gospel of Jesus Christ is about Him saving you…not you trying to save yourself? Do you really believe that Christ that came into the world to save sinners? No matter how wicked they were? Do you really believe that the Gospel of Jesus Christ is true and that it can save you? God. Our. Sins. Paying. Everyone. Life. Every word is important. God is perfect. We are sinful. God paid the debt that resulted from our sin. We are given life instead of death. Do you truly believe this? If so, great! You’ve got the biggest part of life figured out! If not, then know that God is calling out to you right now to come into a relationship with Him that is perfect. But you can only do this through Jesus, the Son of God who paid our debt on sin by dying on a cross and rising to life three days later. Right now, I invite you to put your trust in this Gospel, in this Savior. You can do so right where you are. We’re going to say a prayer, but if you would like to talk about this further, there will be time in your small groups.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t>46</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Prayer: </a:t>
            </a:r>
          </a:p>
          <a:p>
            <a:r>
              <a:rPr lang="en-US" sz="1200" kern="1200" dirty="0" smtClean="0">
                <a:solidFill>
                  <a:schemeClr val="tx1"/>
                </a:solidFill>
                <a:effectLst/>
                <a:latin typeface="+mn-lt"/>
                <a:ea typeface="+mn-ea"/>
                <a:cs typeface="+mn-cs"/>
              </a:rPr>
              <a:t>Narrator: Dear Lord, thank you for tonight, for reminding us that you created us to enjoy a close relationship with you. We realize that our sins separated us from you and that we cannot remove our sins through good deeds. We understand that Jesus died and rose again to pay for our sins and right now we put our trust in you and receive the free gift of eternal life. We are so excited about getting to start eternal life right now and know that it will never end. Amen.</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t>47</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Small Groups.</a:t>
            </a:r>
            <a:r>
              <a:rPr lang="en-ZA" sz="1200" kern="1200" baseline="0" dirty="0" smtClean="0">
                <a:solidFill>
                  <a:schemeClr val="tx1"/>
                </a:solidFill>
                <a:effectLst/>
                <a:latin typeface="+mn-lt"/>
                <a:ea typeface="+mn-ea"/>
                <a:cs typeface="+mn-cs"/>
              </a:rPr>
              <a:t> </a:t>
            </a:r>
            <a:r>
              <a:rPr lang="en-US" baseline="0" dirty="0" smtClean="0"/>
              <a:t>Here are the questions for our small group time: (1) What </a:t>
            </a:r>
            <a:r>
              <a:rPr lang="en-US" baseline="0" smtClean="0"/>
              <a:t>was your </a:t>
            </a:r>
            <a:r>
              <a:rPr lang="en-US" baseline="0" dirty="0" err="1" smtClean="0"/>
              <a:t>favourite</a:t>
            </a:r>
            <a:r>
              <a:rPr lang="en-US" baseline="0" dirty="0" smtClean="0"/>
              <a:t> line from the video? (2) What do each of the letters in G.O.S.P.E.L. stand for? (3) Why do you think that the Gospel is important? (4) How have you responded to the Gospel message? </a:t>
            </a:r>
            <a:r>
              <a:rPr lang="en-US" dirty="0" smtClean="0"/>
              <a:t>(5)</a:t>
            </a:r>
            <a:r>
              <a:rPr lang="en-US" baseline="0" dirty="0" smtClean="0"/>
              <a:t> Pray for each other to embrace or share the message.</a:t>
            </a:r>
          </a:p>
          <a:p>
            <a:endParaRPr lang="en-US" baseline="0" dirty="0" smtClean="0"/>
          </a:p>
          <a:p>
            <a:endParaRPr lang="en-US" baseline="0" dirty="0" smtClean="0"/>
          </a:p>
          <a:p>
            <a:pPr marL="0" indent="0" defTabSz="455613">
              <a:lnSpc>
                <a:spcPct val="80000"/>
              </a:lnSpc>
              <a:spcAft>
                <a:spcPts val="1800"/>
              </a:spcAft>
              <a:buNone/>
            </a:pP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t>48</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Sunday morning it is The Word-On</a:t>
            </a:r>
            <a:r>
              <a:rPr lang="en-US" baseline="0" dirty="0" smtClean="0"/>
              <a:t> series and we will be exploring what the Bible says about Prophecy.</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49</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Next Friday night is our Chow </a:t>
            </a:r>
            <a:r>
              <a:rPr lang="en-US" baseline="0" dirty="0" smtClean="0"/>
              <a:t>Night.</a:t>
            </a:r>
          </a:p>
          <a:p>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5</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Friday night is our Chow Night.</a:t>
            </a: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50</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 is time for Refreshments.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51</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Tonight is Encounter Night. </a:t>
            </a: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6</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Here are some instructions for our journey tonight: (1) Stick together. (2) Pay attention. (3) Avoid distractions. (4) Get involved.</a:t>
            </a:r>
            <a:r>
              <a:rPr lang="en-ZA" dirty="0" smtClean="0">
                <a:effectLst/>
              </a:rPr>
              <a:t>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t>7</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smtClean="0">
                <a:solidFill>
                  <a:srgbClr val="FFFFFF"/>
                </a:solidFill>
                <a:effectLst>
                  <a:glow rad="63500">
                    <a:schemeClr val="tx1">
                      <a:alpha val="40000"/>
                    </a:schemeClr>
                  </a:glow>
                </a:effectLst>
                <a:latin typeface="Victor Vector"/>
                <a:cs typeface="Victor Vector"/>
              </a:rPr>
              <a:t>[Scene: The audience is seated on chairs around tables in darkness. On stage there are 2 seats - the Narrator and God - and they read the story of the creation of the world and humans using this script and slides with images]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Narrator: In the beginning God created heaven and earth! (Genesis 1:1)</a:t>
            </a:r>
            <a:endParaRPr lang="en-ZA" sz="1200" kern="1200" dirty="0" smtClean="0">
              <a:solidFill>
                <a:schemeClr val="tx1"/>
              </a:solidFill>
              <a:effectLst/>
              <a:latin typeface="+mn-lt"/>
              <a:ea typeface="+mn-ea"/>
              <a:cs typeface="+mn-cs"/>
            </a:endParaRPr>
          </a:p>
          <a:p>
            <a:pPr algn="l"/>
            <a:endParaRPr lang="en-US" sz="1200" dirty="0" smtClean="0">
              <a:solidFill>
                <a:srgbClr val="FFFFFF"/>
              </a:solidFill>
              <a:effectLst>
                <a:glow rad="63500">
                  <a:schemeClr val="tx1">
                    <a:alpha val="40000"/>
                  </a:schemeClr>
                </a:glow>
              </a:effectLst>
              <a:latin typeface="Victor Vector"/>
              <a:cs typeface="Victor Vector"/>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t>8</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stage lights are turned on when God says: “Let there be light!”]</a:t>
            </a:r>
          </a:p>
          <a:p>
            <a:r>
              <a:rPr lang="en-US" dirty="0" smtClean="0"/>
              <a:t>Narrator: Then God said, </a:t>
            </a:r>
          </a:p>
          <a:p>
            <a:r>
              <a:rPr lang="en-US" dirty="0" smtClean="0"/>
              <a:t>God: “Let there be light!” </a:t>
            </a:r>
          </a:p>
          <a:p>
            <a:r>
              <a:rPr lang="en-US" dirty="0" smtClean="0"/>
              <a:t>Narrator: So there was light. God saw the light was good. So God separated the light from the darkness. God named the light day, and the darkness he named night. (Genesis 1:3-5)</a:t>
            </a:r>
            <a:endParaRPr lang="en-US" dirty="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9</a:t>
            </a:fld>
            <a:endParaRPr lang="en-ZA"/>
          </a:p>
        </p:txBody>
      </p:sp>
    </p:spTree>
    <p:extLst>
      <p:ext uri="{BB962C8B-B14F-4D97-AF65-F5344CB8AC3E}">
        <p14:creationId xmlns:p14="http://schemas.microsoft.com/office/powerpoint/2010/main" val="2669124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t>16/05/21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65D68-5C8F-2840-97E5-5B704BB7A85A}" type="slidenum">
              <a:rPr lang="en-US" smtClean="0"/>
              <a:t>‹#›</a:t>
            </a:fld>
            <a:endParaRPr lang="en-US"/>
          </a:p>
        </p:txBody>
      </p:sp>
    </p:spTree>
    <p:extLst>
      <p:ext uri="{BB962C8B-B14F-4D97-AF65-F5344CB8AC3E}">
        <p14:creationId xmlns:p14="http://schemas.microsoft.com/office/powerpoint/2010/main" val="1943780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t>16/05/21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65D68-5C8F-2840-97E5-5B704BB7A85A}" type="slidenum">
              <a:rPr lang="en-US" smtClean="0"/>
              <a:t>‹#›</a:t>
            </a:fld>
            <a:endParaRPr lang="en-US"/>
          </a:p>
        </p:txBody>
      </p:sp>
    </p:spTree>
    <p:extLst>
      <p:ext uri="{BB962C8B-B14F-4D97-AF65-F5344CB8AC3E}">
        <p14:creationId xmlns:p14="http://schemas.microsoft.com/office/powerpoint/2010/main" val="3394743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t>16/05/21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65D68-5C8F-2840-97E5-5B704BB7A85A}" type="slidenum">
              <a:rPr lang="en-US" smtClean="0"/>
              <a:t>‹#›</a:t>
            </a:fld>
            <a:endParaRPr lang="en-US"/>
          </a:p>
        </p:txBody>
      </p:sp>
    </p:spTree>
    <p:extLst>
      <p:ext uri="{BB962C8B-B14F-4D97-AF65-F5344CB8AC3E}">
        <p14:creationId xmlns:p14="http://schemas.microsoft.com/office/powerpoint/2010/main" val="1451060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t>16/05/21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65D68-5C8F-2840-97E5-5B704BB7A85A}" type="slidenum">
              <a:rPr lang="en-US" smtClean="0"/>
              <a:t>‹#›</a:t>
            </a:fld>
            <a:endParaRPr lang="en-US"/>
          </a:p>
        </p:txBody>
      </p:sp>
    </p:spTree>
    <p:extLst>
      <p:ext uri="{BB962C8B-B14F-4D97-AF65-F5344CB8AC3E}">
        <p14:creationId xmlns:p14="http://schemas.microsoft.com/office/powerpoint/2010/main" val="1029181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C17A63-4EA9-4543-8FBB-65EA968A8C3B}" type="datetimeFigureOut">
              <a:rPr lang="en-US" smtClean="0"/>
              <a:t>16/05/21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65D68-5C8F-2840-97E5-5B704BB7A85A}" type="slidenum">
              <a:rPr lang="en-US" smtClean="0"/>
              <a:t>‹#›</a:t>
            </a:fld>
            <a:endParaRPr lang="en-US"/>
          </a:p>
        </p:txBody>
      </p:sp>
    </p:spTree>
    <p:extLst>
      <p:ext uri="{BB962C8B-B14F-4D97-AF65-F5344CB8AC3E}">
        <p14:creationId xmlns:p14="http://schemas.microsoft.com/office/powerpoint/2010/main" val="3076367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C17A63-4EA9-4543-8FBB-65EA968A8C3B}" type="datetimeFigureOut">
              <a:rPr lang="en-US" smtClean="0"/>
              <a:t>16/05/21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B65D68-5C8F-2840-97E5-5B704BB7A85A}" type="slidenum">
              <a:rPr lang="en-US" smtClean="0"/>
              <a:t>‹#›</a:t>
            </a:fld>
            <a:endParaRPr lang="en-US"/>
          </a:p>
        </p:txBody>
      </p:sp>
    </p:spTree>
    <p:extLst>
      <p:ext uri="{BB962C8B-B14F-4D97-AF65-F5344CB8AC3E}">
        <p14:creationId xmlns:p14="http://schemas.microsoft.com/office/powerpoint/2010/main" val="1074268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C17A63-4EA9-4543-8FBB-65EA968A8C3B}" type="datetimeFigureOut">
              <a:rPr lang="en-US" smtClean="0"/>
              <a:t>16/05/21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B65D68-5C8F-2840-97E5-5B704BB7A85A}" type="slidenum">
              <a:rPr lang="en-US" smtClean="0"/>
              <a:t>‹#›</a:t>
            </a:fld>
            <a:endParaRPr lang="en-US"/>
          </a:p>
        </p:txBody>
      </p:sp>
    </p:spTree>
    <p:extLst>
      <p:ext uri="{BB962C8B-B14F-4D97-AF65-F5344CB8AC3E}">
        <p14:creationId xmlns:p14="http://schemas.microsoft.com/office/powerpoint/2010/main" val="681738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C17A63-4EA9-4543-8FBB-65EA968A8C3B}" type="datetimeFigureOut">
              <a:rPr lang="en-US" smtClean="0"/>
              <a:t>16/05/21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B65D68-5C8F-2840-97E5-5B704BB7A85A}" type="slidenum">
              <a:rPr lang="en-US" smtClean="0"/>
              <a:t>‹#›</a:t>
            </a:fld>
            <a:endParaRPr lang="en-US"/>
          </a:p>
        </p:txBody>
      </p:sp>
    </p:spTree>
    <p:extLst>
      <p:ext uri="{BB962C8B-B14F-4D97-AF65-F5344CB8AC3E}">
        <p14:creationId xmlns:p14="http://schemas.microsoft.com/office/powerpoint/2010/main" val="940674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C17A63-4EA9-4543-8FBB-65EA968A8C3B}" type="datetimeFigureOut">
              <a:rPr lang="en-US" smtClean="0"/>
              <a:t>16/05/21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B65D68-5C8F-2840-97E5-5B704BB7A85A}" type="slidenum">
              <a:rPr lang="en-US" smtClean="0"/>
              <a:t>‹#›</a:t>
            </a:fld>
            <a:endParaRPr lang="en-US"/>
          </a:p>
        </p:txBody>
      </p:sp>
    </p:spTree>
    <p:extLst>
      <p:ext uri="{BB962C8B-B14F-4D97-AF65-F5344CB8AC3E}">
        <p14:creationId xmlns:p14="http://schemas.microsoft.com/office/powerpoint/2010/main" val="2593873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C17A63-4EA9-4543-8FBB-65EA968A8C3B}" type="datetimeFigureOut">
              <a:rPr lang="en-US" smtClean="0"/>
              <a:t>16/05/21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B65D68-5C8F-2840-97E5-5B704BB7A85A}" type="slidenum">
              <a:rPr lang="en-US" smtClean="0"/>
              <a:t>‹#›</a:t>
            </a:fld>
            <a:endParaRPr lang="en-US"/>
          </a:p>
        </p:txBody>
      </p:sp>
    </p:spTree>
    <p:extLst>
      <p:ext uri="{BB962C8B-B14F-4D97-AF65-F5344CB8AC3E}">
        <p14:creationId xmlns:p14="http://schemas.microsoft.com/office/powerpoint/2010/main" val="1916178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C17A63-4EA9-4543-8FBB-65EA968A8C3B}" type="datetimeFigureOut">
              <a:rPr lang="en-US" smtClean="0"/>
              <a:t>16/05/21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B65D68-5C8F-2840-97E5-5B704BB7A85A}" type="slidenum">
              <a:rPr lang="en-US" smtClean="0"/>
              <a:t>‹#›</a:t>
            </a:fld>
            <a:endParaRPr lang="en-US"/>
          </a:p>
        </p:txBody>
      </p:sp>
    </p:spTree>
    <p:extLst>
      <p:ext uri="{BB962C8B-B14F-4D97-AF65-F5344CB8AC3E}">
        <p14:creationId xmlns:p14="http://schemas.microsoft.com/office/powerpoint/2010/main" val="3902989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C17A63-4EA9-4543-8FBB-65EA968A8C3B}" type="datetimeFigureOut">
              <a:rPr lang="en-US" smtClean="0"/>
              <a:t>16/05/21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65D68-5C8F-2840-97E5-5B704BB7A85A}" type="slidenum">
              <a:rPr lang="en-US" smtClean="0"/>
              <a:t>‹#›</a:t>
            </a:fld>
            <a:endParaRPr lang="en-US"/>
          </a:p>
        </p:txBody>
      </p:sp>
    </p:spTree>
    <p:extLst>
      <p:ext uri="{BB962C8B-B14F-4D97-AF65-F5344CB8AC3E}">
        <p14:creationId xmlns:p14="http://schemas.microsoft.com/office/powerpoint/2010/main" val="29705909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4.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4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62155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22610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87944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42983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93178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32907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28863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08981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34678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81748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90499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70742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3163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36968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07843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68003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09319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98452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67892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29614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57674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36662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51820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27001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17020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69416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45049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44638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90766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468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294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81937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91033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11501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84043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41310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46199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62262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65587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666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10724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00582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08255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71749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55260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95804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7890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86076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31747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39908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71463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8439</TotalTime>
  <Words>3131</Words>
  <Application>Microsoft Macintosh PowerPoint</Application>
  <PresentationFormat>On-screen Show (4:3)</PresentationFormat>
  <Paragraphs>134</Paragraphs>
  <Slides>51</Slides>
  <Notes>51</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463</cp:revision>
  <dcterms:created xsi:type="dcterms:W3CDTF">2015-09-10T12:52:54Z</dcterms:created>
  <dcterms:modified xsi:type="dcterms:W3CDTF">2016-05-21T13:11:29Z</dcterms:modified>
</cp:coreProperties>
</file>