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305" r:id="rId2"/>
    <p:sldId id="306" r:id="rId3"/>
    <p:sldId id="307" r:id="rId4"/>
    <p:sldId id="297" r:id="rId5"/>
    <p:sldId id="310" r:id="rId6"/>
    <p:sldId id="298" r:id="rId7"/>
    <p:sldId id="299" r:id="rId8"/>
    <p:sldId id="301" r:id="rId9"/>
    <p:sldId id="294" r:id="rId10"/>
    <p:sldId id="295" r:id="rId11"/>
    <p:sldId id="302" r:id="rId12"/>
    <p:sldId id="303" r:id="rId13"/>
    <p:sldId id="304" r:id="rId14"/>
    <p:sldId id="308" r:id="rId15"/>
    <p:sldId id="30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42">
          <p15:clr>
            <a:srgbClr val="000000"/>
          </p15:clr>
        </p15:guide>
        <p15:guide id="2" orient="horz" pos="130">
          <p15:clr>
            <a:srgbClr val="000000"/>
          </p15:clr>
        </p15:guide>
        <p15:guide id="3" pos="7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79223" autoAdjust="0"/>
  </p:normalViewPr>
  <p:slideViewPr>
    <p:cSldViewPr snapToGrid="0">
      <p:cViewPr>
        <p:scale>
          <a:sx n="37" d="100"/>
          <a:sy n="37" d="100"/>
        </p:scale>
        <p:origin x="1968" y="1288"/>
      </p:cViewPr>
      <p:guideLst>
        <p:guide orient="horz" pos="842"/>
        <p:guide orient="horz" pos="130"/>
        <p:guide pos="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29129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Welcome to the </a:t>
            </a:r>
            <a:r>
              <a:rPr lang="en-US" baseline="0" dirty="0"/>
              <a:t>Relationship Series.</a:t>
            </a:r>
          </a:p>
          <a:p>
            <a:r>
              <a:rPr lang="en-US" baseline="0" dirty="0"/>
              <a:t>Mini Series</a:t>
            </a:r>
          </a:p>
          <a:p>
            <a:r>
              <a:rPr lang="en-US" baseline="0" dirty="0"/>
              <a:t>Friday = Precursor</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a:t>
            </a:fld>
            <a:endParaRPr lang="en-US"/>
          </a:p>
        </p:txBody>
      </p:sp>
    </p:spTree>
    <p:extLst>
      <p:ext uri="{BB962C8B-B14F-4D97-AF65-F5344CB8AC3E}">
        <p14:creationId xmlns:p14="http://schemas.microsoft.com/office/powerpoint/2010/main" val="9487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fontAlgn="base"/>
            <a:r>
              <a:rPr lang="en-US" sz="1200" b="1" i="0" u="none" strike="noStrike" cap="none" dirty="0" smtClean="0">
                <a:solidFill>
                  <a:schemeClr val="dk1"/>
                </a:solidFill>
                <a:effectLst/>
                <a:latin typeface="Calibri"/>
                <a:ea typeface="Calibri"/>
                <a:cs typeface="Calibri"/>
                <a:sym typeface="Calibri"/>
              </a:rPr>
              <a:t>#5</a:t>
            </a:r>
            <a:r>
              <a:rPr lang="en-US" sz="1200" b="1" i="0" u="none" strike="noStrike" cap="none" baseline="0" dirty="0" smtClean="0">
                <a:solidFill>
                  <a:schemeClr val="dk1"/>
                </a:solidFill>
                <a:effectLst/>
                <a:latin typeface="Calibri"/>
                <a:ea typeface="Calibri"/>
                <a:cs typeface="Calibri"/>
                <a:sym typeface="Calibri"/>
              </a:rPr>
              <a:t> </a:t>
            </a:r>
            <a:r>
              <a:rPr lang="en-US" sz="1200" b="1" i="0" u="none" strike="noStrike" cap="none" dirty="0" smtClean="0">
                <a:solidFill>
                  <a:schemeClr val="dk1"/>
                </a:solidFill>
                <a:effectLst/>
                <a:latin typeface="Calibri"/>
                <a:ea typeface="Calibri"/>
                <a:cs typeface="Calibri"/>
                <a:sym typeface="Calibri"/>
              </a:rPr>
              <a:t>No parent is perfect………….</a:t>
            </a:r>
          </a:p>
          <a:p>
            <a:pPr rtl="0"/>
            <a:r>
              <a:rPr lang="en-US" sz="1200" b="1" i="0" u="none" strike="noStrike" cap="none" baseline="30000" dirty="0" smtClean="0">
                <a:solidFill>
                  <a:schemeClr val="dk1"/>
                </a:solidFill>
                <a:effectLst/>
                <a:latin typeface="Calibri"/>
                <a:ea typeface="Calibri"/>
                <a:cs typeface="Calibri"/>
                <a:sym typeface="Calibri"/>
              </a:rPr>
              <a:t>21 </a:t>
            </a:r>
            <a:r>
              <a:rPr lang="en-US" sz="1200" b="0" i="0" u="none" strike="noStrike" cap="none" dirty="0" smtClean="0">
                <a:solidFill>
                  <a:schemeClr val="dk1"/>
                </a:solidFill>
                <a:effectLst/>
                <a:latin typeface="Calibri"/>
                <a:ea typeface="Calibri"/>
                <a:cs typeface="Calibri"/>
                <a:sym typeface="Calibri"/>
              </a:rPr>
              <a:t>Fathers, do not embitter your children, or they will become discouraged. (Colossians 3:21)</a:t>
            </a:r>
          </a:p>
          <a:p>
            <a:pPr rtl="0" fontAlgn="base"/>
            <a:r>
              <a:rPr lang="en-US" sz="1200" b="0" i="0" u="none" strike="noStrike" cap="none" dirty="0" smtClean="0">
                <a:solidFill>
                  <a:schemeClr val="dk1"/>
                </a:solidFill>
                <a:effectLst/>
                <a:latin typeface="Calibri"/>
                <a:ea typeface="Calibri"/>
                <a:cs typeface="Calibri"/>
                <a:sym typeface="Calibri"/>
              </a:rPr>
              <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Sometimes parents hurt their children instead of build and encourage </a:t>
            </a:r>
          </a:p>
          <a:p>
            <a:pPr rtl="0" fontAlgn="base"/>
            <a:r>
              <a:rPr lang="en-US" sz="1200" b="0" i="0" u="none" strike="noStrike" cap="none" dirty="0" smtClean="0">
                <a:solidFill>
                  <a:schemeClr val="dk1"/>
                </a:solidFill>
                <a:effectLst/>
                <a:latin typeface="Calibri"/>
                <a:ea typeface="Calibri"/>
                <a:cs typeface="Calibri"/>
                <a:sym typeface="Calibri"/>
              </a:rPr>
              <a:t>Sometimes parents reject/ disown their children</a:t>
            </a:r>
          </a:p>
          <a:p>
            <a:pPr rtl="0" fontAlgn="base"/>
            <a:r>
              <a:rPr lang="en-US" sz="1200" b="0" i="0" u="none" strike="noStrike" cap="none" dirty="0" smtClean="0">
                <a:solidFill>
                  <a:schemeClr val="dk1"/>
                </a:solidFill>
                <a:effectLst/>
                <a:latin typeface="Calibri"/>
                <a:ea typeface="Calibri"/>
                <a:cs typeface="Calibri"/>
                <a:sym typeface="Calibri"/>
              </a:rPr>
              <a:t>Sometimes parents mistreat their children</a:t>
            </a:r>
          </a:p>
          <a:p>
            <a:pPr rtl="0"/>
            <a:r>
              <a:rPr lang="en-US" sz="1200" b="0" i="0" u="none" strike="noStrike" cap="none" dirty="0" smtClean="0">
                <a:solidFill>
                  <a:schemeClr val="dk1"/>
                </a:solidFill>
                <a:effectLst/>
                <a:latin typeface="Calibri"/>
                <a:ea typeface="Calibri"/>
                <a:cs typeface="Calibri"/>
                <a:sym typeface="Calibri"/>
              </a:rPr>
              <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It’s important to note that no parent is perfect and no one has a perfect relationship with their parents. Just as children were instructed to obey their parents, parents were also instructed not to anger or embitter their children. We don’t live in a perfect world, just as children fall short parents fall short too. This is why we need God as the center of our relationships. He is the only one who can train us, correct us and turn us into the people He designed us to be. Having said this we as children still need to obey, respect and </a:t>
            </a:r>
            <a:r>
              <a:rPr lang="en-US" sz="1200" b="0" i="0" u="none" strike="noStrike" cap="none" dirty="0" err="1" smtClean="0">
                <a:solidFill>
                  <a:schemeClr val="dk1"/>
                </a:solidFill>
                <a:effectLst/>
                <a:latin typeface="Calibri"/>
                <a:ea typeface="Calibri"/>
                <a:cs typeface="Calibri"/>
                <a:sym typeface="Calibri"/>
              </a:rPr>
              <a:t>honour</a:t>
            </a:r>
            <a:r>
              <a:rPr lang="en-US" sz="1200" b="0" i="0" u="none" strike="noStrike" cap="none" dirty="0" smtClean="0">
                <a:solidFill>
                  <a:schemeClr val="dk1"/>
                </a:solidFill>
                <a:effectLst/>
                <a:latin typeface="Calibri"/>
                <a:ea typeface="Calibri"/>
                <a:cs typeface="Calibri"/>
                <a:sym typeface="Calibri"/>
              </a:rPr>
              <a:t> our parents for this commandment has blessings attached to it. </a:t>
            </a:r>
          </a:p>
          <a:p>
            <a:pPr rtl="0"/>
            <a:r>
              <a:rPr lang="en-US" sz="1200" b="0" i="0" u="none" strike="noStrike" cap="none" dirty="0" smtClean="0">
                <a:solidFill>
                  <a:schemeClr val="dk1"/>
                </a:solidFill>
                <a:effectLst/>
                <a:latin typeface="Calibri"/>
                <a:ea typeface="Calibri"/>
                <a:cs typeface="Calibri"/>
                <a:sym typeface="Calibri"/>
              </a:rPr>
              <a:t>Tell personal story.</a:t>
            </a:r>
          </a:p>
          <a:p>
            <a:pPr rtl="0"/>
            <a:r>
              <a:rPr lang="en-US" sz="1200" b="0" i="0" u="none" strike="noStrike" cap="none" dirty="0" smtClean="0">
                <a:solidFill>
                  <a:schemeClr val="dk1"/>
                </a:solidFill>
                <a:effectLst/>
                <a:latin typeface="Calibri"/>
                <a:ea typeface="Calibri"/>
                <a:cs typeface="Calibri"/>
                <a:sym typeface="Calibri"/>
              </a:rPr>
              <a:t>Even though I felt like my parents hurt me, disowned and rejected me I had to learn to still obey, respect and </a:t>
            </a:r>
            <a:r>
              <a:rPr lang="en-US" sz="1200" b="0" i="0" u="none" strike="noStrike" cap="none" dirty="0" err="1" smtClean="0">
                <a:solidFill>
                  <a:schemeClr val="dk1"/>
                </a:solidFill>
                <a:effectLst/>
                <a:latin typeface="Calibri"/>
                <a:ea typeface="Calibri"/>
                <a:cs typeface="Calibri"/>
                <a:sym typeface="Calibri"/>
              </a:rPr>
              <a:t>honour</a:t>
            </a:r>
            <a:r>
              <a:rPr lang="en-US" sz="1200" b="0" i="0" u="none" strike="noStrike" cap="none" dirty="0" smtClean="0">
                <a:solidFill>
                  <a:schemeClr val="dk1"/>
                </a:solidFill>
                <a:effectLst/>
                <a:latin typeface="Calibri"/>
                <a:ea typeface="Calibri"/>
                <a:cs typeface="Calibri"/>
                <a:sym typeface="Calibri"/>
              </a:rPr>
              <a:t> them. Everything that happens to us is an occasion for God to exercise His glory through us. And to prepare us to have the ability to comfort others when others face the same trials. I was very upset and angry thinking why should I </a:t>
            </a:r>
            <a:r>
              <a:rPr lang="en-US" sz="1200" b="0" i="0" u="none" strike="noStrike" cap="none" dirty="0" err="1" smtClean="0">
                <a:solidFill>
                  <a:schemeClr val="dk1"/>
                </a:solidFill>
                <a:effectLst/>
                <a:latin typeface="Calibri"/>
                <a:ea typeface="Calibri"/>
                <a:cs typeface="Calibri"/>
                <a:sym typeface="Calibri"/>
              </a:rPr>
              <a:t>honour</a:t>
            </a:r>
            <a:r>
              <a:rPr lang="en-US" sz="1200" b="0" i="0" u="none" strike="noStrike" cap="none" dirty="0" smtClean="0">
                <a:solidFill>
                  <a:schemeClr val="dk1"/>
                </a:solidFill>
                <a:effectLst/>
                <a:latin typeface="Calibri"/>
                <a:ea typeface="Calibri"/>
                <a:cs typeface="Calibri"/>
                <a:sym typeface="Calibri"/>
              </a:rPr>
              <a:t> them when they treat me badly or disown me or don’t even try to understand me. God had to work on my heart for me to be able to firstly forgive my parents. Then go through a process of healing and then I was able to start respecting them and </a:t>
            </a:r>
            <a:r>
              <a:rPr lang="en-US" sz="1200" b="0" i="0" u="none" strike="noStrike" cap="none" dirty="0" err="1" smtClean="0">
                <a:solidFill>
                  <a:schemeClr val="dk1"/>
                </a:solidFill>
                <a:effectLst/>
                <a:latin typeface="Calibri"/>
                <a:ea typeface="Calibri"/>
                <a:cs typeface="Calibri"/>
                <a:sym typeface="Calibri"/>
              </a:rPr>
              <a:t>honouring</a:t>
            </a:r>
            <a:r>
              <a:rPr lang="en-US" sz="1200" b="0" i="0" u="none" strike="noStrike" cap="none" dirty="0" smtClean="0">
                <a:solidFill>
                  <a:schemeClr val="dk1"/>
                </a:solidFill>
                <a:effectLst/>
                <a:latin typeface="Calibri"/>
                <a:ea typeface="Calibri"/>
                <a:cs typeface="Calibri"/>
                <a:sym typeface="Calibri"/>
              </a:rPr>
              <a:t> them again. </a:t>
            </a:r>
          </a:p>
          <a:p>
            <a:r>
              <a:rPr lang="en-US" dirty="0" smtClean="0"/>
              <a:t/>
            </a:r>
            <a:br>
              <a:rPr lang="en-US" dirty="0" smtClean="0"/>
            </a:br>
            <a:r>
              <a:rPr lang="en-US" dirty="0" smtClean="0"/>
              <a:t/>
            </a:r>
            <a:br>
              <a:rPr lang="en-US" dirty="0" smtClean="0"/>
            </a:br>
            <a:endParaRPr lang="en-US" sz="1200" b="0" i="0" u="none" strike="noStrike" cap="none" dirty="0">
              <a:solidFill>
                <a:schemeClr val="dk1"/>
              </a:solidFill>
              <a:latin typeface="Calibri"/>
              <a:ea typeface="Calibri"/>
              <a:cs typeface="Calibri"/>
              <a:sym typeface="Calibri"/>
            </a:endParaRPr>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fontAlgn="base"/>
            <a:r>
              <a:rPr lang="en-US" sz="1200" b="1" i="0" u="none" strike="noStrike" cap="none" dirty="0" smtClean="0">
                <a:solidFill>
                  <a:schemeClr val="dk1"/>
                </a:solidFill>
                <a:latin typeface="Calibri"/>
                <a:ea typeface="Calibri"/>
                <a:cs typeface="Calibri"/>
                <a:sym typeface="Calibri"/>
              </a:rPr>
              <a:t>Small Group Discussion:</a:t>
            </a:r>
            <a:r>
              <a:rPr lang="en-US" sz="1200" b="0" i="0" u="none" strike="noStrike" cap="none" dirty="0" smtClean="0">
                <a:solidFill>
                  <a:schemeClr val="dk1"/>
                </a:solidFill>
                <a:latin typeface="Calibri"/>
                <a:ea typeface="Calibri"/>
                <a:cs typeface="Calibri"/>
                <a:sym typeface="Calibri"/>
              </a:rPr>
              <a:t> You have ten minutes to apply the message to your life in small groups using these 3 questions: </a:t>
            </a:r>
            <a:r>
              <a:rPr lang="en-US" sz="1200" b="1" i="0" u="none" strike="noStrike" cap="none" dirty="0" smtClean="0">
                <a:solidFill>
                  <a:schemeClr val="dk1"/>
                </a:solidFill>
                <a:effectLst/>
                <a:latin typeface="Calibri"/>
                <a:ea typeface="Calibri"/>
                <a:cs typeface="Calibri"/>
                <a:sym typeface="Calibri"/>
              </a:rPr>
              <a:t>How do you think God expects you to treat your parents?</a:t>
            </a:r>
          </a:p>
          <a:p>
            <a:pPr rtl="0" fontAlgn="base"/>
            <a:r>
              <a:rPr lang="en-US" sz="1200" b="1" i="0" u="none" strike="noStrike" cap="none" dirty="0" smtClean="0">
                <a:solidFill>
                  <a:schemeClr val="dk1"/>
                </a:solidFill>
                <a:effectLst/>
                <a:latin typeface="Calibri"/>
                <a:ea typeface="Calibri"/>
                <a:cs typeface="Calibri"/>
                <a:sym typeface="Calibri"/>
              </a:rPr>
              <a:t>When you think your parents are wrong, how do you handle it?</a:t>
            </a:r>
          </a:p>
          <a:p>
            <a:pPr rtl="0" fontAlgn="base"/>
            <a:r>
              <a:rPr lang="en-US" sz="1200" b="1" i="0" u="none" strike="noStrike" cap="none" dirty="0" smtClean="0">
                <a:solidFill>
                  <a:schemeClr val="dk1"/>
                </a:solidFill>
                <a:effectLst/>
                <a:latin typeface="Calibri"/>
                <a:ea typeface="Calibri"/>
                <a:cs typeface="Calibri"/>
                <a:sym typeface="Calibri"/>
              </a:rPr>
              <a:t>What do you think your parents expect from you?</a:t>
            </a:r>
          </a:p>
          <a:p>
            <a:pPr marL="0" marR="0" lvl="0" indent="0" algn="l" rtl="0">
              <a:spcBef>
                <a:spcPts val="0"/>
              </a:spcBef>
              <a:spcAft>
                <a:spcPts val="0"/>
              </a:spcAft>
              <a:buNone/>
            </a:pPr>
            <a:endParaRPr lang="en-US" sz="1200" b="0" i="0" u="none" strike="noStrike" cap="none" dirty="0" smtClean="0">
              <a:solidFill>
                <a:schemeClr val="dk1"/>
              </a:solidFill>
              <a:latin typeface="Calibri"/>
              <a:ea typeface="Calibri"/>
              <a:cs typeface="Calibri"/>
              <a:sym typeface="Calibri"/>
            </a:endParaRPr>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a:r>
              <a:rPr lang="en-US" sz="1200" b="1" i="0" u="none" strike="noStrike" cap="none" dirty="0" smtClean="0">
                <a:solidFill>
                  <a:schemeClr val="dk1"/>
                </a:solidFill>
                <a:effectLst/>
                <a:latin typeface="Calibri"/>
                <a:ea typeface="Calibri"/>
                <a:cs typeface="Calibri"/>
                <a:sym typeface="Calibri"/>
              </a:rPr>
              <a:t>Wrap up</a:t>
            </a:r>
            <a:endParaRPr lang="en-US" sz="1200" b="0" i="0" u="none" strike="noStrike" cap="none" dirty="0" smtClean="0">
              <a:solidFill>
                <a:schemeClr val="dk1"/>
              </a:solidFill>
              <a:effectLst/>
              <a:latin typeface="Calibri"/>
              <a:ea typeface="Calibri"/>
              <a:cs typeface="Calibri"/>
              <a:sym typeface="Calibri"/>
            </a:endParaRPr>
          </a:p>
          <a:p>
            <a:pPr rtl="0"/>
            <a:r>
              <a:rPr lang="en-US" sz="1200" b="0" i="0" u="none" strike="noStrike" cap="none" dirty="0" smtClean="0">
                <a:solidFill>
                  <a:schemeClr val="dk1"/>
                </a:solidFill>
                <a:effectLst/>
                <a:latin typeface="Calibri"/>
                <a:ea typeface="Calibri"/>
                <a:cs typeface="Calibri"/>
                <a:sym typeface="Calibri"/>
              </a:rPr>
              <a:t>I just want to wrap up by reading this verse once more</a:t>
            </a:r>
          </a:p>
          <a:p>
            <a:pPr rtl="0"/>
            <a:r>
              <a:rPr lang="en-US" sz="1200" b="0" i="0" u="none" strike="noStrike" cap="none" dirty="0" smtClean="0">
                <a:solidFill>
                  <a:schemeClr val="dk1"/>
                </a:solidFill>
                <a:effectLst/>
                <a:latin typeface="Calibri"/>
                <a:ea typeface="Calibri"/>
                <a:cs typeface="Calibri"/>
                <a:sym typeface="Calibri"/>
              </a:rPr>
              <a:t>“Children, obey your parents in the Lord, for this is right. ‘Honor your father and mother’ – </a:t>
            </a:r>
            <a:r>
              <a:rPr lang="en-US" sz="1200" b="1" i="0" u="none" strike="noStrike" cap="none" dirty="0" smtClean="0">
                <a:solidFill>
                  <a:schemeClr val="dk1"/>
                </a:solidFill>
                <a:effectLst/>
                <a:latin typeface="Calibri"/>
                <a:ea typeface="Calibri"/>
                <a:cs typeface="Calibri"/>
                <a:sym typeface="Calibri"/>
              </a:rPr>
              <a:t>this is the first commandment with a promise</a:t>
            </a:r>
            <a:r>
              <a:rPr lang="en-US" sz="1200" b="0" i="0" u="none" strike="noStrike" cap="none" dirty="0" smtClean="0">
                <a:solidFill>
                  <a:schemeClr val="dk1"/>
                </a:solidFill>
                <a:effectLst/>
                <a:latin typeface="Calibri"/>
                <a:ea typeface="Calibri"/>
                <a:cs typeface="Calibri"/>
                <a:sym typeface="Calibri"/>
              </a:rPr>
              <a:t>: ‘so that it may be well with you and you may live long on the earth'” (Ephesians 6:1-3).</a:t>
            </a:r>
          </a:p>
          <a:p>
            <a:pPr rtl="0"/>
            <a:r>
              <a:rPr lang="en-US" sz="1200" b="0" i="0" u="none" strike="noStrike" cap="none" dirty="0" smtClean="0">
                <a:solidFill>
                  <a:schemeClr val="dk1"/>
                </a:solidFill>
                <a:effectLst/>
                <a:latin typeface="Calibri"/>
                <a:ea typeface="Calibri"/>
                <a:cs typeface="Calibri"/>
                <a:sym typeface="Calibri"/>
              </a:rPr>
              <a:t>Time for ministry</a:t>
            </a:r>
          </a:p>
          <a:p>
            <a:pPr rtl="0"/>
            <a:r>
              <a:rPr lang="en-US" sz="1200" b="0" i="0" u="none" strike="noStrike" cap="none" dirty="0" smtClean="0">
                <a:solidFill>
                  <a:schemeClr val="dk1"/>
                </a:solidFill>
                <a:effectLst/>
                <a:latin typeface="Calibri"/>
                <a:ea typeface="Calibri"/>
                <a:cs typeface="Calibri"/>
                <a:sym typeface="Calibri"/>
              </a:rPr>
              <a:t>If you don’t have a good relationship with your parents and you want someone to pay with you please raise your hand. I will ask the leaders to pray with you.</a:t>
            </a:r>
          </a:p>
          <a:p>
            <a:r>
              <a:rPr lang="en-US" dirty="0" smtClean="0"/>
              <a:t/>
            </a:r>
            <a:br>
              <a:rPr lang="en-US" dirty="0" smtClean="0"/>
            </a:br>
            <a:r>
              <a:rPr lang="en-US" dirty="0" smtClean="0"/>
              <a:t/>
            </a:r>
            <a:br>
              <a:rPr lang="en-US" dirty="0" smtClean="0"/>
            </a:br>
            <a:endParaRPr lang="en-US" sz="1200" b="0" i="0" u="none" strike="noStrike" cap="none" baseline="0" dirty="0" smtClean="0">
              <a:solidFill>
                <a:schemeClr val="dk1"/>
              </a:solidFill>
              <a:latin typeface="Arial"/>
              <a:ea typeface="Arial"/>
              <a:cs typeface="Arial"/>
              <a:sym typeface="Arial"/>
            </a:endParaRPr>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smtClean="0">
                <a:solidFill>
                  <a:schemeClr val="dk1"/>
                </a:solidFill>
                <a:latin typeface="Calibri"/>
                <a:ea typeface="Calibri"/>
                <a:cs typeface="Calibri"/>
                <a:sym typeface="Calibri"/>
              </a:rPr>
              <a:t>Prayer:</a:t>
            </a:r>
            <a:r>
              <a:rPr lang="en-US" sz="1200" b="0" i="0" u="none" strike="noStrike" cap="none" dirty="0" smtClean="0">
                <a:solidFill>
                  <a:schemeClr val="dk1"/>
                </a:solidFill>
                <a:latin typeface="Calibri"/>
                <a:ea typeface="Calibri"/>
                <a:cs typeface="Calibri"/>
                <a:sym typeface="Calibri"/>
              </a:rPr>
              <a:t> </a:t>
            </a:r>
            <a:endParaRPr lang="en-US" dirty="0"/>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Daily Devotions: </a:t>
            </a:r>
            <a:r>
              <a:rPr lang="en-US" sz="1200" b="0" kern="1200" dirty="0">
                <a:solidFill>
                  <a:schemeClr val="tx1"/>
                </a:solidFill>
                <a:latin typeface="+mn-lt"/>
                <a:ea typeface="+mn-ea"/>
                <a:cs typeface="+mn-cs"/>
              </a:rPr>
              <a:t>We will post devotions on the WhatsApp group every night of the week throughout this series. Do everything you</a:t>
            </a:r>
            <a:r>
              <a:rPr lang="en-US" sz="1200" b="0" kern="1200" baseline="0" dirty="0">
                <a:solidFill>
                  <a:schemeClr val="tx1"/>
                </a:solidFill>
                <a:latin typeface="+mn-lt"/>
                <a:ea typeface="+mn-ea"/>
                <a:cs typeface="+mn-cs"/>
              </a:rPr>
              <a:t> can to be a part of the daily </a:t>
            </a:r>
            <a:r>
              <a:rPr lang="en-US" sz="1200" b="0" kern="1200" baseline="0" dirty="0" smtClean="0">
                <a:solidFill>
                  <a:schemeClr val="tx1"/>
                </a:solidFill>
                <a:latin typeface="+mn-lt"/>
                <a:ea typeface="+mn-ea"/>
                <a:cs typeface="+mn-cs"/>
              </a:rPr>
              <a:t>journey.</a:t>
            </a: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14</a:t>
            </a:fld>
            <a:endParaRPr lang="en-US"/>
          </a:p>
        </p:txBody>
      </p:sp>
    </p:spTree>
    <p:extLst>
      <p:ext uri="{BB962C8B-B14F-4D97-AF65-F5344CB8AC3E}">
        <p14:creationId xmlns:p14="http://schemas.microsoft.com/office/powerpoint/2010/main" val="1193224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Next week we’ll learn about relationship</a:t>
            </a:r>
            <a:r>
              <a:rPr lang="en-US" baseline="0" dirty="0" smtClean="0"/>
              <a:t> with God</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15</a:t>
            </a:fld>
            <a:endParaRPr lang="en-US"/>
          </a:p>
        </p:txBody>
      </p:sp>
    </p:spTree>
    <p:extLst>
      <p:ext uri="{BB962C8B-B14F-4D97-AF65-F5344CB8AC3E}">
        <p14:creationId xmlns:p14="http://schemas.microsoft.com/office/powerpoint/2010/main" val="179294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Last Week We looked at relationships with yourself</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2</a:t>
            </a:fld>
            <a:endParaRPr lang="en-US"/>
          </a:p>
        </p:txBody>
      </p:sp>
    </p:spTree>
    <p:extLst>
      <p:ext uri="{BB962C8B-B14F-4D97-AF65-F5344CB8AC3E}">
        <p14:creationId xmlns:p14="http://schemas.microsoft.com/office/powerpoint/2010/main" val="196279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Today we are exploring relationships with</a:t>
            </a:r>
            <a:r>
              <a:rPr lang="en-US" baseline="0" dirty="0" smtClean="0"/>
              <a:t> your parents</a:t>
            </a:r>
            <a:r>
              <a:rPr lang="en-US" dirty="0" smtClean="0"/>
              <a:t>.</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3</a:t>
            </a:fld>
            <a:endParaRPr lang="en-US"/>
          </a:p>
        </p:txBody>
      </p:sp>
    </p:spTree>
    <p:extLst>
      <p:ext uri="{BB962C8B-B14F-4D97-AF65-F5344CB8AC3E}">
        <p14:creationId xmlns:p14="http://schemas.microsoft.com/office/powerpoint/2010/main" val="38709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a:r>
              <a:rPr lang="en-US" sz="1200" b="0" i="0" u="none" strike="noStrike" cap="none" dirty="0" smtClean="0">
                <a:solidFill>
                  <a:schemeClr val="dk1"/>
                </a:solidFill>
                <a:effectLst/>
                <a:latin typeface="Calibri"/>
                <a:ea typeface="Calibri"/>
                <a:cs typeface="Calibri"/>
                <a:sym typeface="Calibri"/>
              </a:rPr>
              <a:t>Definition of a Parent?</a:t>
            </a:r>
          </a:p>
          <a:p>
            <a:pPr rtl="0"/>
            <a:r>
              <a:rPr lang="en-US" sz="1200" b="0" i="0" u="none" strike="noStrike" cap="none" dirty="0" smtClean="0">
                <a:solidFill>
                  <a:schemeClr val="dk1"/>
                </a:solidFill>
                <a:effectLst/>
                <a:latin typeface="Calibri"/>
                <a:ea typeface="Calibri"/>
                <a:cs typeface="Calibri"/>
                <a:sym typeface="Calibri"/>
              </a:rPr>
              <a:t>A parent is your mother or father.</a:t>
            </a:r>
          </a:p>
          <a:p>
            <a:pPr rtl="0"/>
            <a:r>
              <a:rPr lang="en-US" sz="1200" b="0" i="0" u="none" strike="noStrike" cap="none" dirty="0" smtClean="0">
                <a:solidFill>
                  <a:schemeClr val="dk1"/>
                </a:solidFill>
                <a:effectLst/>
                <a:latin typeface="Calibri"/>
                <a:ea typeface="Calibri"/>
                <a:cs typeface="Calibri"/>
                <a:sym typeface="Calibri"/>
              </a:rPr>
              <a:t>A guardian/ caretaker, someone who has been given the authority to raise you.</a:t>
            </a:r>
          </a:p>
          <a:p>
            <a:pPr rtl="0"/>
            <a:r>
              <a:rPr lang="en-US" sz="1200" b="0" i="0" u="none" strike="noStrike" cap="none" dirty="0" smtClean="0">
                <a:solidFill>
                  <a:schemeClr val="dk1"/>
                </a:solidFill>
                <a:effectLst/>
                <a:latin typeface="Calibri"/>
                <a:ea typeface="Calibri"/>
                <a:cs typeface="Calibri"/>
                <a:sym typeface="Calibri"/>
              </a:rPr>
              <a:t>An older, mature person in your community, who helps raise you.</a:t>
            </a:r>
          </a:p>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sz="1200" b="0" i="0" u="none" strike="noStrike" cap="none" dirty="0">
              <a:solidFill>
                <a:schemeClr val="dk1"/>
              </a:solidFill>
              <a:latin typeface="Calibri"/>
              <a:ea typeface="Calibri"/>
              <a:cs typeface="Calibri"/>
              <a:sym typeface="Calibri"/>
            </a:endParaRPr>
          </a:p>
        </p:txBody>
      </p:sp>
      <p:sp>
        <p:nvSpPr>
          <p:cNvPr id="215" name="Google Shape;21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a:r>
              <a:rPr lang="en-US" sz="1200" b="0" i="0" u="none" strike="noStrike" cap="none" dirty="0" smtClean="0">
                <a:solidFill>
                  <a:schemeClr val="dk1"/>
                </a:solidFill>
                <a:effectLst/>
                <a:latin typeface="Calibri"/>
                <a:ea typeface="Calibri"/>
                <a:cs typeface="Calibri"/>
                <a:sym typeface="Calibri"/>
              </a:rPr>
              <a:t>Question: Why is it important to obey and respect your parents?</a:t>
            </a:r>
          </a:p>
          <a:p>
            <a:r>
              <a:rPr lang="en-US" dirty="0" smtClean="0"/>
              <a:t/>
            </a:r>
            <a:br>
              <a:rPr lang="en-US" dirty="0" smtClean="0"/>
            </a:br>
            <a:r>
              <a:rPr lang="en-US" dirty="0" smtClean="0"/>
              <a:t/>
            </a:r>
            <a:br>
              <a:rPr lang="en-US" dirty="0" smtClean="0"/>
            </a:br>
            <a:endParaRPr sz="1200" b="0" i="0" u="none" strike="noStrike" cap="none" dirty="0">
              <a:solidFill>
                <a:schemeClr val="dk1"/>
              </a:solidFill>
              <a:latin typeface="Calibri"/>
              <a:ea typeface="Calibri"/>
              <a:cs typeface="Calibri"/>
              <a:sym typeface="Calibri"/>
            </a:endParaRPr>
          </a:p>
        </p:txBody>
      </p:sp>
      <p:sp>
        <p:nvSpPr>
          <p:cNvPr id="215" name="Google Shape;21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123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a:r>
              <a:rPr lang="en-US" sz="1200" b="0" i="0" u="none" strike="noStrike" cap="none" dirty="0" smtClean="0">
                <a:solidFill>
                  <a:schemeClr val="dk1"/>
                </a:solidFill>
                <a:effectLst/>
                <a:latin typeface="Calibri"/>
                <a:ea typeface="Calibri"/>
                <a:cs typeface="Calibri"/>
                <a:sym typeface="Calibri"/>
              </a:rPr>
              <a:t>No we will look at a few points to see what the bible says about the parent-child relationship</a:t>
            </a:r>
          </a:p>
          <a:p>
            <a:pPr rtl="0" fontAlgn="base"/>
            <a:r>
              <a:rPr lang="en-US" sz="1200" b="1" i="0" u="none" strike="noStrike" cap="none" dirty="0" smtClean="0">
                <a:solidFill>
                  <a:schemeClr val="dk1"/>
                </a:solidFill>
                <a:effectLst/>
                <a:latin typeface="Calibri"/>
                <a:ea typeface="Calibri"/>
                <a:cs typeface="Calibri"/>
                <a:sym typeface="Calibri"/>
              </a:rPr>
              <a:t>#1 God created our parents for our benefit.</a:t>
            </a:r>
          </a:p>
          <a:p>
            <a:pPr rtl="0"/>
            <a:r>
              <a:rPr lang="en-US" sz="1200" b="0" i="0" u="none" strike="noStrike" cap="none" dirty="0" smtClean="0">
                <a:solidFill>
                  <a:schemeClr val="dk1"/>
                </a:solidFill>
                <a:effectLst/>
                <a:latin typeface="Calibri"/>
                <a:ea typeface="Calibri"/>
                <a:cs typeface="Calibri"/>
                <a:sym typeface="Calibri"/>
              </a:rPr>
              <a:t>The Apostle Paul wrote, “Children, obey your parents in the Lord, for this is right. ‘Honor your father and mother’ – </a:t>
            </a:r>
            <a:r>
              <a:rPr lang="en-US" sz="1200" b="1" i="0" u="none" strike="noStrike" cap="none" dirty="0" smtClean="0">
                <a:solidFill>
                  <a:schemeClr val="dk1"/>
                </a:solidFill>
                <a:effectLst/>
                <a:latin typeface="Calibri"/>
                <a:ea typeface="Calibri"/>
                <a:cs typeface="Calibri"/>
                <a:sym typeface="Calibri"/>
              </a:rPr>
              <a:t>this is the first commandment with a promise</a:t>
            </a:r>
            <a:r>
              <a:rPr lang="en-US" sz="1200" b="0" i="0" u="none" strike="noStrike" cap="none" dirty="0" smtClean="0">
                <a:solidFill>
                  <a:schemeClr val="dk1"/>
                </a:solidFill>
                <a:effectLst/>
                <a:latin typeface="Calibri"/>
                <a:ea typeface="Calibri"/>
                <a:cs typeface="Calibri"/>
                <a:sym typeface="Calibri"/>
              </a:rPr>
              <a:t>: ‘so that it may be well with you and you may live long on the earth'” (Ephesians 6:1-3).</a:t>
            </a:r>
          </a:p>
          <a:p>
            <a:r>
              <a:rPr lang="en-US" sz="1200" b="1" i="0" u="none" strike="noStrike" cap="none" dirty="0" smtClean="0">
                <a:solidFill>
                  <a:schemeClr val="dk1"/>
                </a:solidFill>
                <a:effectLst/>
                <a:latin typeface="Calibri"/>
                <a:ea typeface="Calibri"/>
                <a:cs typeface="Calibri"/>
                <a:sym typeface="Calibri"/>
              </a:rPr>
              <a:t>Personal notes:</a:t>
            </a:r>
            <a:r>
              <a:rPr lang="en-US" sz="1200" b="0" i="0" u="none" strike="noStrike" cap="none" dirty="0" smtClean="0">
                <a:solidFill>
                  <a:schemeClr val="dk1"/>
                </a:solidFill>
                <a:effectLst/>
                <a:latin typeface="Calibri"/>
                <a:ea typeface="Calibri"/>
                <a:cs typeface="Calibri"/>
                <a:sym typeface="Calibri"/>
              </a:rPr>
              <a:t> The point I would like to highlight in this verse is that we need to obey. In the process we will find a full, positive life, in other words God will bless us and reward us.</a:t>
            </a:r>
            <a:endParaRPr lang="en-US" sz="1200" b="0" i="0" u="none" strike="noStrike" kern="1200" cap="none" dirty="0">
              <a:solidFill>
                <a:srgbClr val="F8F8F8"/>
              </a:solidFill>
              <a:effectLst>
                <a:glow rad="101600">
                  <a:prstClr val="black"/>
                </a:glow>
              </a:effectLst>
              <a:latin typeface="Grizzly BT"/>
              <a:ea typeface="Calibri"/>
              <a:cs typeface="Grizzly BT"/>
              <a:sym typeface="Calibri"/>
            </a:endParaRPr>
          </a:p>
        </p:txBody>
      </p:sp>
      <p:sp>
        <p:nvSpPr>
          <p:cNvPr id="215" name="Google Shape;21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fontAlgn="base"/>
            <a:r>
              <a:rPr lang="en-US" sz="1200" b="1" i="0" u="none" strike="noStrike" cap="none" dirty="0" smtClean="0">
                <a:solidFill>
                  <a:schemeClr val="dk1"/>
                </a:solidFill>
                <a:effectLst/>
                <a:latin typeface="Calibri"/>
                <a:ea typeface="Calibri"/>
                <a:cs typeface="Calibri"/>
                <a:sym typeface="Calibri"/>
              </a:rPr>
              <a:t>#2 Parents nurture us through that they give you roots and wings.</a:t>
            </a:r>
          </a:p>
          <a:p>
            <a:pPr rtl="0"/>
            <a:r>
              <a:rPr lang="en-US" sz="1200" b="0" i="0" u="none" strike="noStrike" cap="none" dirty="0" smtClean="0">
                <a:solidFill>
                  <a:schemeClr val="dk1"/>
                </a:solidFill>
                <a:effectLst/>
                <a:latin typeface="Calibri"/>
                <a:ea typeface="Calibri"/>
                <a:cs typeface="Calibri"/>
                <a:sym typeface="Calibri"/>
              </a:rPr>
              <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Start children off on the way they should go, and even when they are old they will not turn from it. (Proverbs 22: 6)</a:t>
            </a:r>
          </a:p>
          <a:p>
            <a:r>
              <a:rPr lang="en-US" dirty="0" smtClean="0"/>
              <a:t/>
            </a:r>
            <a:br>
              <a:rPr lang="en-US" dirty="0" smtClean="0"/>
            </a:br>
            <a:r>
              <a:rPr lang="en-US" dirty="0" smtClean="0"/>
              <a:t/>
            </a:r>
            <a:br>
              <a:rPr lang="en-US" dirty="0" smtClean="0"/>
            </a:br>
            <a:endParaRPr lang="en-US" sz="1200" b="0" i="0" u="none" strike="noStrike" cap="none" dirty="0">
              <a:solidFill>
                <a:schemeClr val="dk1"/>
              </a:solidFill>
              <a:latin typeface="Calibri"/>
              <a:ea typeface="Calibri"/>
              <a:cs typeface="Calibri"/>
              <a:sym typeface="Calibri"/>
            </a:endParaRPr>
          </a:p>
        </p:txBody>
      </p:sp>
      <p:sp>
        <p:nvSpPr>
          <p:cNvPr id="215" name="Google Shape;21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fontAlgn="base"/>
            <a:r>
              <a:rPr lang="en-US" sz="1200" b="1" i="0" u="none" strike="noStrike" cap="none" dirty="0" smtClean="0">
                <a:solidFill>
                  <a:schemeClr val="dk1"/>
                </a:solidFill>
                <a:effectLst/>
                <a:latin typeface="Calibri"/>
                <a:ea typeface="Calibri"/>
                <a:cs typeface="Calibri"/>
                <a:sym typeface="Calibri"/>
              </a:rPr>
              <a:t>#3</a:t>
            </a:r>
            <a:r>
              <a:rPr lang="en-US" sz="1200" b="1" i="0" u="none" strike="noStrike" cap="none" baseline="0" dirty="0" smtClean="0">
                <a:solidFill>
                  <a:schemeClr val="dk1"/>
                </a:solidFill>
                <a:effectLst/>
                <a:latin typeface="Calibri"/>
                <a:ea typeface="Calibri"/>
                <a:cs typeface="Calibri"/>
                <a:sym typeface="Calibri"/>
              </a:rPr>
              <a:t> </a:t>
            </a:r>
            <a:r>
              <a:rPr lang="en-US" sz="1200" b="1" i="0" u="none" strike="noStrike" cap="none" dirty="0" smtClean="0">
                <a:solidFill>
                  <a:schemeClr val="dk1"/>
                </a:solidFill>
                <a:effectLst/>
                <a:latin typeface="Calibri"/>
                <a:ea typeface="Calibri"/>
                <a:cs typeface="Calibri"/>
                <a:sym typeface="Calibri"/>
              </a:rPr>
              <a:t>They discipline us so that we stay on the right path.</a:t>
            </a:r>
          </a:p>
          <a:p>
            <a:pPr rtl="0"/>
            <a:r>
              <a:rPr lang="en-US" sz="1200" b="0" i="0" u="none" strike="noStrike" cap="none" dirty="0" smtClean="0">
                <a:solidFill>
                  <a:schemeClr val="dk1"/>
                </a:solidFill>
                <a:effectLst/>
                <a:latin typeface="Calibri"/>
                <a:ea typeface="Calibri"/>
                <a:cs typeface="Calibri"/>
                <a:sym typeface="Calibri"/>
              </a:rPr>
              <a:t>Whoever spares the rod hates their children, but the one who loves their children is careful to discipline them. (Proverbs 13: 24)</a:t>
            </a:r>
          </a:p>
          <a:p>
            <a:pPr rtl="0"/>
            <a:r>
              <a:rPr lang="en-US" sz="1200" b="0" i="0" u="none" strike="noStrike" cap="none" dirty="0" smtClean="0">
                <a:solidFill>
                  <a:schemeClr val="dk1"/>
                </a:solidFill>
                <a:effectLst/>
                <a:latin typeface="Calibri"/>
                <a:ea typeface="Calibri"/>
                <a:cs typeface="Calibri"/>
                <a:sym typeface="Calibri"/>
              </a:rPr>
              <a:t>………..because the Lord disciplines the one he loves, and he chastens everyone he accepts as his son.”7 Endure hardship as discipline; God is treating you as his children. For what children are not disciplined by their father? 8 If you are not disciplined—and everyone undergoes discipline—then you are not legitimate, not true sons and daughters at all. 9 Moreover, we have all had human fathers who disciplined us and we respected them for it. (Hebrews 12:5-9)</a:t>
            </a:r>
          </a:p>
          <a:p>
            <a:r>
              <a:rPr lang="en-US" sz="1200" b="1" i="0" u="none" strike="noStrike" cap="none" dirty="0" smtClean="0">
                <a:solidFill>
                  <a:schemeClr val="dk1"/>
                </a:solidFill>
                <a:effectLst/>
                <a:latin typeface="Calibri"/>
                <a:ea typeface="Calibri"/>
                <a:cs typeface="Calibri"/>
                <a:sym typeface="Calibri"/>
              </a:rPr>
              <a:t>Personal notes:</a:t>
            </a:r>
            <a:r>
              <a:rPr lang="en-US" sz="1200" b="0" i="0" u="none" strike="noStrike" cap="none" dirty="0" smtClean="0">
                <a:solidFill>
                  <a:schemeClr val="dk1"/>
                </a:solidFill>
                <a:effectLst/>
                <a:latin typeface="Calibri"/>
                <a:ea typeface="Calibri"/>
                <a:cs typeface="Calibri"/>
                <a:sym typeface="Calibri"/>
              </a:rPr>
              <a:t> Parents have lived and experienced life more than us. They have your best interest at heart. When they discipline you they are trying to keep you on the straight path. It’s hard to see the good when you are being disciplined and yes you may develop an attitude towards your parents. Being disciplined is just a process of them making sure that your roots grow deep and that as you grow you will have a strong foundation. When you leave the care of your parents you will have the wings to soar and start your own journey based on the principles and values your parents taught you.</a:t>
            </a:r>
            <a:endParaRPr lang="en-US" dirty="0"/>
          </a:p>
        </p:txBody>
      </p:sp>
      <p:sp>
        <p:nvSpPr>
          <p:cNvPr id="215" name="Google Shape;21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fontAlgn="base"/>
            <a:r>
              <a:rPr lang="en-US" sz="1200" b="1" i="0" u="none" strike="noStrike" cap="none" dirty="0" smtClean="0">
                <a:solidFill>
                  <a:schemeClr val="dk1"/>
                </a:solidFill>
                <a:effectLst/>
                <a:latin typeface="Calibri"/>
                <a:ea typeface="Calibri"/>
                <a:cs typeface="Calibri"/>
                <a:sym typeface="Calibri"/>
              </a:rPr>
              <a:t>#4 They are wiser they know more than we do.</a:t>
            </a:r>
          </a:p>
          <a:p>
            <a:pPr rtl="0"/>
            <a:r>
              <a:rPr lang="en-US" sz="1200" b="1" i="0" u="none" strike="noStrike" cap="none" dirty="0" smtClean="0">
                <a:solidFill>
                  <a:schemeClr val="dk1"/>
                </a:solidFill>
                <a:effectLst/>
                <a:latin typeface="Calibri"/>
                <a:ea typeface="Calibri"/>
                <a:cs typeface="Calibri"/>
                <a:sym typeface="Calibri"/>
              </a:rPr>
              <a:t>Personal notes:</a:t>
            </a:r>
            <a:r>
              <a:rPr lang="en-US" sz="1200" b="0" i="0" u="none" strike="noStrike" cap="none" dirty="0" smtClean="0">
                <a:solidFill>
                  <a:schemeClr val="dk1"/>
                </a:solidFill>
                <a:effectLst/>
                <a:latin typeface="Calibri"/>
                <a:ea typeface="Calibri"/>
                <a:cs typeface="Calibri"/>
                <a:sym typeface="Calibri"/>
              </a:rPr>
              <a:t> There are times we think and even believe that our parents are old fashioned and they are completely out of date. Just because our parents don’t keep up with the trends it doesn’t mean they know nothing and their advice is irrelevant. They have gone through a process of learning and maturing. </a:t>
            </a:r>
          </a:p>
          <a:p>
            <a:pPr rtl="0"/>
            <a:r>
              <a:rPr lang="en-US" sz="1200" b="0" i="1" u="none" strike="noStrike" cap="none" dirty="0" smtClean="0">
                <a:solidFill>
                  <a:schemeClr val="dk1"/>
                </a:solidFill>
                <a:effectLst/>
                <a:latin typeface="Calibri"/>
                <a:ea typeface="Calibri"/>
                <a:cs typeface="Calibri"/>
                <a:sym typeface="Calibri"/>
              </a:rPr>
              <a:t>4 Years: My parents can do anything.</a:t>
            </a:r>
            <a:endParaRPr lang="en-US" sz="1200" b="0" i="0" u="none" strike="noStrike" cap="none" dirty="0" smtClean="0">
              <a:solidFill>
                <a:schemeClr val="dk1"/>
              </a:solidFill>
              <a:effectLst/>
              <a:latin typeface="Calibri"/>
              <a:ea typeface="Calibri"/>
              <a:cs typeface="Calibri"/>
              <a:sym typeface="Calibri"/>
            </a:endParaRPr>
          </a:p>
          <a:p>
            <a:pPr rtl="0"/>
            <a:r>
              <a:rPr lang="en-US" sz="1200" b="0" i="1" u="none" strike="noStrike" cap="none" dirty="0" smtClean="0">
                <a:solidFill>
                  <a:schemeClr val="dk1"/>
                </a:solidFill>
                <a:effectLst/>
                <a:latin typeface="Calibri"/>
                <a:ea typeface="Calibri"/>
                <a:cs typeface="Calibri"/>
                <a:sym typeface="Calibri"/>
              </a:rPr>
              <a:t>7 Years: My parents know a lot, a whole lot.</a:t>
            </a:r>
            <a:endParaRPr lang="en-US" sz="1200" b="0" i="0" u="none" strike="noStrike" cap="none" dirty="0" smtClean="0">
              <a:solidFill>
                <a:schemeClr val="dk1"/>
              </a:solidFill>
              <a:effectLst/>
              <a:latin typeface="Calibri"/>
              <a:ea typeface="Calibri"/>
              <a:cs typeface="Calibri"/>
              <a:sym typeface="Calibri"/>
            </a:endParaRPr>
          </a:p>
          <a:p>
            <a:pPr rtl="0"/>
            <a:r>
              <a:rPr lang="en-US" sz="1200" b="0" i="1" u="none" strike="noStrike" cap="none" dirty="0" smtClean="0">
                <a:solidFill>
                  <a:schemeClr val="dk1"/>
                </a:solidFill>
                <a:effectLst/>
                <a:latin typeface="Calibri"/>
                <a:ea typeface="Calibri"/>
                <a:cs typeface="Calibri"/>
                <a:sym typeface="Calibri"/>
              </a:rPr>
              <a:t>8 Years: My parents don’t quite know everything.</a:t>
            </a:r>
            <a:endParaRPr lang="en-US" sz="1200" b="0" i="0" u="none" strike="noStrike" cap="none" dirty="0" smtClean="0">
              <a:solidFill>
                <a:schemeClr val="dk1"/>
              </a:solidFill>
              <a:effectLst/>
              <a:latin typeface="Calibri"/>
              <a:ea typeface="Calibri"/>
              <a:cs typeface="Calibri"/>
              <a:sym typeface="Calibri"/>
            </a:endParaRPr>
          </a:p>
          <a:p>
            <a:pPr rtl="0"/>
            <a:r>
              <a:rPr lang="en-US" sz="1200" b="0" i="1" u="none" strike="noStrike" cap="none" dirty="0" smtClean="0">
                <a:solidFill>
                  <a:schemeClr val="dk1"/>
                </a:solidFill>
                <a:effectLst/>
                <a:latin typeface="Calibri"/>
                <a:ea typeface="Calibri"/>
                <a:cs typeface="Calibri"/>
                <a:sym typeface="Calibri"/>
              </a:rPr>
              <a:t>12 Years: Oh well, naturally, my parents don’t know everything.</a:t>
            </a:r>
            <a:endParaRPr lang="en-US" sz="1200" b="0" i="0" u="none" strike="noStrike" cap="none" dirty="0" smtClean="0">
              <a:solidFill>
                <a:schemeClr val="dk1"/>
              </a:solidFill>
              <a:effectLst/>
              <a:latin typeface="Calibri"/>
              <a:ea typeface="Calibri"/>
              <a:cs typeface="Calibri"/>
              <a:sym typeface="Calibri"/>
            </a:endParaRPr>
          </a:p>
          <a:p>
            <a:pPr rtl="0"/>
            <a:r>
              <a:rPr lang="en-US" sz="1200" b="0" i="1" u="none" strike="noStrike" cap="none" dirty="0" smtClean="0">
                <a:solidFill>
                  <a:schemeClr val="dk1"/>
                </a:solidFill>
                <a:effectLst/>
                <a:latin typeface="Calibri"/>
                <a:ea typeface="Calibri"/>
                <a:cs typeface="Calibri"/>
                <a:sym typeface="Calibri"/>
              </a:rPr>
              <a:t>14 Years: Parents? Hopelessly old-fashioned.</a:t>
            </a:r>
            <a:endParaRPr lang="en-US" sz="1200" b="0" i="0" u="none" strike="noStrike" cap="none" dirty="0" smtClean="0">
              <a:solidFill>
                <a:schemeClr val="dk1"/>
              </a:solidFill>
              <a:effectLst/>
              <a:latin typeface="Calibri"/>
              <a:ea typeface="Calibri"/>
              <a:cs typeface="Calibri"/>
              <a:sym typeface="Calibri"/>
            </a:endParaRPr>
          </a:p>
          <a:p>
            <a:pPr rtl="0"/>
            <a:r>
              <a:rPr lang="en-US" sz="1200" b="0" i="1" u="none" strike="noStrike" cap="none" dirty="0" smtClean="0">
                <a:solidFill>
                  <a:schemeClr val="dk1"/>
                </a:solidFill>
                <a:effectLst/>
                <a:latin typeface="Calibri"/>
                <a:ea typeface="Calibri"/>
                <a:cs typeface="Calibri"/>
                <a:sym typeface="Calibri"/>
              </a:rPr>
              <a:t>21 Years: Oh, that man and woman are out of date. What did you expect?</a:t>
            </a:r>
            <a:endParaRPr lang="en-US" sz="1200" b="0" i="0" u="none" strike="noStrike" cap="none" dirty="0" smtClean="0">
              <a:solidFill>
                <a:schemeClr val="dk1"/>
              </a:solidFill>
              <a:effectLst/>
              <a:latin typeface="Calibri"/>
              <a:ea typeface="Calibri"/>
              <a:cs typeface="Calibri"/>
              <a:sym typeface="Calibri"/>
            </a:endParaRPr>
          </a:p>
          <a:p>
            <a:pPr rtl="0"/>
            <a:r>
              <a:rPr lang="en-US" sz="1200" b="0" i="1" u="none" strike="noStrike" cap="none" dirty="0" smtClean="0">
                <a:solidFill>
                  <a:schemeClr val="dk1"/>
                </a:solidFill>
                <a:effectLst/>
                <a:latin typeface="Calibri"/>
                <a:ea typeface="Calibri"/>
                <a:cs typeface="Calibri"/>
                <a:sym typeface="Calibri"/>
              </a:rPr>
              <a:t>25 Years: They know a little bit about it but not much.</a:t>
            </a:r>
            <a:endParaRPr lang="en-US" sz="1200" b="0" i="0" u="none" strike="noStrike" cap="none" dirty="0" smtClean="0">
              <a:solidFill>
                <a:schemeClr val="dk1"/>
              </a:solidFill>
              <a:effectLst/>
              <a:latin typeface="Calibri"/>
              <a:ea typeface="Calibri"/>
              <a:cs typeface="Calibri"/>
              <a:sym typeface="Calibri"/>
            </a:endParaRPr>
          </a:p>
          <a:p>
            <a:pPr rtl="0"/>
            <a:r>
              <a:rPr lang="en-US" sz="1200" b="0" i="1" u="none" strike="noStrike" cap="none" dirty="0" smtClean="0">
                <a:solidFill>
                  <a:schemeClr val="dk1"/>
                </a:solidFill>
                <a:effectLst/>
                <a:latin typeface="Calibri"/>
                <a:ea typeface="Calibri"/>
                <a:cs typeface="Calibri"/>
                <a:sym typeface="Calibri"/>
              </a:rPr>
              <a:t>30 Years: Must find out what my parent/s think about it.</a:t>
            </a:r>
            <a:endParaRPr lang="en-US" sz="1200" b="0" i="0" u="none" strike="noStrike" cap="none" dirty="0" smtClean="0">
              <a:solidFill>
                <a:schemeClr val="dk1"/>
              </a:solidFill>
              <a:effectLst/>
              <a:latin typeface="Calibri"/>
              <a:ea typeface="Calibri"/>
              <a:cs typeface="Calibri"/>
              <a:sym typeface="Calibri"/>
            </a:endParaRPr>
          </a:p>
          <a:p>
            <a:pPr rtl="0"/>
            <a:r>
              <a:rPr lang="en-US" sz="1200" b="0" i="1" u="none" strike="noStrike" cap="none" dirty="0" smtClean="0">
                <a:solidFill>
                  <a:schemeClr val="dk1"/>
                </a:solidFill>
                <a:effectLst/>
                <a:latin typeface="Calibri"/>
                <a:ea typeface="Calibri"/>
                <a:cs typeface="Calibri"/>
                <a:sym typeface="Calibri"/>
              </a:rPr>
              <a:t>35 Years: A little patience, let’s get the parents meaning first.</a:t>
            </a:r>
            <a:endParaRPr lang="en-US" sz="1200" b="0" i="0" u="none" strike="noStrike" cap="none" dirty="0" smtClean="0">
              <a:solidFill>
                <a:schemeClr val="dk1"/>
              </a:solidFill>
              <a:effectLst/>
              <a:latin typeface="Calibri"/>
              <a:ea typeface="Calibri"/>
              <a:cs typeface="Calibri"/>
              <a:sym typeface="Calibri"/>
            </a:endParaRPr>
          </a:p>
          <a:p>
            <a:pPr rtl="0"/>
            <a:r>
              <a:rPr lang="en-US" sz="1200" b="0" i="1" u="none" strike="noStrike" cap="none" dirty="0" smtClean="0">
                <a:solidFill>
                  <a:schemeClr val="dk1"/>
                </a:solidFill>
                <a:effectLst/>
                <a:latin typeface="Calibri"/>
                <a:ea typeface="Calibri"/>
                <a:cs typeface="Calibri"/>
                <a:sym typeface="Calibri"/>
              </a:rPr>
              <a:t>50 Years: What would my parents have thought about it?</a:t>
            </a:r>
            <a:endParaRPr lang="en-US" sz="1200" b="0" i="0" u="none" strike="noStrike" cap="none" dirty="0" smtClean="0">
              <a:solidFill>
                <a:schemeClr val="dk1"/>
              </a:solidFill>
              <a:effectLst/>
              <a:latin typeface="Calibri"/>
              <a:ea typeface="Calibri"/>
              <a:cs typeface="Calibri"/>
              <a:sym typeface="Calibri"/>
            </a:endParaRPr>
          </a:p>
          <a:p>
            <a:pPr rtl="0"/>
            <a:r>
              <a:rPr lang="en-US" sz="1200" b="0" i="1" u="none" strike="noStrike" cap="none" dirty="0" smtClean="0">
                <a:solidFill>
                  <a:schemeClr val="dk1"/>
                </a:solidFill>
                <a:effectLst/>
                <a:latin typeface="Calibri"/>
                <a:ea typeface="Calibri"/>
                <a:cs typeface="Calibri"/>
                <a:sym typeface="Calibri"/>
              </a:rPr>
              <a:t>60 Years: My parents knew literally everything.</a:t>
            </a:r>
            <a:endParaRPr lang="en-US" sz="1200" b="0" i="0" u="none" strike="noStrike" cap="none" dirty="0" smtClean="0">
              <a:solidFill>
                <a:schemeClr val="dk1"/>
              </a:solidFill>
              <a:effectLst/>
              <a:latin typeface="Calibri"/>
              <a:ea typeface="Calibri"/>
              <a:cs typeface="Calibri"/>
              <a:sym typeface="Calibri"/>
            </a:endParaRPr>
          </a:p>
          <a:p>
            <a:pPr rtl="0"/>
            <a:r>
              <a:rPr lang="en-US" sz="1200" b="0" i="1" u="none" strike="noStrike" cap="none" dirty="0" smtClean="0">
                <a:solidFill>
                  <a:schemeClr val="dk1"/>
                </a:solidFill>
                <a:effectLst/>
                <a:latin typeface="Calibri"/>
                <a:ea typeface="Calibri"/>
                <a:cs typeface="Calibri"/>
                <a:sym typeface="Calibri"/>
              </a:rPr>
              <a:t>65 Years: I wish I could talk it over with my parents once more.</a:t>
            </a:r>
            <a:endParaRPr lang="en-US" sz="1200" b="0" i="0" u="none" strike="noStrike" cap="none" dirty="0" smtClean="0">
              <a:solidFill>
                <a:schemeClr val="dk1"/>
              </a:solidFill>
              <a:effectLst/>
              <a:latin typeface="Calibri"/>
              <a:ea typeface="Calibri"/>
              <a:cs typeface="Calibri"/>
              <a:sym typeface="Calibri"/>
            </a:endParaRPr>
          </a:p>
          <a:p>
            <a:pPr rtl="0"/>
            <a:r>
              <a:rPr lang="en-US" sz="1200" b="0" i="0" u="none" strike="noStrike" cap="none" dirty="0" smtClean="0">
                <a:solidFill>
                  <a:schemeClr val="dk1"/>
                </a:solidFill>
                <a:effectLst/>
                <a:latin typeface="Calibri"/>
                <a:ea typeface="Calibri"/>
                <a:cs typeface="Calibri"/>
                <a:sym typeface="Calibri"/>
              </a:rPr>
              <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Children, obey your parents in everything, for this pleases the Lord. (Colossians 3:20)</a:t>
            </a:r>
          </a:p>
          <a:p>
            <a:r>
              <a:rPr lang="en-US" sz="1200" b="1" i="0" u="none" strike="noStrike" cap="none" dirty="0" smtClean="0">
                <a:solidFill>
                  <a:schemeClr val="dk1"/>
                </a:solidFill>
                <a:effectLst/>
                <a:latin typeface="Calibri"/>
                <a:ea typeface="Calibri"/>
                <a:cs typeface="Calibri"/>
                <a:sym typeface="Calibri"/>
              </a:rPr>
              <a:t>Personal notes:</a:t>
            </a:r>
            <a:r>
              <a:rPr lang="en-US" sz="1200" b="0" i="0" u="none" strike="noStrike" cap="none" dirty="0" smtClean="0">
                <a:solidFill>
                  <a:schemeClr val="dk1"/>
                </a:solidFill>
                <a:effectLst/>
                <a:latin typeface="Calibri"/>
                <a:ea typeface="Calibri"/>
                <a:cs typeface="Calibri"/>
                <a:sym typeface="Calibri"/>
              </a:rPr>
              <a:t> Learn to appreciate and learn from your parents every chance you get.  One day you will be grateful and actually start teaching your descendants the same lessons. The next time you think you know more than your parents put yourself in their shoes, would you appreciate the way you would be treated? Parents don’t want to cramp your style, they want you to have a good life.  Yes I understand parents aren’t perfect but they are in charge, they have been given authority over you to teach you, correct you, rebuke you so that when you become an adult you will be wise and will be ready to do the same for your children. </a:t>
            </a:r>
            <a:endParaRPr lang="en-US" sz="1200" b="0" i="0" u="none" strike="noStrike" cap="none" dirty="0">
              <a:solidFill>
                <a:schemeClr val="dk1"/>
              </a:solidFill>
              <a:latin typeface="Calibri"/>
              <a:ea typeface="Calibri"/>
              <a:cs typeface="Calibri"/>
              <a:sym typeface="Calibri"/>
            </a:endParaRPr>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21"/>
            <a:ext cx="7772400" cy="11025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030" y="1151335"/>
            <a:ext cx="4041775"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030" y="1631156"/>
            <a:ext cx="4041775"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5" y="204787"/>
            <a:ext cx="3008313" cy="8715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04790"/>
            <a:ext cx="5111750" cy="438983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5" y="1076328"/>
            <a:ext cx="3008313" cy="351829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4025505"/>
            <a:ext cx="5486400" cy="60364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7.jp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25129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6416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5064369" y="4079631"/>
            <a:ext cx="184731"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82232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4680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4296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432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074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2790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8497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415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990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33080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6"/>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1780514"/>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9981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7288045"/>
      </p:ext>
    </p:extLst>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381</TotalTime>
  <Words>696</Words>
  <Application>Microsoft Macintosh PowerPoint</Application>
  <PresentationFormat>On-screen Show (16:9)</PresentationFormat>
  <Paragraphs>75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Grizzly BT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Neo</dc:creator>
  <cp:lastModifiedBy>Asher Pardey </cp:lastModifiedBy>
  <cp:revision>57</cp:revision>
  <dcterms:modified xsi:type="dcterms:W3CDTF">2019-01-28T15:32:44Z</dcterms:modified>
</cp:coreProperties>
</file>