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2"/>
  </p:notesMasterIdLst>
  <p:sldIdLst>
    <p:sldId id="885" r:id="rId2"/>
    <p:sldId id="888" r:id="rId3"/>
    <p:sldId id="995" r:id="rId4"/>
    <p:sldId id="985" r:id="rId5"/>
    <p:sldId id="994" r:id="rId6"/>
    <p:sldId id="955" r:id="rId7"/>
    <p:sldId id="889" r:id="rId8"/>
    <p:sldId id="917" r:id="rId9"/>
    <p:sldId id="965" r:id="rId10"/>
    <p:sldId id="996" r:id="rId11"/>
    <p:sldId id="1008" r:id="rId12"/>
    <p:sldId id="920" r:id="rId13"/>
    <p:sldId id="1009" r:id="rId14"/>
    <p:sldId id="998" r:id="rId15"/>
    <p:sldId id="997" r:id="rId16"/>
    <p:sldId id="999" r:id="rId17"/>
    <p:sldId id="1006" r:id="rId18"/>
    <p:sldId id="974" r:id="rId19"/>
    <p:sldId id="1001" r:id="rId20"/>
    <p:sldId id="1000" r:id="rId21"/>
    <p:sldId id="1002" r:id="rId22"/>
    <p:sldId id="1003" r:id="rId23"/>
    <p:sldId id="1004" r:id="rId24"/>
    <p:sldId id="1005" r:id="rId25"/>
    <p:sldId id="992" r:id="rId26"/>
    <p:sldId id="922" r:id="rId27"/>
    <p:sldId id="1007" r:id="rId28"/>
    <p:sldId id="984" r:id="rId29"/>
    <p:sldId id="980" r:id="rId30"/>
    <p:sldId id="957"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131B3E"/>
    <a:srgbClr val="111938"/>
    <a:srgbClr val="0000FF"/>
    <a:srgbClr val="72D8C5"/>
    <a:srgbClr val="71D6C4"/>
    <a:srgbClr val="6FD1BF"/>
    <a:srgbClr val="70D4C3"/>
    <a:srgbClr val="F9002C"/>
    <a:srgbClr val="D297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28" autoAdjust="0"/>
  </p:normalViewPr>
  <p:slideViewPr>
    <p:cSldViewPr snapToGrid="0" snapToObjects="1">
      <p:cViewPr varScale="1">
        <p:scale>
          <a:sx n="50" d="100"/>
          <a:sy n="50" d="100"/>
        </p:scale>
        <p:origin x="-2112" y="-104"/>
      </p:cViewPr>
      <p:guideLst>
        <p:guide orient="horz" pos="3138"/>
        <p:guide pos="287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18/05/06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Welcome to the Renew Series. The content for</a:t>
            </a:r>
            <a:r>
              <a:rPr lang="en-ZA" sz="1200" kern="1200" baseline="0" dirty="0" smtClean="0">
                <a:solidFill>
                  <a:schemeClr val="tx1"/>
                </a:solidFill>
                <a:effectLst/>
                <a:latin typeface="+mn-lt"/>
                <a:ea typeface="+mn-ea"/>
                <a:cs typeface="+mn-cs"/>
              </a:rPr>
              <a:t> this series has been taken from an </a:t>
            </a:r>
            <a:r>
              <a:rPr lang="en-ZA" sz="1200" kern="1200" dirty="0" smtClean="0">
                <a:solidFill>
                  <a:schemeClr val="tx1"/>
                </a:solidFill>
                <a:effectLst/>
                <a:latin typeface="+mn-lt"/>
                <a:ea typeface="+mn-ea"/>
                <a:cs typeface="+mn-cs"/>
              </a:rPr>
              <a:t>amazing Podcast by Dr. Amber Selking entitled “Building Championship Mindsets”. Checkout her website at: http://selkingperformance.com.</a:t>
            </a:r>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need to show up and be awesome in every situation you find yourself in.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does not mean that you are cocky or arrogant and walk around like you own the place.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dirty="0" smtClean="0">
                <a:solidFill>
                  <a:schemeClr val="tx1"/>
                </a:solidFill>
                <a:latin typeface="+mn-lt"/>
                <a:ea typeface="+mn-ea"/>
                <a:cs typeface="+mn-cs"/>
              </a:rPr>
              <a:t>Definition: </a:t>
            </a:r>
            <a:r>
              <a:rPr lang="en-US" sz="1200" b="0" i="0" kern="1200" dirty="0" smtClean="0">
                <a:solidFill>
                  <a:schemeClr val="tx1"/>
                </a:solidFill>
                <a:latin typeface="+mn-lt"/>
                <a:ea typeface="+mn-ea"/>
                <a:cs typeface="+mn-cs"/>
              </a:rPr>
              <a:t>Confidence is a healthy sense of identity that comes from the inside where you know exactly who you are, what your mission is and what you have to contribute.</a:t>
            </a:r>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Exercise: </a:t>
            </a:r>
            <a:r>
              <a:rPr lang="en-US" sz="1200" kern="1200" dirty="0" smtClean="0">
                <a:solidFill>
                  <a:schemeClr val="tx1"/>
                </a:solidFill>
                <a:effectLst/>
                <a:latin typeface="+mn-lt"/>
                <a:ea typeface="+mn-ea"/>
                <a:cs typeface="+mn-cs"/>
              </a:rPr>
              <a:t>Choose one of the chapters from the book of Ephesians and identify all that things that you are in Christ. Then select the truths that most stand out to you and complete the sentences: “I am…”</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Facilitators Notes: </a:t>
            </a:r>
            <a:r>
              <a:rPr lang="en-US" sz="1200" kern="1200" dirty="0" smtClean="0">
                <a:solidFill>
                  <a:schemeClr val="tx1"/>
                </a:solidFill>
                <a:effectLst/>
                <a:latin typeface="+mn-lt"/>
                <a:ea typeface="+mn-ea"/>
                <a:cs typeface="+mn-cs"/>
              </a:rPr>
              <a:t>We will provide handouts with one of 2 chapters written on them: Ephesians 1 or Ephesians 2. Have each person choose 1 and circle </a:t>
            </a:r>
            <a:r>
              <a:rPr lang="en-US" sz="1200" kern="1200" smtClean="0">
                <a:solidFill>
                  <a:schemeClr val="tx1"/>
                </a:solidFill>
                <a:effectLst/>
                <a:latin typeface="+mn-lt"/>
                <a:ea typeface="+mn-ea"/>
                <a:cs typeface="+mn-cs"/>
              </a:rPr>
              <a:t>who they are </a:t>
            </a:r>
            <a:r>
              <a:rPr lang="en-US" sz="1200" kern="1200" dirty="0" smtClean="0">
                <a:solidFill>
                  <a:schemeClr val="tx1"/>
                </a:solidFill>
                <a:effectLst/>
                <a:latin typeface="+mn-lt"/>
                <a:ea typeface="+mn-ea"/>
                <a:cs typeface="+mn-cs"/>
              </a:rPr>
              <a:t>in Christ in the verses. Then they complete the sentences to describe who they are: “I am</a:t>
            </a:r>
            <a:r>
              <a:rPr lang="en-Z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 </a:t>
            </a:r>
            <a:r>
              <a:rPr lang="en-US" sz="1200" kern="1200" dirty="0" smtClean="0">
                <a:solidFill>
                  <a:schemeClr val="tx1"/>
                </a:solidFill>
                <a:effectLst/>
                <a:latin typeface="+mn-lt"/>
                <a:ea typeface="+mn-ea"/>
                <a:cs typeface="+mn-cs"/>
              </a:rPr>
              <a:t>There is a great example of Confidence in Numbers 14:25-33) - Ten spies were sent out to survey the land to see if the Israelis could enter the Land that God had promised to them but only two spies returned with a confident report while the others said that it could not be done because of the giants in the land and the fortified cities.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often relate confidence to how we are performing. But that is limited and can be an emotional roller coaster.  We can also win in one area but lose in another and that can negatively impact on our confidence and also our performance.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confidence is not just dependent on performance, what is it driven by and how do you create a more stable sense of confidence despite the highs and lows of your performances?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There are 5 Keys to Confidence:</a:t>
            </a:r>
            <a:endParaRPr lang="en-ZA" sz="1200" kern="1200" dirty="0" smtClean="0">
              <a:solidFill>
                <a:schemeClr val="tx1"/>
              </a:solidFill>
              <a:effectLst/>
              <a:latin typeface="+mn-lt"/>
              <a:ea typeface="+mn-ea"/>
              <a:cs typeface="+mn-cs"/>
            </a:endParaRPr>
          </a:p>
          <a:p>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Past Performances.</a:t>
            </a:r>
            <a:r>
              <a:rPr lang="en-US" sz="1200" kern="1200" dirty="0" smtClean="0">
                <a:solidFill>
                  <a:schemeClr val="tx1"/>
                </a:solidFill>
                <a:effectLst/>
                <a:latin typeface="+mn-lt"/>
                <a:ea typeface="+mn-ea"/>
                <a:cs typeface="+mn-cs"/>
              </a:rPr>
              <a:t> Champions think differently about past performances that helps build their confidence. They look at the good and the bad and every performance. Let the good performances remind you of the skills you have. Let the poor performances remind you of the opportunity to grow - where you go back to the process and analyze what you did that could be changed - and come out the next time and be the pro that you know you are. Champions know that failure is not fatal. Fail can be defined as: First Attempt in Learning. Every performance is an opportunity for you to reflect on what you did today. Look at what you did well, what you can do better next time and what you have learnt about yourself.</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 </a:t>
            </a:r>
            <a:r>
              <a:rPr lang="en-US" sz="1200" kern="1200" dirty="0" smtClean="0">
                <a:solidFill>
                  <a:schemeClr val="tx1"/>
                </a:solidFill>
                <a:effectLst/>
                <a:latin typeface="+mn-lt"/>
                <a:ea typeface="+mn-ea"/>
                <a:cs typeface="+mn-cs"/>
              </a:rPr>
              <a:t>And we know that for those who love God all things work together for good, for those who are called according to his purpose. (Romans 8:28) This verse reminds us that no matter what happens, God is at work!</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Rewind: </a:t>
            </a:r>
            <a:r>
              <a:rPr lang="en-US" sz="1200" kern="1200" dirty="0" smtClean="0">
                <a:solidFill>
                  <a:schemeClr val="tx1"/>
                </a:solidFill>
                <a:effectLst/>
                <a:latin typeface="+mn-lt"/>
                <a:ea typeface="+mn-ea"/>
                <a:cs typeface="+mn-cs"/>
              </a:rPr>
              <a:t>We began the Renew series learning about how our thoughts matter and how our thoughts build mindsets!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2. Good Preparation. </a:t>
            </a:r>
            <a:r>
              <a:rPr lang="en-US" sz="1200" kern="1200" dirty="0" smtClean="0">
                <a:solidFill>
                  <a:schemeClr val="tx1"/>
                </a:solidFill>
                <a:effectLst/>
                <a:latin typeface="+mn-lt"/>
                <a:ea typeface="+mn-ea"/>
                <a:cs typeface="+mn-cs"/>
              </a:rPr>
              <a:t>When you take time to prepare you can go in with some nerves but also be confident that it will be great because you have something to deliver because you are prepared for what lies ahead. </a:t>
            </a:r>
            <a:endParaRPr lang="en-ZA" sz="1200" kern="1200" dirty="0" smtClean="0">
              <a:solidFill>
                <a:schemeClr val="tx1"/>
              </a:solidFill>
              <a:effectLst/>
              <a:latin typeface="+mn-lt"/>
              <a:ea typeface="+mn-ea"/>
              <a:cs typeface="+mn-cs"/>
            </a:endParaRPr>
          </a:p>
          <a:p>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Self</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Talk. </a:t>
            </a:r>
            <a:r>
              <a:rPr lang="en-US" sz="1200" kern="1200" dirty="0" smtClean="0">
                <a:solidFill>
                  <a:schemeClr val="tx1"/>
                </a:solidFill>
                <a:effectLst/>
                <a:latin typeface="+mn-lt"/>
                <a:ea typeface="+mn-ea"/>
                <a:cs typeface="+mn-cs"/>
              </a:rPr>
              <a:t>In Building Block 1 we spoke about being aware of the mental thoughts we have because they ultimately drive our performance. The thoughts we have in our head must be checked. We often Listen to ourselves when we should Talk to our selves. Negative thoughts impact us negatively. If we start talking to ourselves about how prepared we are and what we need to do to be successful (for example: “I can only do everything I can do, and today I am going to give my best”) - then you will be on track to be confident. This kind of self-talk will have a huge impact on your performance. Self-talk changes the form and function of our brains. Remember we learnt that we create actual protein patterns in our brain through our thinking. If we can train our brains to have powerful, active productive self-talk that will create the right brain matter that will stimulate our excellence and productivity and therefore our output in each of these domains. Creating power statements really helps! For example: “I am strong, powerful and a threat”. What are the things you say to yourself? Do you have power statements that talk about your strengths and the roles that you are playing and do they help you facilitate performance?</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Scripture:</a:t>
            </a:r>
            <a:r>
              <a:rPr lang="en-US" sz="1200" kern="1200" dirty="0" smtClean="0">
                <a:solidFill>
                  <a:schemeClr val="tx1"/>
                </a:solidFill>
                <a:effectLst/>
                <a:latin typeface="+mn-lt"/>
                <a:ea typeface="+mn-ea"/>
                <a:cs typeface="+mn-cs"/>
              </a:rPr>
              <a:t> Some good examples of Biblical self-talk:</a:t>
            </a:r>
            <a:endParaRPr lang="en-Z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If God is for us, who can be against us?</a:t>
            </a:r>
            <a:r>
              <a:rPr lang="en-US" sz="1200" kern="1200" dirty="0" smtClean="0">
                <a:solidFill>
                  <a:schemeClr val="tx1"/>
                </a:solidFill>
                <a:effectLst/>
                <a:latin typeface="+mn-lt"/>
                <a:ea typeface="+mn-ea"/>
                <a:cs typeface="+mn-cs"/>
              </a:rPr>
              <a:t> (Romans 8:31)</a:t>
            </a:r>
            <a:endParaRPr lang="en-Z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Lord is my helper; I will not fear.”</a:t>
            </a:r>
            <a:r>
              <a:rPr lang="en-US" sz="1200" kern="1200" dirty="0" smtClean="0">
                <a:solidFill>
                  <a:schemeClr val="tx1"/>
                </a:solidFill>
                <a:effectLst/>
                <a:latin typeface="+mn-lt"/>
                <a:ea typeface="+mn-ea"/>
                <a:cs typeface="+mn-cs"/>
              </a:rPr>
              <a:t> (Hebrews 13:6) </a:t>
            </a:r>
            <a:endParaRPr lang="en-Z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He who is in me is greater than he who is in the world.</a:t>
            </a:r>
            <a:r>
              <a:rPr lang="en-US" sz="1200" kern="1200" dirty="0" smtClean="0">
                <a:solidFill>
                  <a:schemeClr val="tx1"/>
                </a:solidFill>
                <a:effectLst/>
                <a:latin typeface="+mn-lt"/>
                <a:ea typeface="+mn-ea"/>
                <a:cs typeface="+mn-cs"/>
              </a:rPr>
              <a:t> (1 John 4:4)</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4. Body Language. </a:t>
            </a:r>
            <a:r>
              <a:rPr lang="en-US" sz="1200" kern="1200" dirty="0" smtClean="0">
                <a:solidFill>
                  <a:schemeClr val="tx1"/>
                </a:solidFill>
                <a:effectLst/>
                <a:latin typeface="+mn-lt"/>
                <a:ea typeface="+mn-ea"/>
                <a:cs typeface="+mn-cs"/>
              </a:rPr>
              <a:t>When you are in a power pose - head up, shoulders back and open to your surroundings, our testosterone levels go up and our cortisol levels go down. Testosterone is a power chemical while Cortisol is a stress one. Power up, stress down is critical! You can manage your body language to ensure the internal hormonal balance is in your favour. You must maintain your space without being domineering or creating a sense of unease in others. The posture you need is: feet firmly on the ground, arms not folded, chin up, eyes up and shoulder is back. This helps you get balanced from the inside out and it positions you to be successful.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5. Support System.</a:t>
            </a:r>
            <a:r>
              <a:rPr lang="en-US" sz="1200" kern="1200" dirty="0" smtClean="0">
                <a:solidFill>
                  <a:schemeClr val="tx1"/>
                </a:solidFill>
                <a:effectLst/>
                <a:latin typeface="+mn-lt"/>
                <a:ea typeface="+mn-ea"/>
                <a:cs typeface="+mn-cs"/>
              </a:rPr>
              <a:t> You need to know who is in your corner. When someone is in the boxing fight they are the only one in the ring with their opponent, but when the bell goes they go to you corner and get advice from their friends, coach, trainer, significant other, etc. Each plays a different role. You need to know who is in your corner and what role they play. You must go to the right people for the right kinds of information. Do people in a fighters corner </a:t>
            </a:r>
            <a:r>
              <a:rPr lang="en-US" sz="1200" kern="1200" dirty="0" err="1" smtClean="0">
                <a:solidFill>
                  <a:schemeClr val="tx1"/>
                </a:solidFill>
                <a:effectLst/>
                <a:latin typeface="+mn-lt"/>
                <a:ea typeface="+mn-ea"/>
                <a:cs typeface="+mn-cs"/>
              </a:rPr>
              <a:t>demoralise</a:t>
            </a:r>
            <a:r>
              <a:rPr lang="en-US" sz="1200" kern="1200" dirty="0" smtClean="0">
                <a:solidFill>
                  <a:schemeClr val="tx1"/>
                </a:solidFill>
                <a:effectLst/>
                <a:latin typeface="+mn-lt"/>
                <a:ea typeface="+mn-ea"/>
                <a:cs typeface="+mn-cs"/>
              </a:rPr>
              <a:t> them or hold them back from greatness? Of course not! People in your corner believe in you! You must be careful to only allow the right people into your corner!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Two are better than one,</a:t>
            </a:r>
            <a:r>
              <a:rPr lang="en-US" sz="1200" i="1" kern="1200" baseline="300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if either of them falls down, one can help the other up. But pity anyone who falls and has no one to help them up.</a:t>
            </a:r>
            <a:r>
              <a:rPr lang="en-US" sz="1200" i="1" kern="1200" baseline="300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Also, if two lie down together, they will keep warm. But how can one keep warm alone?</a:t>
            </a:r>
            <a:r>
              <a:rPr lang="en-US" sz="1200" i="1" kern="1200" baseline="300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Though one may be overpowered, two can defend themselves. A cord of three strands is not quickly broken.</a:t>
            </a:r>
            <a:r>
              <a:rPr lang="en-US" sz="1200" kern="1200" dirty="0" smtClean="0">
                <a:solidFill>
                  <a:schemeClr val="tx1"/>
                </a:solidFill>
                <a:effectLst/>
                <a:latin typeface="+mn-lt"/>
                <a:ea typeface="+mn-ea"/>
                <a:cs typeface="+mn-cs"/>
              </a:rPr>
              <a:t> (Ecclesiastes 4:9-12)</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dirty="0" smtClean="0">
                <a:solidFill>
                  <a:schemeClr val="tx1"/>
                </a:solidFill>
                <a:latin typeface="+mn-lt"/>
                <a:ea typeface="+mn-ea"/>
                <a:cs typeface="+mn-cs"/>
              </a:rPr>
              <a:t>Summary: </a:t>
            </a:r>
            <a:r>
              <a:rPr lang="en-US" sz="1200" kern="1200" dirty="0" smtClean="0">
                <a:solidFill>
                  <a:schemeClr val="tx1"/>
                </a:solidFill>
                <a:effectLst/>
                <a:latin typeface="+mn-lt"/>
                <a:ea typeface="+mn-ea"/>
                <a:cs typeface="+mn-cs"/>
              </a:rPr>
              <a:t>Remember the 5 keys to confidence and invest in each of those areas and you will remain confident and in control of yourself in all situations.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Practice: Power Statements. </a:t>
            </a:r>
            <a:r>
              <a:rPr lang="en-US" sz="1200" kern="1200" dirty="0" smtClean="0">
                <a:solidFill>
                  <a:schemeClr val="tx1"/>
                </a:solidFill>
                <a:effectLst/>
                <a:latin typeface="+mn-lt"/>
                <a:ea typeface="+mn-ea"/>
                <a:cs typeface="+mn-cs"/>
              </a:rPr>
              <a:t>Write down 3 Power Statements that you will commit to read every morning when you wake up and every night when you go to bed. The goal is to memorize them so you don’t have to read them each time but can do it from memory. They need to be grounded in truth to be really powerful. They cannot be lies! Don’t say: “I am a millionaire!” unless that is true! I should affirm truth in my life and that will develop the right self-talk and mindsets. Say things that will facilitate winning performance in each domain. As a communicator you could say: “I speak truth to people.” Sports guys could say: “I am the fastest person on the ice.” Think about your 3 power statements and start to memorise them. When adversity strikes we revert to habits in our lives - so we must build the self-talk that will drive us!</a:t>
            </a:r>
          </a:p>
          <a:p>
            <a:r>
              <a:rPr lang="en-US" sz="1200" b="1" kern="1200" dirty="0" smtClean="0">
                <a:solidFill>
                  <a:schemeClr val="tx1"/>
                </a:solidFill>
                <a:effectLst/>
                <a:latin typeface="+mn-lt"/>
                <a:ea typeface="+mn-ea"/>
                <a:cs typeface="+mn-cs"/>
              </a:rPr>
              <a:t>Facilitators Notes:</a:t>
            </a:r>
            <a:r>
              <a:rPr lang="en-US" sz="1200" kern="1200" baseline="0" dirty="0" smtClean="0">
                <a:solidFill>
                  <a:schemeClr val="tx1"/>
                </a:solidFill>
                <a:effectLst/>
                <a:latin typeface="+mn-lt"/>
                <a:ea typeface="+mn-ea"/>
                <a:cs typeface="+mn-cs"/>
              </a:rPr>
              <a:t> Make sure everyone works on writing power statements - they can base them on the characteristics they identified in the earlier exercise from Ephesians or Colossians.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pPr>
            <a:r>
              <a:rPr lang="en-US" sz="1200" kern="1200" dirty="0" smtClean="0">
                <a:solidFill>
                  <a:schemeClr val="tx1"/>
                </a:solidFill>
                <a:effectLst/>
                <a:latin typeface="+mn-lt"/>
                <a:ea typeface="+mn-ea"/>
                <a:cs typeface="+mn-cs"/>
              </a:rPr>
              <a:t>Here is some examples of how Bible verses can be used as power statements: </a:t>
            </a:r>
          </a:p>
          <a:p>
            <a:pPr>
              <a:lnSpc>
                <a:spcPct val="80000"/>
              </a:lnSpc>
            </a:pPr>
            <a:r>
              <a:rPr lang="en-US" sz="1200" b="0" dirty="0" smtClean="0">
                <a:latin typeface="Candara"/>
                <a:cs typeface="Candara"/>
              </a:rPr>
              <a:t>God is my helper; I will not fear what man does to me. (Hebrews 13:6)</a:t>
            </a:r>
          </a:p>
          <a:p>
            <a:pPr>
              <a:lnSpc>
                <a:spcPct val="80000"/>
              </a:lnSpc>
            </a:pPr>
            <a:r>
              <a:rPr lang="en-US" sz="1200" b="0" dirty="0" smtClean="0">
                <a:latin typeface="Candara"/>
                <a:cs typeface="Candara"/>
              </a:rPr>
              <a:t>God is for me, who can be against me? (Romans 8:31)</a:t>
            </a:r>
          </a:p>
          <a:p>
            <a:pPr>
              <a:lnSpc>
                <a:spcPct val="80000"/>
              </a:lnSpc>
            </a:pPr>
            <a:r>
              <a:rPr lang="en-US" sz="1200" b="0" dirty="0" smtClean="0">
                <a:latin typeface="Candara"/>
                <a:cs typeface="Candara"/>
              </a:rPr>
              <a:t>God in me is greater than anyone in the world. (1 John 4:4)</a:t>
            </a:r>
            <a:endParaRPr lang="en-US" sz="1200" b="0" dirty="0">
              <a:latin typeface="Candara"/>
              <a:cs typeface="Candara"/>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Steps: </a:t>
            </a:r>
            <a:r>
              <a:rPr lang="en-US" sz="1200" b="0" kern="1200" dirty="0" smtClean="0">
                <a:solidFill>
                  <a:schemeClr val="tx1"/>
                </a:solidFill>
                <a:effectLst/>
                <a:latin typeface="+mn-lt"/>
                <a:ea typeface="+mn-ea"/>
                <a:cs typeface="+mn-cs"/>
              </a:rPr>
              <a:t>(1) Join the WhatsApp group. (2) Have your daily devotions. (3) Do the brain exercises.</a:t>
            </a:r>
          </a:p>
          <a:p>
            <a:r>
              <a:rPr lang="en-US" sz="1200" b="1" kern="1200" dirty="0" smtClean="0">
                <a:solidFill>
                  <a:schemeClr val="tx1"/>
                </a:solidFill>
                <a:effectLst/>
                <a:latin typeface="+mn-lt"/>
                <a:ea typeface="+mn-ea"/>
                <a:cs typeface="+mn-cs"/>
              </a:rPr>
              <a:t>Facilitators Notes: </a:t>
            </a:r>
            <a:r>
              <a:rPr lang="en-US" sz="1200" b="0" kern="1200" dirty="0" smtClean="0">
                <a:solidFill>
                  <a:schemeClr val="tx1"/>
                </a:solidFill>
                <a:effectLst/>
                <a:latin typeface="+mn-lt"/>
                <a:ea typeface="+mn-ea"/>
                <a:cs typeface="+mn-cs"/>
              </a:rPr>
              <a:t>Before your group leaves your table after the prayer - make sure they have all signed up for the WhatsApp group and challenge them one more time to do their devotions and the exercise during the week-</a:t>
            </a:r>
            <a:r>
              <a:rPr lang="en-US" sz="1200" b="0" kern="1200" baseline="0" dirty="0" smtClean="0">
                <a:solidFill>
                  <a:schemeClr val="tx1"/>
                </a:solidFill>
                <a:effectLst/>
                <a:latin typeface="+mn-lt"/>
                <a:ea typeface="+mn-ea"/>
                <a:cs typeface="+mn-cs"/>
              </a:rPr>
              <a:t> including last weeks 3-2-1 exercise.</a:t>
            </a:r>
            <a:endParaRPr lang="en-US" sz="1200" b="0" kern="1200" dirty="0" smtClean="0">
              <a:solidFill>
                <a:schemeClr val="tx1"/>
              </a:solidFill>
              <a:effectLst/>
              <a:latin typeface="+mn-lt"/>
              <a:ea typeface="+mn-ea"/>
              <a:cs typeface="+mn-cs"/>
            </a:endParaRPr>
          </a:p>
          <a:p>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 </a:t>
            </a:r>
          </a:p>
        </p:txBody>
      </p:sp>
      <p:sp>
        <p:nvSpPr>
          <p:cNvPr id="4" name="Slide Number Placeholder 3"/>
          <p:cNvSpPr>
            <a:spLocks noGrp="1"/>
          </p:cNvSpPr>
          <p:nvPr>
            <p:ph type="sldNum" sz="quarter" idx="10"/>
          </p:nvPr>
        </p:nvSpPr>
        <p:spPr/>
        <p:txBody>
          <a:bodyPr/>
          <a:lstStyle/>
          <a:p>
            <a:fld id="{A2FD2049-2838-AE47-9ACC-13FF9259CB0E}" type="slidenum">
              <a:rPr lang="en-US" smtClean="0"/>
              <a:t>29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In this series we are </a:t>
            </a:r>
            <a:r>
              <a:rPr lang="en-US" sz="1200" kern="1200" dirty="0" smtClean="0">
                <a:solidFill>
                  <a:schemeClr val="tx1"/>
                </a:solidFill>
                <a:latin typeface="+mn-lt"/>
                <a:ea typeface="+mn-ea"/>
                <a:cs typeface="+mn-cs"/>
              </a:rPr>
              <a:t>exploring 8 Building Blocks to help you think and act like a champion. </a:t>
            </a:r>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Next Week: </a:t>
            </a:r>
            <a:r>
              <a:rPr lang="en-US" dirty="0" smtClean="0"/>
              <a:t>Next week we</a:t>
            </a:r>
            <a:r>
              <a:rPr lang="en-US" baseline="0" dirty="0" smtClean="0"/>
              <a:t> will explore the fourth building block: Intensity.</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explored the first building block: Awareness.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Last week we explored</a:t>
            </a:r>
            <a:r>
              <a:rPr lang="en-US" sz="1200" kern="1200" dirty="0" smtClean="0">
                <a:solidFill>
                  <a:schemeClr val="tx1"/>
                </a:solidFill>
                <a:latin typeface="+mn-lt"/>
                <a:ea typeface="+mn-ea"/>
                <a:cs typeface="+mn-cs"/>
              </a:rPr>
              <a:t> the second </a:t>
            </a:r>
            <a:r>
              <a:rPr lang="en-US" sz="1200" kern="1200" baseline="0" dirty="0" smtClean="0">
                <a:solidFill>
                  <a:schemeClr val="tx1"/>
                </a:solidFill>
                <a:latin typeface="+mn-lt"/>
                <a:ea typeface="+mn-ea"/>
                <a:cs typeface="+mn-cs"/>
              </a:rPr>
              <a:t>building block: Motivation.</a:t>
            </a:r>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Small Group Sharing</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How did the daily devotions and exercises impact your life this week? </a:t>
            </a:r>
          </a:p>
          <a:p>
            <a:r>
              <a:rPr lang="en-US" sz="1200" b="1" kern="1200" dirty="0" smtClean="0">
                <a:solidFill>
                  <a:schemeClr val="tx1"/>
                </a:solidFill>
                <a:latin typeface="+mn-lt"/>
                <a:ea typeface="+mn-ea"/>
                <a:cs typeface="+mn-cs"/>
              </a:rPr>
              <a:t>Facilitator Notes:</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Use follow up questions if necessary to get people at your table reflecting on the past week. Examples: Did you get the devotions on your phone? Do you need to take a printed copy today? How many days were you able to do your devotions? Did wearing the elastic band help you think positive thoughts? Were you able to do the 3-2-1 exercise? How did it help you think positively and creatively about your day and your life?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Today we </a:t>
            </a:r>
            <a:r>
              <a:rPr lang="en-US" sz="1200" kern="1200" dirty="0" smtClean="0">
                <a:solidFill>
                  <a:schemeClr val="tx1"/>
                </a:solidFill>
                <a:latin typeface="+mn-lt"/>
                <a:ea typeface="+mn-ea"/>
                <a:cs typeface="+mn-cs"/>
              </a:rPr>
              <a:t>are going to explore the third</a:t>
            </a:r>
            <a:r>
              <a:rPr lang="en-US" sz="1200" kern="1200" baseline="0" dirty="0" smtClean="0">
                <a:solidFill>
                  <a:schemeClr val="tx1"/>
                </a:solidFill>
                <a:latin typeface="+mn-lt"/>
                <a:ea typeface="+mn-ea"/>
                <a:cs typeface="+mn-cs"/>
              </a:rPr>
              <a:t> building block: Confidence.</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Fear not, for I am with you; be not dismayed, for I am your God; I will strengthen you, I will help you, I will hold you up with my victorious right hand.</a:t>
            </a:r>
            <a:r>
              <a:rPr lang="en-US" sz="1200" kern="1200" dirty="0" smtClean="0">
                <a:solidFill>
                  <a:schemeClr val="tx1"/>
                </a:solidFill>
                <a:effectLst/>
                <a:latin typeface="+mn-lt"/>
                <a:ea typeface="+mn-ea"/>
                <a:cs typeface="+mn-cs"/>
              </a:rPr>
              <a:t> (Isaiah 41:10)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Small Group Sharing: </a:t>
            </a:r>
            <a:r>
              <a:rPr lang="en-US" sz="1200" kern="1200" dirty="0" smtClean="0">
                <a:solidFill>
                  <a:schemeClr val="tx1"/>
                </a:solidFill>
                <a:effectLst/>
                <a:latin typeface="+mn-lt"/>
                <a:ea typeface="+mn-ea"/>
                <a:cs typeface="+mn-cs"/>
              </a:rPr>
              <a:t>When you hear or read verses like this, what does it do to you? How could it help you the next time you face a difficulty or a threat?</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Facilitators Notes:</a:t>
            </a:r>
            <a:r>
              <a:rPr lang="en-ZA" sz="1200" kern="1200" dirty="0" smtClean="0">
                <a:solidFill>
                  <a:schemeClr val="tx1"/>
                </a:solidFill>
                <a:effectLst/>
                <a:latin typeface="+mn-lt"/>
                <a:ea typeface="+mn-ea"/>
                <a:cs typeface="+mn-cs"/>
              </a:rPr>
              <a:t> Don’t let teens just say the obvious – or repeat the words in the verse – ask them to go deeper by asking Why more than once, or ask them to think of something that has not been shared yet.</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18/05/06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1636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94938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236687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94205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422644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6402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34567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895997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716211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15238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14165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13666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61877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93902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07499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97696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0034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1608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032681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61879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95592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12819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47822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00928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0798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12087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25077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0625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68310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2347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13343</TotalTime>
  <Words>1942</Words>
  <Application>Microsoft Macintosh PowerPoint</Application>
  <PresentationFormat>On-screen Show (16:9)</PresentationFormat>
  <Paragraphs>74</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1068</cp:revision>
  <dcterms:created xsi:type="dcterms:W3CDTF">2014-06-20T13:14:19Z</dcterms:created>
  <dcterms:modified xsi:type="dcterms:W3CDTF">2018-05-06T11:03:53Z</dcterms:modified>
</cp:coreProperties>
</file>