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5"/>
  </p:notesMasterIdLst>
  <p:sldIdLst>
    <p:sldId id="885" r:id="rId2"/>
    <p:sldId id="888" r:id="rId3"/>
    <p:sldId id="995" r:id="rId4"/>
    <p:sldId id="985" r:id="rId5"/>
    <p:sldId id="994" r:id="rId6"/>
    <p:sldId id="1008" r:id="rId7"/>
    <p:sldId id="1025" r:id="rId8"/>
    <p:sldId id="955" r:id="rId9"/>
    <p:sldId id="889" r:id="rId10"/>
    <p:sldId id="917" r:id="rId11"/>
    <p:sldId id="965" r:id="rId12"/>
    <p:sldId id="1041" r:id="rId13"/>
    <p:sldId id="1011" r:id="rId14"/>
    <p:sldId id="1036" r:id="rId15"/>
    <p:sldId id="1038" r:id="rId16"/>
    <p:sldId id="1026" r:id="rId17"/>
    <p:sldId id="1027" r:id="rId18"/>
    <p:sldId id="1040" r:id="rId19"/>
    <p:sldId id="1039" r:id="rId20"/>
    <p:sldId id="1015" r:id="rId21"/>
    <p:sldId id="1013" r:id="rId22"/>
    <p:sldId id="1029" r:id="rId23"/>
    <p:sldId id="1030" r:id="rId24"/>
    <p:sldId id="1031" r:id="rId25"/>
    <p:sldId id="1032" r:id="rId26"/>
    <p:sldId id="1033" r:id="rId27"/>
    <p:sldId id="1034" r:id="rId28"/>
    <p:sldId id="1018" r:id="rId29"/>
    <p:sldId id="997" r:id="rId30"/>
    <p:sldId id="1022" r:id="rId31"/>
    <p:sldId id="1023" r:id="rId32"/>
    <p:sldId id="1024" r:id="rId33"/>
    <p:sldId id="1035" r:id="rId3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1B3E"/>
    <a:srgbClr val="111938"/>
    <a:srgbClr val="0000FF"/>
    <a:srgbClr val="72D8C5"/>
    <a:srgbClr val="71D6C4"/>
    <a:srgbClr val="6FD1BF"/>
    <a:srgbClr val="70D4C3"/>
    <a:srgbClr val="F9002C"/>
    <a:srgbClr val="D29703"/>
    <a:srgbClr val="20DF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80" autoAdjust="0"/>
    <p:restoredTop sz="85128" autoAdjust="0"/>
  </p:normalViewPr>
  <p:slideViewPr>
    <p:cSldViewPr snapToGrid="0" snapToObjects="1">
      <p:cViewPr varScale="1">
        <p:scale>
          <a:sx n="99" d="100"/>
          <a:sy n="99" d="100"/>
        </p:scale>
        <p:origin x="-288" y="-96"/>
      </p:cViewPr>
      <p:guideLst>
        <p:guide orient="horz" pos="3138"/>
        <p:guide pos="2873"/>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0D0A0-EEF8-054E-9AF0-04177F688829}" type="datetimeFigureOut">
              <a:rPr lang="en-US" smtClean="0"/>
              <a:t>18/05/18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6B6BF-B88A-A84A-B4EA-7A1DC6EF6D27}" type="slidenum">
              <a:rPr lang="en-US" smtClean="0"/>
              <a:t>‹#›</a:t>
            </a:fld>
            <a:endParaRPr lang="en-US"/>
          </a:p>
        </p:txBody>
      </p:sp>
    </p:spTree>
    <p:extLst>
      <p:ext uri="{BB962C8B-B14F-4D97-AF65-F5344CB8AC3E}">
        <p14:creationId xmlns:p14="http://schemas.microsoft.com/office/powerpoint/2010/main" val="3255126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Welcome to the Renew Series. The content for</a:t>
            </a:r>
            <a:r>
              <a:rPr lang="en-ZA" sz="1200" kern="1200" baseline="0" dirty="0" smtClean="0">
                <a:solidFill>
                  <a:schemeClr val="tx1"/>
                </a:solidFill>
                <a:effectLst/>
                <a:latin typeface="+mn-lt"/>
                <a:ea typeface="+mn-ea"/>
                <a:cs typeface="+mn-cs"/>
              </a:rPr>
              <a:t> this series has been taken from an </a:t>
            </a:r>
            <a:r>
              <a:rPr lang="en-ZA" sz="1200" kern="1200" dirty="0" smtClean="0">
                <a:solidFill>
                  <a:schemeClr val="tx1"/>
                </a:solidFill>
                <a:effectLst/>
                <a:latin typeface="+mn-lt"/>
                <a:ea typeface="+mn-ea"/>
                <a:cs typeface="+mn-cs"/>
              </a:rPr>
              <a:t>amazing Podcast by Dr. Amber Selking entitled “Building Championship Mindsets”. Checkout her website at: http://selkingperformance.com.</a:t>
            </a:r>
          </a:p>
        </p:txBody>
      </p:sp>
      <p:sp>
        <p:nvSpPr>
          <p:cNvPr id="4" name="Slide Number Placeholder 3"/>
          <p:cNvSpPr>
            <a:spLocks noGrp="1"/>
          </p:cNvSpPr>
          <p:nvPr>
            <p:ph type="sldNum" sz="quarter" idx="10"/>
          </p:nvPr>
        </p:nvSpPr>
        <p:spPr/>
        <p:txBody>
          <a:bodyPr/>
          <a:lstStyle/>
          <a:p>
            <a:fld id="{A2FD2049-2838-AE47-9ACC-13FF9259CB0E}" type="slidenum">
              <a:rPr lang="en-US" smtClean="0"/>
              <a:t>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Scripture: </a:t>
            </a:r>
            <a:r>
              <a:rPr lang="en-ZA" sz="1200" kern="1200" dirty="0" smtClean="0">
                <a:solidFill>
                  <a:schemeClr val="tx1"/>
                </a:solidFill>
                <a:effectLst/>
                <a:latin typeface="+mn-lt"/>
                <a:ea typeface="+mn-ea"/>
                <a:cs typeface="+mn-cs"/>
              </a:rPr>
              <a:t>“Let your eyes look straight ahead; fix your gaze directly before you.</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Listen, my son, and be wise, and set your heart on the right path.” (Proverbs 4:25,</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23:19)</a:t>
            </a:r>
          </a:p>
        </p:txBody>
      </p:sp>
      <p:sp>
        <p:nvSpPr>
          <p:cNvPr id="4" name="Slide Number Placeholder 3"/>
          <p:cNvSpPr>
            <a:spLocks noGrp="1"/>
          </p:cNvSpPr>
          <p:nvPr>
            <p:ph type="sldNum" sz="quarter" idx="10"/>
          </p:nvPr>
        </p:nvSpPr>
        <p:spPr/>
        <p:txBody>
          <a:bodyPr/>
          <a:lstStyle/>
          <a:p>
            <a:fld id="{A2FD2049-2838-AE47-9ACC-13FF9259CB0E}" type="slidenum">
              <a:rPr lang="en-US" smtClean="0"/>
              <a:t>10</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Sharing:</a:t>
            </a:r>
            <a:r>
              <a:rPr lang="en-ZA" sz="1200" kern="1200" dirty="0" smtClean="0">
                <a:solidFill>
                  <a:schemeClr val="tx1"/>
                </a:solidFill>
                <a:effectLst/>
                <a:latin typeface="+mn-lt"/>
                <a:ea typeface="+mn-ea"/>
                <a:cs typeface="+mn-cs"/>
              </a:rPr>
              <a:t> What do these Proverbs teach us about managing our attention?</a:t>
            </a:r>
          </a:p>
          <a:p>
            <a:pPr marL="0" marR="0" indent="0" algn="l" defTabSz="457200" rtl="0" eaLnBrk="1" fontAlgn="auto" latinLnBrk="0" hangingPunct="1">
              <a:lnSpc>
                <a:spcPct val="100000"/>
              </a:lnSpc>
              <a:spcBef>
                <a:spcPts val="0"/>
              </a:spcBef>
              <a:spcAft>
                <a:spcPts val="0"/>
              </a:spcAft>
              <a:buClrTx/>
              <a:buSzTx/>
              <a:buFontTx/>
              <a:buNone/>
              <a:tabLst/>
              <a:defRPr/>
            </a:pPr>
            <a:r>
              <a:rPr lang="en-ZA" sz="1200" b="1" kern="1200" dirty="0" smtClean="0">
                <a:solidFill>
                  <a:schemeClr val="tx1"/>
                </a:solidFill>
                <a:effectLst/>
                <a:latin typeface="+mn-lt"/>
                <a:ea typeface="+mn-ea"/>
                <a:cs typeface="+mn-cs"/>
              </a:rPr>
              <a:t>Facilitators Notes:</a:t>
            </a:r>
            <a:r>
              <a:rPr lang="en-ZA" sz="1200" kern="1200" dirty="0" smtClean="0">
                <a:solidFill>
                  <a:schemeClr val="tx1"/>
                </a:solidFill>
                <a:effectLst/>
                <a:latin typeface="+mn-lt"/>
                <a:ea typeface="+mn-ea"/>
                <a:cs typeface="+mn-cs"/>
              </a:rPr>
              <a:t> Don’t let teens just say the obvious – or repeat the words in the verse – ask them to go deeper by asking Why more than once, or ask them to think of something that has not been shared yet.</a:t>
            </a:r>
          </a:p>
          <a:p>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2FD2049-2838-AE47-9ACC-13FF9259CB0E}" type="slidenum">
              <a:rPr lang="en-US" smtClean="0"/>
              <a:t>11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i="0" kern="1200" dirty="0" smtClean="0">
                <a:solidFill>
                  <a:schemeClr val="tx1"/>
                </a:solidFill>
                <a:latin typeface="+mn-lt"/>
                <a:ea typeface="+mn-ea"/>
                <a:cs typeface="+mn-cs"/>
              </a:rPr>
              <a:t>Definition: </a:t>
            </a:r>
            <a:r>
              <a:rPr lang="en-US" sz="1200" b="0" i="0" kern="1200" dirty="0" smtClean="0">
                <a:solidFill>
                  <a:schemeClr val="tx1"/>
                </a:solidFill>
                <a:latin typeface="+mn-lt"/>
                <a:ea typeface="+mn-ea"/>
                <a:cs typeface="+mn-cs"/>
              </a:rPr>
              <a:t>Attention is choosing to focus your mind on one thing and ignoring other things that could distract you.</a:t>
            </a:r>
            <a:r>
              <a:rPr lang="en-US" sz="1200" kern="1200" dirty="0" smtClean="0">
                <a:solidFill>
                  <a:schemeClr val="tx1"/>
                </a:solidFill>
                <a:latin typeface="+mn-lt"/>
                <a:ea typeface="+mn-ea"/>
                <a:cs typeface="+mn-cs"/>
              </a:rPr>
              <a:t> This is how </a:t>
            </a:r>
            <a:r>
              <a:rPr lang="en-US" sz="1200" kern="1200" dirty="0" err="1" smtClean="0">
                <a:solidFill>
                  <a:schemeClr val="tx1"/>
                </a:solidFill>
                <a:latin typeface="+mn-lt"/>
                <a:ea typeface="+mn-ea"/>
                <a:cs typeface="+mn-cs"/>
              </a:rPr>
              <a:t>Noluthando</a:t>
            </a:r>
            <a:r>
              <a:rPr lang="en-US" sz="1200" kern="1200" smtClean="0">
                <a:solidFill>
                  <a:schemeClr val="tx1"/>
                </a:solidFill>
                <a:latin typeface="+mn-lt"/>
                <a:ea typeface="+mn-ea"/>
                <a:cs typeface="+mn-cs"/>
              </a:rPr>
              <a:t>, one of the adult leaders from our Youth defined attention this week: “Attention is the ability to concentrate on something for a sustained period of time until it is understood or something is learned from it while ignoring everything else.”</a:t>
            </a:r>
            <a:endParaRPr lang="en-US" sz="1200" b="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What’s is the Enemy of Attention? </a:t>
            </a:r>
          </a:p>
        </p:txBody>
      </p:sp>
      <p:sp>
        <p:nvSpPr>
          <p:cNvPr id="4" name="Slide Number Placeholder 3"/>
          <p:cNvSpPr>
            <a:spLocks noGrp="1"/>
          </p:cNvSpPr>
          <p:nvPr>
            <p:ph type="sldNum" sz="quarter" idx="10"/>
          </p:nvPr>
        </p:nvSpPr>
        <p:spPr/>
        <p:txBody>
          <a:bodyPr/>
          <a:lstStyle/>
          <a:p>
            <a:fld id="{A2FD2049-2838-AE47-9ACC-13FF9259CB0E}" type="slidenum">
              <a:rPr lang="en-US" smtClean="0"/>
              <a:t>13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The</a:t>
            </a:r>
            <a:r>
              <a:rPr lang="en-ZA" sz="1200" kern="1200" baseline="0" dirty="0" smtClean="0">
                <a:solidFill>
                  <a:schemeClr val="tx1"/>
                </a:solidFill>
                <a:effectLst/>
                <a:latin typeface="+mn-lt"/>
                <a:ea typeface="+mn-ea"/>
                <a:cs typeface="+mn-cs"/>
              </a:rPr>
              <a:t> E</a:t>
            </a:r>
            <a:r>
              <a:rPr lang="en-ZA" sz="1200" kern="1200" dirty="0" smtClean="0">
                <a:solidFill>
                  <a:schemeClr val="tx1"/>
                </a:solidFill>
                <a:effectLst/>
                <a:latin typeface="+mn-lt"/>
                <a:ea typeface="+mn-ea"/>
                <a:cs typeface="+mn-cs"/>
              </a:rPr>
              <a:t>nemy of Attention is Distraction!</a:t>
            </a:r>
          </a:p>
        </p:txBody>
      </p:sp>
      <p:sp>
        <p:nvSpPr>
          <p:cNvPr id="4" name="Slide Number Placeholder 3"/>
          <p:cNvSpPr>
            <a:spLocks noGrp="1"/>
          </p:cNvSpPr>
          <p:nvPr>
            <p:ph type="sldNum" sz="quarter" idx="10"/>
          </p:nvPr>
        </p:nvSpPr>
        <p:spPr/>
        <p:txBody>
          <a:bodyPr/>
          <a:lstStyle/>
          <a:p>
            <a:fld id="{A2FD2049-2838-AE47-9ACC-13FF9259CB0E}" type="slidenum">
              <a:rPr lang="en-US" smtClean="0"/>
              <a:t>14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Sharing: </a:t>
            </a:r>
            <a:r>
              <a:rPr lang="en-ZA" sz="1200" b="0" kern="1200" dirty="0" smtClean="0">
                <a:solidFill>
                  <a:schemeClr val="tx1"/>
                </a:solidFill>
                <a:effectLst/>
                <a:latin typeface="+mn-lt"/>
                <a:ea typeface="+mn-ea"/>
                <a:cs typeface="+mn-cs"/>
              </a:rPr>
              <a:t>Turn to the person sitting</a:t>
            </a:r>
            <a:r>
              <a:rPr lang="en-ZA" sz="1200" b="0" kern="1200" baseline="0" dirty="0" smtClean="0">
                <a:solidFill>
                  <a:schemeClr val="tx1"/>
                </a:solidFill>
                <a:effectLst/>
                <a:latin typeface="+mn-lt"/>
                <a:ea typeface="+mn-ea"/>
                <a:cs typeface="+mn-cs"/>
              </a:rPr>
              <a:t> next to you and ask them: </a:t>
            </a:r>
            <a:r>
              <a:rPr lang="en-ZA" sz="1200" kern="1200" dirty="0" smtClean="0">
                <a:solidFill>
                  <a:schemeClr val="tx1"/>
                </a:solidFill>
                <a:effectLst/>
                <a:latin typeface="+mn-lt"/>
                <a:ea typeface="+mn-ea"/>
                <a:cs typeface="+mn-cs"/>
              </a:rPr>
              <a:t>What distracts you from doing what is important?</a:t>
            </a:r>
          </a:p>
          <a:p>
            <a:r>
              <a:rPr lang="en-ZA" sz="1200" b="1" kern="1200" dirty="0" smtClean="0">
                <a:solidFill>
                  <a:schemeClr val="tx1"/>
                </a:solidFill>
                <a:effectLst/>
                <a:latin typeface="+mn-lt"/>
                <a:ea typeface="+mn-ea"/>
                <a:cs typeface="+mn-cs"/>
              </a:rPr>
              <a:t>Facilitators Notes: </a:t>
            </a:r>
            <a:r>
              <a:rPr lang="en-ZA" sz="1200" kern="1200" dirty="0" smtClean="0">
                <a:solidFill>
                  <a:schemeClr val="tx1"/>
                </a:solidFill>
                <a:effectLst/>
                <a:latin typeface="+mn-lt"/>
                <a:ea typeface="+mn-ea"/>
                <a:cs typeface="+mn-cs"/>
              </a:rPr>
              <a:t>Make sure that each person at your table pairs up and asks this question of each other.</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We may think distraction is not such a huge thing but imagine this: (1) A doctor who is doing heart or brain surgery suddenly realises they left the oven on at home. (2) A person driving is constantly looking at their phone or replying to text messages.</a:t>
            </a:r>
          </a:p>
        </p:txBody>
      </p:sp>
      <p:sp>
        <p:nvSpPr>
          <p:cNvPr id="4" name="Slide Number Placeholder 3"/>
          <p:cNvSpPr>
            <a:spLocks noGrp="1"/>
          </p:cNvSpPr>
          <p:nvPr>
            <p:ph type="sldNum" sz="quarter" idx="10"/>
          </p:nvPr>
        </p:nvSpPr>
        <p:spPr/>
        <p:txBody>
          <a:bodyPr/>
          <a:lstStyle/>
          <a:p>
            <a:fld id="{A2FD2049-2838-AE47-9ACC-13FF9259CB0E}" type="slidenum">
              <a:rPr lang="en-US" smtClean="0"/>
              <a:t>16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Attention without distraction can be your success, but attention with distraction could be your failure.</a:t>
            </a:r>
          </a:p>
        </p:txBody>
      </p:sp>
      <p:sp>
        <p:nvSpPr>
          <p:cNvPr id="4" name="Slide Number Placeholder 3"/>
          <p:cNvSpPr>
            <a:spLocks noGrp="1"/>
          </p:cNvSpPr>
          <p:nvPr>
            <p:ph type="sldNum" sz="quarter" idx="10"/>
          </p:nvPr>
        </p:nvSpPr>
        <p:spPr/>
        <p:txBody>
          <a:bodyPr/>
          <a:lstStyle/>
          <a:p>
            <a:fld id="{A2FD2049-2838-AE47-9ACC-13FF9259CB0E}" type="slidenum">
              <a:rPr lang="en-US" smtClean="0"/>
              <a:t>17</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Can your physical body be in the past? No! It cannot because we don’t have a time machine yet.</a:t>
            </a:r>
          </a:p>
          <a:p>
            <a:r>
              <a:rPr lang="en-ZA" sz="1200" kern="1200" dirty="0" smtClean="0">
                <a:solidFill>
                  <a:schemeClr val="tx1"/>
                </a:solidFill>
                <a:effectLst/>
                <a:latin typeface="+mn-lt"/>
                <a:ea typeface="+mn-ea"/>
                <a:cs typeface="+mn-cs"/>
              </a:rPr>
              <a:t>Can your physical body be in the future? No! It cannot! It can only be in the present – right here and right now.</a:t>
            </a:r>
          </a:p>
          <a:p>
            <a:r>
              <a:rPr lang="en-ZA" sz="1200" kern="1200" dirty="0" smtClean="0">
                <a:solidFill>
                  <a:schemeClr val="tx1"/>
                </a:solidFill>
                <a:effectLst/>
                <a:latin typeface="+mn-lt"/>
                <a:ea typeface="+mn-ea"/>
                <a:cs typeface="+mn-cs"/>
              </a:rPr>
              <a:t>Can your mind</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be in the past? Yes. They can be analysing past performances, questioning what we just did or the action we just took, or the decision we just made, or the way we just communicated something.</a:t>
            </a:r>
          </a:p>
          <a:p>
            <a:r>
              <a:rPr lang="en-ZA" sz="1200" kern="1200" dirty="0" smtClean="0">
                <a:solidFill>
                  <a:schemeClr val="tx1"/>
                </a:solidFill>
                <a:effectLst/>
                <a:latin typeface="+mn-lt"/>
                <a:ea typeface="+mn-ea"/>
                <a:cs typeface="+mn-cs"/>
              </a:rPr>
              <a:t>Can your mind be in the future? Yes! They can be planning, thinking about the outcome of the meeting or the game while we are in the present</a:t>
            </a:r>
          </a:p>
        </p:txBody>
      </p:sp>
      <p:sp>
        <p:nvSpPr>
          <p:cNvPr id="4" name="Slide Number Placeholder 3"/>
          <p:cNvSpPr>
            <a:spLocks noGrp="1"/>
          </p:cNvSpPr>
          <p:nvPr>
            <p:ph type="sldNum" sz="quarter" idx="10"/>
          </p:nvPr>
        </p:nvSpPr>
        <p:spPr/>
        <p:txBody>
          <a:bodyPr/>
          <a:lstStyle/>
          <a:p>
            <a:fld id="{A2FD2049-2838-AE47-9ACC-13FF9259CB0E}" type="slidenum">
              <a:rPr lang="en-US" smtClean="0"/>
              <a:t>18</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If our mind is the future</a:t>
            </a:r>
            <a:r>
              <a:rPr lang="en-ZA" sz="1200" kern="1200" baseline="0" dirty="0" smtClean="0">
                <a:solidFill>
                  <a:schemeClr val="tx1"/>
                </a:solidFill>
                <a:effectLst/>
                <a:latin typeface="+mn-lt"/>
                <a:ea typeface="+mn-ea"/>
                <a:cs typeface="+mn-cs"/>
              </a:rPr>
              <a:t> it</a:t>
            </a:r>
            <a:r>
              <a:rPr lang="en-ZA" sz="1200" kern="1200" dirty="0" smtClean="0">
                <a:solidFill>
                  <a:schemeClr val="tx1"/>
                </a:solidFill>
                <a:effectLst/>
                <a:latin typeface="+mn-lt"/>
                <a:ea typeface="+mn-ea"/>
                <a:cs typeface="+mn-cs"/>
              </a:rPr>
              <a:t> is not in the present!</a:t>
            </a:r>
          </a:p>
        </p:txBody>
      </p:sp>
      <p:sp>
        <p:nvSpPr>
          <p:cNvPr id="4" name="Slide Number Placeholder 3"/>
          <p:cNvSpPr>
            <a:spLocks noGrp="1"/>
          </p:cNvSpPr>
          <p:nvPr>
            <p:ph type="sldNum" sz="quarter" idx="10"/>
          </p:nvPr>
        </p:nvSpPr>
        <p:spPr/>
        <p:txBody>
          <a:bodyPr/>
          <a:lstStyle/>
          <a:p>
            <a:fld id="{A2FD2049-2838-AE47-9ACC-13FF9259CB0E}" type="slidenum">
              <a:rPr lang="en-US" smtClean="0"/>
              <a:t>19</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Rewind: </a:t>
            </a:r>
            <a:r>
              <a:rPr lang="en-US" sz="1200" kern="1200" dirty="0" smtClean="0">
                <a:solidFill>
                  <a:schemeClr val="tx1"/>
                </a:solidFill>
                <a:effectLst/>
                <a:latin typeface="+mn-lt"/>
                <a:ea typeface="+mn-ea"/>
                <a:cs typeface="+mn-cs"/>
              </a:rPr>
              <a:t>We began the Renew series learning about how our thoughts matter and how our thoughts build mindsets!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Scripture: </a:t>
            </a:r>
            <a:r>
              <a:rPr lang="en-ZA" sz="1200" i="1" kern="1200" dirty="0" smtClean="0">
                <a:solidFill>
                  <a:schemeClr val="tx1"/>
                </a:solidFill>
                <a:effectLst/>
                <a:latin typeface="+mn-lt"/>
                <a:ea typeface="+mn-ea"/>
                <a:cs typeface="+mn-cs"/>
              </a:rPr>
              <a:t>“Give your entire attention to what God is doing right now, and don’t get worked up about what may or may not happen tomorrow. God will help you deal with whatever hard things come up when the time comes.”</a:t>
            </a:r>
            <a:r>
              <a:rPr lang="en-ZA" sz="1200" kern="1200" dirty="0" smtClean="0">
                <a:solidFill>
                  <a:schemeClr val="tx1"/>
                </a:solidFill>
                <a:effectLst/>
                <a:latin typeface="+mn-lt"/>
                <a:ea typeface="+mn-ea"/>
                <a:cs typeface="+mn-cs"/>
              </a:rPr>
              <a:t> (Matthew 6:34 MSG)</a:t>
            </a:r>
          </a:p>
        </p:txBody>
      </p:sp>
      <p:sp>
        <p:nvSpPr>
          <p:cNvPr id="4" name="Slide Number Placeholder 3"/>
          <p:cNvSpPr>
            <a:spLocks noGrp="1"/>
          </p:cNvSpPr>
          <p:nvPr>
            <p:ph type="sldNum" sz="quarter" idx="10"/>
          </p:nvPr>
        </p:nvSpPr>
        <p:spPr/>
        <p:txBody>
          <a:bodyPr/>
          <a:lstStyle/>
          <a:p>
            <a:fld id="{A2FD2049-2838-AE47-9ACC-13FF9259CB0E}" type="slidenum">
              <a:rPr lang="en-US" smtClean="0"/>
              <a:t>20</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Tool: The WIN Question. </a:t>
            </a:r>
            <a:r>
              <a:rPr lang="en-ZA" sz="1200" kern="1200" dirty="0" smtClean="0">
                <a:solidFill>
                  <a:schemeClr val="tx1"/>
                </a:solidFill>
                <a:effectLst/>
                <a:latin typeface="+mn-lt"/>
                <a:ea typeface="+mn-ea"/>
                <a:cs typeface="+mn-cs"/>
              </a:rPr>
              <a:t>One of the best ways to focus your attention is to ask the WIN question which stands for “What’s Important Now?” Every day and in every situation you need to ask: “What’s Important Now?” The answer to that question is where your attention should be placed in the moment. Long term goals are important, but focussing on what is next is critical. There is no point in planning for 15 years from now, if your very next step won’t take you there! Be aware of “What’s Important Now” and how it can impact your tomorrow!</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Illustration: </a:t>
            </a:r>
            <a:r>
              <a:rPr lang="en-ZA" sz="1200" kern="1200" dirty="0" smtClean="0">
                <a:solidFill>
                  <a:schemeClr val="tx1"/>
                </a:solidFill>
                <a:effectLst/>
                <a:latin typeface="+mn-lt"/>
                <a:ea typeface="+mn-ea"/>
                <a:cs typeface="+mn-cs"/>
              </a:rPr>
              <a:t>What must I do when I get out of bed</a:t>
            </a:r>
            <a:r>
              <a:rPr lang="en-ZA" sz="1200" kern="1200" baseline="0" dirty="0" smtClean="0">
                <a:solidFill>
                  <a:schemeClr val="tx1"/>
                </a:solidFill>
                <a:effectLst/>
                <a:latin typeface="+mn-lt"/>
                <a:ea typeface="+mn-ea"/>
                <a:cs typeface="+mn-cs"/>
              </a:rPr>
              <a:t> in the morning</a:t>
            </a:r>
            <a:r>
              <a:rPr lang="en-ZA" sz="1200" kern="1200" dirty="0" smtClean="0">
                <a:solidFill>
                  <a:schemeClr val="tx1"/>
                </a:solidFill>
                <a:effectLst/>
                <a:latin typeface="+mn-lt"/>
                <a:ea typeface="+mn-ea"/>
                <a:cs typeface="+mn-cs"/>
              </a:rPr>
              <a:t>? Brush teeth; Shower; Get dressed; Eat breakfast; Leave; etc. If your attention is not on “What’s Important Now”, you could forget to brush your teeth or take</a:t>
            </a:r>
            <a:r>
              <a:rPr lang="en-ZA" sz="1200" kern="1200" baseline="0" dirty="0" smtClean="0">
                <a:solidFill>
                  <a:schemeClr val="tx1"/>
                </a:solidFill>
                <a:effectLst/>
                <a:latin typeface="+mn-lt"/>
                <a:ea typeface="+mn-ea"/>
                <a:cs typeface="+mn-cs"/>
              </a:rPr>
              <a:t> your lunch to </a:t>
            </a:r>
            <a:r>
              <a:rPr lang="en-ZA" sz="1200" kern="1200" dirty="0" smtClean="0">
                <a:solidFill>
                  <a:schemeClr val="tx1"/>
                </a:solidFill>
                <a:effectLst/>
                <a:latin typeface="+mn-lt"/>
                <a:ea typeface="+mn-ea"/>
                <a:cs typeface="+mn-cs"/>
              </a:rPr>
              <a:t>school!</a:t>
            </a:r>
          </a:p>
        </p:txBody>
      </p:sp>
      <p:sp>
        <p:nvSpPr>
          <p:cNvPr id="4" name="Slide Number Placeholder 3"/>
          <p:cNvSpPr>
            <a:spLocks noGrp="1"/>
          </p:cNvSpPr>
          <p:nvPr>
            <p:ph type="sldNum" sz="quarter" idx="10"/>
          </p:nvPr>
        </p:nvSpPr>
        <p:spPr/>
        <p:txBody>
          <a:bodyPr/>
          <a:lstStyle/>
          <a:p>
            <a:fld id="{A2FD2049-2838-AE47-9ACC-13FF9259CB0E}" type="slidenum">
              <a:rPr lang="en-US" smtClean="0"/>
              <a:t>22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Skills for Paying Attention.</a:t>
            </a:r>
            <a:r>
              <a:rPr lang="en-US" sz="1200" b="1" kern="1200" baseline="0" dirty="0" smtClean="0">
                <a:solidFill>
                  <a:schemeClr val="tx1"/>
                </a:solidFill>
                <a:effectLst/>
                <a:latin typeface="+mn-lt"/>
                <a:ea typeface="+mn-ea"/>
                <a:cs typeface="+mn-cs"/>
              </a:rPr>
              <a:t> </a:t>
            </a:r>
            <a:r>
              <a:rPr lang="en-US" sz="1200" b="0" kern="1200" baseline="0" dirty="0" smtClean="0">
                <a:solidFill>
                  <a:schemeClr val="tx1"/>
                </a:solidFill>
                <a:effectLst/>
                <a:latin typeface="+mn-lt"/>
                <a:ea typeface="+mn-ea"/>
                <a:cs typeface="+mn-cs"/>
              </a:rPr>
              <a:t>There are 3 things you can do to help you improve you attention:</a:t>
            </a:r>
            <a:endParaRPr lang="en-ZA"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1. Learn to Focus and Un-focus:</a:t>
            </a:r>
            <a:r>
              <a:rPr lang="en-US" sz="1200" kern="1200" dirty="0" smtClean="0">
                <a:solidFill>
                  <a:schemeClr val="tx1"/>
                </a:solidFill>
                <a:effectLst/>
                <a:latin typeface="+mn-lt"/>
                <a:ea typeface="+mn-ea"/>
                <a:cs typeface="+mn-cs"/>
              </a:rPr>
              <a:t> Focusing too long on the same thing can be exhausting so it is helpful to disengage at the right time and then re-focus again.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2. Know when to focus internally or externally: </a:t>
            </a:r>
            <a:r>
              <a:rPr lang="en-US" sz="1200" kern="1200" dirty="0" smtClean="0">
                <a:solidFill>
                  <a:schemeClr val="tx1"/>
                </a:solidFill>
                <a:effectLst/>
                <a:latin typeface="+mn-lt"/>
                <a:ea typeface="+mn-ea"/>
                <a:cs typeface="+mn-cs"/>
              </a:rPr>
              <a:t>Attention can be Internal or External: Our attention can be placed either internally or externally. We can focus on things inside of us, our thoughts, emotions, muscles, fatigue or externally: anything outside of our bodies, other people, etc.</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3.</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Give power to good things not bad things: </a:t>
            </a:r>
            <a:r>
              <a:rPr lang="en-US" sz="1200" kern="1200" dirty="0" smtClean="0">
                <a:solidFill>
                  <a:schemeClr val="tx1"/>
                </a:solidFill>
                <a:effectLst/>
                <a:latin typeface="+mn-lt"/>
                <a:ea typeface="+mn-ea"/>
                <a:cs typeface="+mn-cs"/>
              </a:rPr>
              <a:t>You give power to what you focus on!</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What I focus on will actually grow in my brain – protein patterns and mindsets. This can be good or bad. Every thought matters because it grows in our brain. When you think it is hot outside, that will impact on how you feel. If you say you are tired and your legs are tired you will get tired, but if you think differently you will feel differently.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Scripture: </a:t>
            </a:r>
            <a:r>
              <a:rPr lang="en-ZA" sz="1200" kern="1200" dirty="0" smtClean="0">
                <a:solidFill>
                  <a:schemeClr val="tx1"/>
                </a:solidFill>
                <a:effectLst/>
                <a:latin typeface="+mn-lt"/>
                <a:ea typeface="+mn-ea"/>
                <a:cs typeface="+mn-cs"/>
              </a:rPr>
              <a:t>Here is a passage that tells us where to place our focus: </a:t>
            </a:r>
            <a:r>
              <a:rPr lang="en-ZA" sz="1200" i="1" kern="1200" dirty="0" smtClean="0">
                <a:solidFill>
                  <a:schemeClr val="tx1"/>
                </a:solidFill>
                <a:effectLst/>
                <a:latin typeface="+mn-lt"/>
                <a:ea typeface="+mn-ea"/>
                <a:cs typeface="+mn-cs"/>
              </a:rPr>
              <a:t>“Therefore, since we are surrounded by so great a cloud of witnesses, let us also lay aside every weight, and sin which clings so closely, and let us run with endurance the race that is set before us, looking to Jesus, the founder and perfecter of our faith, who for the joy that was set before him endured the cross, despising the shame, and is seated at the right hand of the throne of God.”</a:t>
            </a:r>
            <a:r>
              <a:rPr lang="en-ZA" sz="1200" kern="1200" dirty="0" smtClean="0">
                <a:solidFill>
                  <a:schemeClr val="tx1"/>
                </a:solidFill>
                <a:effectLst/>
                <a:latin typeface="+mn-lt"/>
                <a:ea typeface="+mn-ea"/>
                <a:cs typeface="+mn-cs"/>
              </a:rPr>
              <a:t> (Hebrews 12:1-3)</a:t>
            </a:r>
          </a:p>
        </p:txBody>
      </p:sp>
      <p:sp>
        <p:nvSpPr>
          <p:cNvPr id="4" name="Slide Number Placeholder 3"/>
          <p:cNvSpPr>
            <a:spLocks noGrp="1"/>
          </p:cNvSpPr>
          <p:nvPr>
            <p:ph type="sldNum" sz="quarter" idx="10"/>
          </p:nvPr>
        </p:nvSpPr>
        <p:spPr/>
        <p:txBody>
          <a:bodyPr/>
          <a:lstStyle/>
          <a:p>
            <a:fld id="{A2FD2049-2838-AE47-9ACC-13FF9259CB0E}" type="slidenum">
              <a:rPr lang="en-US" smtClean="0"/>
              <a:t>27</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Practice: The WIN Question. </a:t>
            </a:r>
            <a:r>
              <a:rPr lang="en-ZA" sz="1200" kern="1200" dirty="0" smtClean="0">
                <a:solidFill>
                  <a:schemeClr val="tx1"/>
                </a:solidFill>
                <a:effectLst/>
                <a:latin typeface="+mn-lt"/>
                <a:ea typeface="+mn-ea"/>
                <a:cs typeface="+mn-cs"/>
              </a:rPr>
              <a:t>Practice asking yourself ”What's Important Now?" throughout the day to train your mind to focus your attention on what is important in the moment so you can perform well.</a:t>
            </a:r>
          </a:p>
        </p:txBody>
      </p:sp>
      <p:sp>
        <p:nvSpPr>
          <p:cNvPr id="4" name="Slide Number Placeholder 3"/>
          <p:cNvSpPr>
            <a:spLocks noGrp="1"/>
          </p:cNvSpPr>
          <p:nvPr>
            <p:ph type="sldNum" sz="quarter" idx="10"/>
          </p:nvPr>
        </p:nvSpPr>
        <p:spPr/>
        <p:txBody>
          <a:bodyPr/>
          <a:lstStyle/>
          <a:p>
            <a:fld id="{A2FD2049-2838-AE47-9ACC-13FF9259CB0E}" type="slidenum">
              <a:rPr lang="en-US" smtClean="0"/>
              <a:t>28</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Challenge:</a:t>
            </a:r>
            <a:r>
              <a:rPr lang="en-ZA" sz="1200" kern="1200" dirty="0" smtClean="0">
                <a:solidFill>
                  <a:schemeClr val="tx1"/>
                </a:solidFill>
                <a:effectLst/>
                <a:latin typeface="+mn-lt"/>
                <a:ea typeface="+mn-ea"/>
                <a:cs typeface="+mn-cs"/>
              </a:rPr>
              <a:t> (1)</a:t>
            </a:r>
            <a:r>
              <a:rPr lang="en-ZA" sz="1200" kern="1200" baseline="0" dirty="0" smtClean="0">
                <a:solidFill>
                  <a:schemeClr val="tx1"/>
                </a:solidFill>
                <a:effectLst/>
                <a:latin typeface="+mn-lt"/>
                <a:ea typeface="+mn-ea"/>
                <a:cs typeface="+mn-cs"/>
              </a:rPr>
              <a:t> Learn to pay attention so you are not distracted. (2) Remember the Skills of Attention: Learn to focus and un-focus; Focus internally and externally; and Give power to good things. (3) Keep asking yourself What’s Important Now? so you focus on what’s important in the moment.</a:t>
            </a: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29</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In this series we are </a:t>
            </a:r>
            <a:r>
              <a:rPr lang="en-US" sz="1200" kern="1200" dirty="0" smtClean="0">
                <a:solidFill>
                  <a:schemeClr val="tx1"/>
                </a:solidFill>
                <a:latin typeface="+mn-lt"/>
                <a:ea typeface="+mn-ea"/>
                <a:cs typeface="+mn-cs"/>
              </a:rPr>
              <a:t>exploring 8 Building Blocks to help you think and act like a champion. </a:t>
            </a:r>
          </a:p>
        </p:txBody>
      </p:sp>
      <p:sp>
        <p:nvSpPr>
          <p:cNvPr id="4" name="Slide Number Placeholder 3"/>
          <p:cNvSpPr>
            <a:spLocks noGrp="1"/>
          </p:cNvSpPr>
          <p:nvPr>
            <p:ph type="sldNum" sz="quarter" idx="10"/>
          </p:nvPr>
        </p:nvSpPr>
        <p:spPr/>
        <p:txBody>
          <a:bodyPr/>
          <a:lstStyle/>
          <a:p>
            <a:fld id="{A2FD2049-2838-AE47-9ACC-13FF9259CB0E}" type="slidenum">
              <a:rPr lang="en-US" smtClean="0"/>
              <a:t>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Next Steps: </a:t>
            </a:r>
            <a:r>
              <a:rPr lang="en-US" sz="1200" kern="1200" dirty="0" smtClean="0">
                <a:solidFill>
                  <a:schemeClr val="tx1"/>
                </a:solidFill>
                <a:effectLst/>
                <a:latin typeface="+mn-lt"/>
                <a:ea typeface="+mn-ea"/>
                <a:cs typeface="+mn-cs"/>
              </a:rPr>
              <a:t>(1) Join the WhatsApp group. (2) Have your devotions. (3) Do the exercises.</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Facilitators Notes: </a:t>
            </a:r>
            <a:r>
              <a:rPr lang="en-US" sz="1200" kern="1200" dirty="0" smtClean="0">
                <a:solidFill>
                  <a:schemeClr val="tx1"/>
                </a:solidFill>
                <a:effectLst/>
                <a:latin typeface="+mn-lt"/>
                <a:ea typeface="+mn-ea"/>
                <a:cs typeface="+mn-cs"/>
              </a:rPr>
              <a:t>Before your group leaves your table after the prayer - make sure they have all signed up for the WhatsApp group and challenge them one more time to do their devotions and the WIN exercise during the week.</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30</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Prayer</a:t>
            </a:r>
          </a:p>
        </p:txBody>
      </p:sp>
      <p:sp>
        <p:nvSpPr>
          <p:cNvPr id="4" name="Slide Number Placeholder 3"/>
          <p:cNvSpPr>
            <a:spLocks noGrp="1"/>
          </p:cNvSpPr>
          <p:nvPr>
            <p:ph type="sldNum" sz="quarter" idx="10"/>
          </p:nvPr>
        </p:nvSpPr>
        <p:spPr/>
        <p:txBody>
          <a:bodyPr/>
          <a:lstStyle/>
          <a:p>
            <a:fld id="{A2FD2049-2838-AE47-9ACC-13FF9259CB0E}" type="slidenum">
              <a:rPr lang="en-US" smtClean="0"/>
              <a:t>31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smtClean="0">
                <a:solidFill>
                  <a:schemeClr val="tx1"/>
                </a:solidFill>
                <a:effectLst/>
                <a:latin typeface="+mn-lt"/>
                <a:ea typeface="+mn-ea"/>
                <a:cs typeface="+mn-cs"/>
              </a:rPr>
              <a:t>Next Week: </a:t>
            </a:r>
            <a:r>
              <a:rPr lang="en-US" sz="1200" kern="1200" smtClean="0">
                <a:solidFill>
                  <a:schemeClr val="tx1"/>
                </a:solidFill>
                <a:effectLst/>
                <a:latin typeface="+mn-lt"/>
                <a:ea typeface="+mn-ea"/>
                <a:cs typeface="+mn-cs"/>
              </a:rPr>
              <a:t>Next week we will stay in the Sanctuary because many of us will be away at Lead The Cause and the following Sunday we will explore the sixth building block: Emotions.</a:t>
            </a:r>
            <a:endParaRPr lang="en-ZA"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2 Weeks Time: </a:t>
            </a:r>
            <a:r>
              <a:rPr lang="en-US" b="0" dirty="0" smtClean="0"/>
              <a:t>In two weeks time we will </a:t>
            </a:r>
            <a:r>
              <a:rPr lang="en-US" baseline="0" dirty="0" smtClean="0"/>
              <a:t>explore the sixth building block: Emotions.</a:t>
            </a:r>
          </a:p>
        </p:txBody>
      </p:sp>
      <p:sp>
        <p:nvSpPr>
          <p:cNvPr id="4" name="Slide Number Placeholder 3"/>
          <p:cNvSpPr>
            <a:spLocks noGrp="1"/>
          </p:cNvSpPr>
          <p:nvPr>
            <p:ph type="sldNum" sz="quarter" idx="10"/>
          </p:nvPr>
        </p:nvSpPr>
        <p:spPr/>
        <p:txBody>
          <a:bodyPr/>
          <a:lstStyle/>
          <a:p>
            <a:fld id="{A2FD2049-2838-AE47-9ACC-13FF9259CB0E}" type="slidenum">
              <a:rPr lang="en-US" smtClean="0"/>
              <a:t>33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explored the first building block: Awareness.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We</a:t>
            </a:r>
            <a:r>
              <a:rPr lang="en-US" sz="1200" b="0" kern="1200" baseline="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explored</a:t>
            </a:r>
            <a:r>
              <a:rPr lang="en-US" sz="1200" kern="1200" dirty="0" smtClean="0">
                <a:solidFill>
                  <a:schemeClr val="tx1"/>
                </a:solidFill>
                <a:latin typeface="+mn-lt"/>
                <a:ea typeface="+mn-ea"/>
                <a:cs typeface="+mn-cs"/>
              </a:rPr>
              <a:t> the second </a:t>
            </a:r>
            <a:r>
              <a:rPr lang="en-US" sz="1200" kern="1200" baseline="0" dirty="0" smtClean="0">
                <a:solidFill>
                  <a:schemeClr val="tx1"/>
                </a:solidFill>
                <a:latin typeface="+mn-lt"/>
                <a:ea typeface="+mn-ea"/>
                <a:cs typeface="+mn-cs"/>
              </a:rPr>
              <a:t>building block: Motivation.</a:t>
            </a:r>
            <a:endParaRPr lang="en-US" sz="1200" b="1"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Last week we</a:t>
            </a:r>
            <a:r>
              <a:rPr lang="en-US" sz="1200" kern="1200" dirty="0" smtClean="0">
                <a:solidFill>
                  <a:schemeClr val="tx1"/>
                </a:solidFill>
                <a:latin typeface="+mn-lt"/>
                <a:ea typeface="+mn-ea"/>
                <a:cs typeface="+mn-cs"/>
              </a:rPr>
              <a:t> explored the third</a:t>
            </a:r>
            <a:r>
              <a:rPr lang="en-US" sz="1200" kern="1200" baseline="0" dirty="0" smtClean="0">
                <a:solidFill>
                  <a:schemeClr val="tx1"/>
                </a:solidFill>
                <a:latin typeface="+mn-lt"/>
                <a:ea typeface="+mn-ea"/>
                <a:cs typeface="+mn-cs"/>
              </a:rPr>
              <a:t> building block: Confidence.</a:t>
            </a:r>
            <a:endParaRPr lang="en-US" sz="1200" b="1" kern="1200" dirty="0" smtClean="0">
              <a:solidFill>
                <a:schemeClr val="tx1"/>
              </a:solidFill>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Last week we explored the fourth building block: Intensity.</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7</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Reflection: </a:t>
            </a:r>
            <a:r>
              <a:rPr lang="en-US" sz="1200" kern="1200" dirty="0" smtClean="0">
                <a:solidFill>
                  <a:schemeClr val="tx1"/>
                </a:solidFill>
                <a:latin typeface="+mn-lt"/>
                <a:ea typeface="+mn-ea"/>
                <a:cs typeface="+mn-cs"/>
              </a:rPr>
              <a:t>How did the daily devotions and exercises impact your life this week? </a:t>
            </a:r>
          </a:p>
          <a:p>
            <a:r>
              <a:rPr lang="en-US" sz="1200" b="1" kern="1200" dirty="0" smtClean="0">
                <a:solidFill>
                  <a:schemeClr val="tx1"/>
                </a:solidFill>
                <a:latin typeface="+mn-lt"/>
                <a:ea typeface="+mn-ea"/>
                <a:cs typeface="+mn-cs"/>
              </a:rPr>
              <a:t>Facilitator Notes:</a:t>
            </a:r>
            <a:r>
              <a:rPr lang="en-US" sz="1200" b="1"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Use follow up questions if necessary to get people at your table reflecting on the past week. Examples: Did you get the devotions on your phone? Do you need to take a printed copy today? How many days were you able to do your devotions? Did wearing the elastic band help you think positive thoughts? Were you able to do the 3-2-1 exercise? How did it help you think positively and creatively about your day and your life?</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8</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Today we </a:t>
            </a:r>
            <a:r>
              <a:rPr lang="en-US" sz="1200" kern="1200" dirty="0" smtClean="0">
                <a:solidFill>
                  <a:schemeClr val="tx1"/>
                </a:solidFill>
                <a:latin typeface="+mn-lt"/>
                <a:ea typeface="+mn-ea"/>
                <a:cs typeface="+mn-cs"/>
              </a:rPr>
              <a:t>are going to explore the fifth </a:t>
            </a:r>
            <a:r>
              <a:rPr lang="en-US" sz="1200" kern="1200" baseline="0" dirty="0" smtClean="0">
                <a:solidFill>
                  <a:schemeClr val="tx1"/>
                </a:solidFill>
                <a:latin typeface="+mn-lt"/>
                <a:ea typeface="+mn-ea"/>
                <a:cs typeface="+mn-cs"/>
              </a:rPr>
              <a:t>building block: Attention. This is about controlling our attention and how </a:t>
            </a:r>
            <a:r>
              <a:rPr lang="en-ZA" sz="1200" kern="1200" dirty="0" smtClean="0">
                <a:solidFill>
                  <a:schemeClr val="tx1"/>
                </a:solidFill>
                <a:effectLst/>
                <a:latin typeface="+mn-lt"/>
                <a:ea typeface="+mn-ea"/>
                <a:cs typeface="+mn-cs"/>
              </a:rPr>
              <a:t>important it is to place our attention on the things that are necessary in… (Your phone rings and you stop to answer it - and pretend to have a conversation for a few seconds!). See what happened there? In that moment my attention was misplaced! I</a:t>
            </a:r>
            <a:r>
              <a:rPr lang="en-ZA" sz="1200" kern="1200" baseline="0" dirty="0" smtClean="0">
                <a:solidFill>
                  <a:schemeClr val="tx1"/>
                </a:solidFill>
                <a:effectLst/>
                <a:latin typeface="+mn-lt"/>
                <a:ea typeface="+mn-ea"/>
                <a:cs typeface="+mn-cs"/>
              </a:rPr>
              <a:t> am sure that happens to you often!</a:t>
            </a:r>
            <a:endParaRPr lang="en-ZA" sz="1200" kern="1200" dirty="0" smtClean="0">
              <a:solidFill>
                <a:schemeClr val="tx1"/>
              </a:solidFill>
              <a:effectLst/>
              <a:latin typeface="+mn-lt"/>
              <a:ea typeface="+mn-ea"/>
              <a:cs typeface="+mn-cs"/>
            </a:endParaRPr>
          </a:p>
          <a:p>
            <a:endParaRPr lang="en-US" sz="1200" b="1" kern="1200" dirty="0" smtClean="0">
              <a:solidFill>
                <a:schemeClr val="tx1"/>
              </a:solidFill>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9</a:t>
            </a:fld>
            <a:endParaRPr lang="en-US"/>
          </a:p>
        </p:txBody>
      </p:sp>
    </p:spTree>
    <p:extLst>
      <p:ext uri="{BB962C8B-B14F-4D97-AF65-F5344CB8AC3E}">
        <p14:creationId xmlns:p14="http://schemas.microsoft.com/office/powerpoint/2010/main" val="3284381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18/05/18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3780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18/05/18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4743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18/05/18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1060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18/05/18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9181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18/05/18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6367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18/05/18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4268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18/05/18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1738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18/05/18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0674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18/05/18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3873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18/05/18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6178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18/05/18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2989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C17A63-4EA9-4543-8FBB-65EA968A8C3B}" type="datetimeFigureOut">
              <a:rPr lang="en-US" smtClean="0">
                <a:solidFill>
                  <a:prstClr val="black">
                    <a:tint val="75000"/>
                  </a:prstClr>
                </a:solidFill>
                <a:latin typeface="Calibri"/>
              </a:rPr>
              <a:pPr/>
              <a:t>18/05/18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05909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163666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683103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723478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317739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3875543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825608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2835839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4061425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216435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55148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780672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136662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376294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407844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588966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137505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479538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636232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933346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000444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32272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345673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478221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525787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82751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555521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4168921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07984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120872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84143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037488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1250777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506256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13703</TotalTime>
  <Words>1508</Words>
  <Application>Microsoft Macintosh PowerPoint</Application>
  <PresentationFormat>On-screen Show (16:9)</PresentationFormat>
  <Paragraphs>75</Paragraphs>
  <Slides>33</Slides>
  <Notes>33</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1115</cp:revision>
  <dcterms:created xsi:type="dcterms:W3CDTF">2014-06-20T13:14:19Z</dcterms:created>
  <dcterms:modified xsi:type="dcterms:W3CDTF">2018-05-18T14:03:00Z</dcterms:modified>
</cp:coreProperties>
</file>