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8"/>
  </p:notesMasterIdLst>
  <p:sldIdLst>
    <p:sldId id="885" r:id="rId2"/>
    <p:sldId id="888" r:id="rId3"/>
    <p:sldId id="995" r:id="rId4"/>
    <p:sldId id="985" r:id="rId5"/>
    <p:sldId id="994" r:id="rId6"/>
    <p:sldId id="1008" r:id="rId7"/>
    <p:sldId id="1025" r:id="rId8"/>
    <p:sldId id="1036" r:id="rId9"/>
    <p:sldId id="955" r:id="rId10"/>
    <p:sldId id="889" r:id="rId11"/>
    <p:sldId id="1043" r:id="rId12"/>
    <p:sldId id="1044" r:id="rId13"/>
    <p:sldId id="917" r:id="rId14"/>
    <p:sldId id="965" r:id="rId15"/>
    <p:sldId id="1011" r:id="rId16"/>
    <p:sldId id="1046" r:id="rId17"/>
    <p:sldId id="1037" r:id="rId18"/>
    <p:sldId id="1038" r:id="rId19"/>
    <p:sldId id="1048" r:id="rId20"/>
    <p:sldId id="1039" r:id="rId21"/>
    <p:sldId id="1040" r:id="rId22"/>
    <p:sldId id="1041" r:id="rId23"/>
    <p:sldId id="1015" r:id="rId24"/>
    <p:sldId id="1042" r:id="rId25"/>
    <p:sldId id="1049" r:id="rId26"/>
    <p:sldId id="1050" r:id="rId27"/>
    <p:sldId id="1051" r:id="rId28"/>
    <p:sldId id="1031" r:id="rId29"/>
    <p:sldId id="1032" r:id="rId30"/>
    <p:sldId id="1033" r:id="rId31"/>
    <p:sldId id="1018" r:id="rId32"/>
    <p:sldId id="1034" r:id="rId33"/>
    <p:sldId id="997" r:id="rId34"/>
    <p:sldId id="1022" r:id="rId35"/>
    <p:sldId id="1023" r:id="rId36"/>
    <p:sldId id="1035" r:id="rId3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1B3E"/>
    <a:srgbClr val="111938"/>
    <a:srgbClr val="0000FF"/>
    <a:srgbClr val="72D8C5"/>
    <a:srgbClr val="71D6C4"/>
    <a:srgbClr val="6FD1BF"/>
    <a:srgbClr val="70D4C3"/>
    <a:srgbClr val="F9002C"/>
    <a:srgbClr val="D29703"/>
    <a:srgbClr val="20DF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128" autoAdjust="0"/>
  </p:normalViewPr>
  <p:slideViewPr>
    <p:cSldViewPr snapToGrid="0" snapToObjects="1">
      <p:cViewPr varScale="1">
        <p:scale>
          <a:sx n="105" d="100"/>
          <a:sy n="105" d="100"/>
        </p:scale>
        <p:origin x="-384" y="-104"/>
      </p:cViewPr>
      <p:guideLst>
        <p:guide orient="horz" pos="3138"/>
        <p:guide pos="4115"/>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0D0A0-EEF8-054E-9AF0-04177F688829}" type="datetimeFigureOut">
              <a:rPr lang="en-US" smtClean="0"/>
              <a:t>18/06/03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6B6BF-B88A-A84A-B4EA-7A1DC6EF6D27}" type="slidenum">
              <a:rPr lang="en-US" smtClean="0"/>
              <a:t>‹#›</a:t>
            </a:fld>
            <a:endParaRPr lang="en-US"/>
          </a:p>
        </p:txBody>
      </p:sp>
    </p:spTree>
    <p:extLst>
      <p:ext uri="{BB962C8B-B14F-4D97-AF65-F5344CB8AC3E}">
        <p14:creationId xmlns:p14="http://schemas.microsoft.com/office/powerpoint/2010/main" val="3255126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Welcome to the Renew Series. The content for</a:t>
            </a:r>
            <a:r>
              <a:rPr lang="en-ZA" sz="1200" kern="1200" baseline="0" dirty="0" smtClean="0">
                <a:solidFill>
                  <a:schemeClr val="tx1"/>
                </a:solidFill>
                <a:effectLst/>
                <a:latin typeface="+mn-lt"/>
                <a:ea typeface="+mn-ea"/>
                <a:cs typeface="+mn-cs"/>
              </a:rPr>
              <a:t> this series has been taken from an </a:t>
            </a:r>
            <a:r>
              <a:rPr lang="en-ZA" sz="1200" kern="1200" dirty="0" smtClean="0">
                <a:solidFill>
                  <a:schemeClr val="tx1"/>
                </a:solidFill>
                <a:effectLst/>
                <a:latin typeface="+mn-lt"/>
                <a:ea typeface="+mn-ea"/>
                <a:cs typeface="+mn-cs"/>
              </a:rPr>
              <a:t>amazing Podcast by Dr. Amber Selking entitled “Building Championship Mindsets”. Checkout her website at: http://selkingperformance.com.</a:t>
            </a:r>
          </a:p>
        </p:txBody>
      </p:sp>
      <p:sp>
        <p:nvSpPr>
          <p:cNvPr id="4" name="Slide Number Placeholder 3"/>
          <p:cNvSpPr>
            <a:spLocks noGrp="1"/>
          </p:cNvSpPr>
          <p:nvPr>
            <p:ph type="sldNum" sz="quarter" idx="10"/>
          </p:nvPr>
        </p:nvSpPr>
        <p:spPr/>
        <p:txBody>
          <a:bodyPr/>
          <a:lstStyle/>
          <a:p>
            <a:fld id="{A2FD2049-2838-AE47-9ACC-13FF9259CB0E}" type="slidenum">
              <a:rPr lang="en-US" smtClean="0"/>
              <a:t>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Today we </a:t>
            </a:r>
            <a:r>
              <a:rPr lang="en-US" sz="1200" kern="1200" dirty="0" smtClean="0">
                <a:solidFill>
                  <a:schemeClr val="tx1"/>
                </a:solidFill>
                <a:latin typeface="+mn-lt"/>
                <a:ea typeface="+mn-ea"/>
                <a:cs typeface="+mn-cs"/>
              </a:rPr>
              <a:t>are going to explore the sixth </a:t>
            </a:r>
            <a:r>
              <a:rPr lang="en-US" sz="1200" kern="1200" baseline="0" dirty="0" smtClean="0">
                <a:solidFill>
                  <a:schemeClr val="tx1"/>
                </a:solidFill>
                <a:latin typeface="+mn-lt"/>
                <a:ea typeface="+mn-ea"/>
                <a:cs typeface="+mn-cs"/>
              </a:rPr>
              <a:t>building block: Emotions.</a:t>
            </a:r>
          </a:p>
        </p:txBody>
      </p:sp>
      <p:sp>
        <p:nvSpPr>
          <p:cNvPr id="4" name="Slide Number Placeholder 3"/>
          <p:cNvSpPr>
            <a:spLocks noGrp="1"/>
          </p:cNvSpPr>
          <p:nvPr>
            <p:ph type="sldNum" sz="quarter" idx="10"/>
          </p:nvPr>
        </p:nvSpPr>
        <p:spPr/>
        <p:txBody>
          <a:bodyPr/>
          <a:lstStyle/>
          <a:p>
            <a:fld id="{A2FD2049-2838-AE47-9ACC-13FF9259CB0E}" type="slidenum">
              <a:rPr lang="en-US" smtClean="0"/>
              <a:t>10</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There is a great animated Disney movie that you may have seen called Inside Out and it uses different characters to represent the emotions that we have: Anger, Joy, Despair, Sadness and Disgust.</a:t>
            </a: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Video: </a:t>
            </a:r>
            <a:r>
              <a:rPr lang="en-US" sz="1200" b="0" kern="1200" dirty="0" smtClean="0">
                <a:solidFill>
                  <a:schemeClr val="tx1"/>
                </a:solidFill>
                <a:latin typeface="+mn-lt"/>
                <a:ea typeface="+mn-ea"/>
                <a:cs typeface="+mn-cs"/>
              </a:rPr>
              <a:t>Inside Out Trailer #2 (2015). Get it on YouTube at: https://</a:t>
            </a:r>
            <a:r>
              <a:rPr lang="en-US" sz="1200" b="0" kern="1200" dirty="0" err="1" smtClean="0">
                <a:solidFill>
                  <a:schemeClr val="tx1"/>
                </a:solidFill>
                <a:latin typeface="+mn-lt"/>
                <a:ea typeface="+mn-ea"/>
                <a:cs typeface="+mn-cs"/>
              </a:rPr>
              <a:t>www.youtube.com</a:t>
            </a:r>
            <a:r>
              <a:rPr lang="en-US" sz="1200" b="0" kern="1200" dirty="0" smtClean="0">
                <a:solidFill>
                  <a:schemeClr val="tx1"/>
                </a:solidFill>
                <a:latin typeface="+mn-lt"/>
                <a:ea typeface="+mn-ea"/>
                <a:cs typeface="+mn-cs"/>
              </a:rPr>
              <a:t>/</a:t>
            </a:r>
            <a:r>
              <a:rPr lang="en-US" sz="1200" b="0" kern="1200" dirty="0" err="1" smtClean="0">
                <a:solidFill>
                  <a:schemeClr val="tx1"/>
                </a:solidFill>
                <a:latin typeface="+mn-lt"/>
                <a:ea typeface="+mn-ea"/>
                <a:cs typeface="+mn-cs"/>
              </a:rPr>
              <a:t>watch?v</a:t>
            </a:r>
            <a:r>
              <a:rPr lang="en-US" sz="1200" b="0" kern="1200" dirty="0" smtClean="0">
                <a:solidFill>
                  <a:schemeClr val="tx1"/>
                </a:solidFill>
                <a:latin typeface="+mn-lt"/>
                <a:ea typeface="+mn-ea"/>
                <a:cs typeface="+mn-cs"/>
              </a:rPr>
              <a:t>=seMwpP0yeu4</a:t>
            </a: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Scripture: </a:t>
            </a:r>
            <a:r>
              <a:rPr lang="en-US" sz="1200" i="1" kern="1200" dirty="0" smtClean="0">
                <a:solidFill>
                  <a:schemeClr val="tx1"/>
                </a:solidFill>
                <a:effectLst/>
                <a:latin typeface="+mn-lt"/>
                <a:ea typeface="+mn-ea"/>
                <a:cs typeface="+mn-cs"/>
              </a:rPr>
              <a:t>“He who is slow to anger is better than the mighty, and he who rules his spirit, than he who captures a city.”</a:t>
            </a:r>
            <a:r>
              <a:rPr lang="en-US" sz="1200" kern="1200" dirty="0" smtClean="0">
                <a:solidFill>
                  <a:schemeClr val="tx1"/>
                </a:solidFill>
                <a:effectLst/>
                <a:latin typeface="+mn-lt"/>
                <a:ea typeface="+mn-ea"/>
                <a:cs typeface="+mn-cs"/>
              </a:rPr>
              <a:t> (Proverbs 16:32)</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b="1" kern="1200" dirty="0" smtClean="0">
                <a:solidFill>
                  <a:schemeClr val="tx1"/>
                </a:solidFill>
                <a:effectLst/>
                <a:latin typeface="+mn-lt"/>
                <a:ea typeface="+mn-ea"/>
                <a:cs typeface="+mn-cs"/>
              </a:rPr>
              <a:t>Sharing:</a:t>
            </a:r>
            <a:r>
              <a:rPr lang="en-ZA"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What does this Proverb say about managing our emotions?</a:t>
            </a:r>
            <a:endParaRPr lang="en-ZA"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ZA" sz="1200" b="1" kern="1200" dirty="0" smtClean="0">
                <a:solidFill>
                  <a:schemeClr val="tx1"/>
                </a:solidFill>
                <a:effectLst/>
                <a:latin typeface="+mn-lt"/>
                <a:ea typeface="+mn-ea"/>
                <a:cs typeface="+mn-cs"/>
              </a:rPr>
              <a:t>Facilitators Notes:</a:t>
            </a:r>
            <a:r>
              <a:rPr lang="en-ZA" sz="1200" kern="1200" dirty="0" smtClean="0">
                <a:solidFill>
                  <a:schemeClr val="tx1"/>
                </a:solidFill>
                <a:effectLst/>
                <a:latin typeface="+mn-lt"/>
                <a:ea typeface="+mn-ea"/>
                <a:cs typeface="+mn-cs"/>
              </a:rPr>
              <a:t> Don’t let teens just say the obvious – or repeat the words in the verse – ask them to go deeper by asking Why more than once, or ask them to think of something that has not been shared yet.</a:t>
            </a:r>
          </a:p>
          <a:p>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2FD2049-2838-AE47-9ACC-13FF9259CB0E}" type="slidenum">
              <a:rPr lang="en-US" smtClean="0"/>
              <a:t>14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Our lives are driven by emotions and we often make emotional decisions which are not always productive. Mentally tough people are masters of their emotions. They control their moments and don’t let them control them. They have learnt how to use their brain so that when the big moments come, they don’t allow their emotions to control them but they handle pressure and deliver their best.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What happens to your body when you are under pressure?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Some people say their legs feel like lead, other say it is like jelly, others have to use the bathroom or some even throw up.</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17</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Scripture: </a:t>
            </a:r>
            <a:r>
              <a:rPr lang="en-US" sz="1200" i="1" kern="1200" dirty="0" smtClean="0">
                <a:solidFill>
                  <a:schemeClr val="tx1"/>
                </a:solidFill>
                <a:effectLst/>
                <a:latin typeface="+mn-lt"/>
                <a:ea typeface="+mn-ea"/>
                <a:cs typeface="+mn-cs"/>
              </a:rPr>
              <a:t>“Search me, O God, and know my heart; Try me and know my anxious thoughts.”</a:t>
            </a:r>
            <a:r>
              <a:rPr lang="en-US" sz="1200" kern="1200" dirty="0" smtClean="0">
                <a:solidFill>
                  <a:schemeClr val="tx1"/>
                </a:solidFill>
                <a:effectLst/>
                <a:latin typeface="+mn-lt"/>
                <a:ea typeface="+mn-ea"/>
                <a:cs typeface="+mn-cs"/>
              </a:rPr>
              <a:t> (Psalm 139:23). David reminds us that we will have moments when will are overwhelmed by our emotions but we can go</a:t>
            </a:r>
            <a:r>
              <a:rPr lang="en-US" sz="1200" kern="1200" baseline="0" dirty="0" smtClean="0">
                <a:solidFill>
                  <a:schemeClr val="tx1"/>
                </a:solidFill>
                <a:effectLst/>
                <a:latin typeface="+mn-lt"/>
                <a:ea typeface="+mn-ea"/>
                <a:cs typeface="+mn-cs"/>
              </a:rPr>
              <a:t> to </a:t>
            </a:r>
            <a:r>
              <a:rPr lang="en-US" sz="1200" kern="1200" dirty="0" smtClean="0">
                <a:solidFill>
                  <a:schemeClr val="tx1"/>
                </a:solidFill>
                <a:effectLst/>
                <a:latin typeface="+mn-lt"/>
                <a:ea typeface="+mn-ea"/>
                <a:cs typeface="+mn-cs"/>
              </a:rPr>
              <a:t>God and ask him for help!</a:t>
            </a:r>
            <a:endParaRPr lang="en-ZA" sz="120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18</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Illustration: </a:t>
            </a:r>
            <a:r>
              <a:rPr lang="en-US" sz="1200" kern="1200" dirty="0" smtClean="0">
                <a:solidFill>
                  <a:schemeClr val="tx1"/>
                </a:solidFill>
                <a:effectLst/>
                <a:latin typeface="+mn-lt"/>
                <a:ea typeface="+mn-ea"/>
                <a:cs typeface="+mn-cs"/>
              </a:rPr>
              <a:t>Our brain is like a Chimp, a Human and a Computer:</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 The Chimp is the limbic part at the </a:t>
            </a:r>
            <a:r>
              <a:rPr lang="en-US" sz="1200" kern="1200" dirty="0" err="1" smtClean="0">
                <a:solidFill>
                  <a:schemeClr val="tx1"/>
                </a:solidFill>
                <a:effectLst/>
                <a:latin typeface="+mn-lt"/>
                <a:ea typeface="+mn-ea"/>
                <a:cs typeface="+mn-cs"/>
              </a:rPr>
              <a:t>centre</a:t>
            </a:r>
            <a:r>
              <a:rPr lang="en-US" sz="1200" kern="1200" dirty="0" smtClean="0">
                <a:solidFill>
                  <a:schemeClr val="tx1"/>
                </a:solidFill>
                <a:effectLst/>
                <a:latin typeface="+mn-lt"/>
                <a:ea typeface="+mn-ea"/>
                <a:cs typeface="+mn-cs"/>
              </a:rPr>
              <a:t> of the brain which is charge of our fight, flight or freeze response. A quick response that prepares us to act in situations.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The Human is the pre-frontal cortex which is the more logical and reasoning side of our brain that helps us make analytical decisions and prepares us to act accordingly.</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The Computer is the information processing part of the brain where signals are processed and sent to the body for action.</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19</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Rewind: </a:t>
            </a:r>
            <a:r>
              <a:rPr lang="en-US" sz="1200" kern="1200" dirty="0" smtClean="0">
                <a:solidFill>
                  <a:schemeClr val="tx1"/>
                </a:solidFill>
                <a:effectLst/>
                <a:latin typeface="+mn-lt"/>
                <a:ea typeface="+mn-ea"/>
                <a:cs typeface="+mn-cs"/>
              </a:rPr>
              <a:t>We began the Renew series learning about how our thoughts matter and how our thoughts build mindsets!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high-pressure situations the Chimp and the Human are both active and they are both </a:t>
            </a:r>
            <a:r>
              <a:rPr lang="en-US" sz="1200" kern="1200" dirty="0" err="1" smtClean="0">
                <a:solidFill>
                  <a:schemeClr val="tx1"/>
                </a:solidFill>
                <a:effectLst/>
                <a:latin typeface="+mn-lt"/>
                <a:ea typeface="+mn-ea"/>
                <a:cs typeface="+mn-cs"/>
              </a:rPr>
              <a:t>analysing</a:t>
            </a:r>
            <a:r>
              <a:rPr lang="en-US" sz="1200" kern="1200" dirty="0" smtClean="0">
                <a:solidFill>
                  <a:schemeClr val="tx1"/>
                </a:solidFill>
                <a:effectLst/>
                <a:latin typeface="+mn-lt"/>
                <a:ea typeface="+mn-ea"/>
                <a:cs typeface="+mn-cs"/>
              </a:rPr>
              <a:t> the situation but very differently:</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 Chimp tells us to fight, flight or freeze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 Human brings reason to give a better way to engage under pressure in that moment.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20</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Chimp is two times faster than the Human so it always wins the foot race to the Computer to get it to react negatively. We have to program our Computer so that when the Chimp tries to tell us to fight, flight or freeze we can pause, remember we are in a pressure situation and we can handle our emotions and step up and deliver our best performance.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mind hovers above the brain and allows us to choose what thoughts we are going to have and entertain. If we allow our brain to get stressed out we will end up in a bad state, but if we use our mind to manage our emotions, it will affect our bodies response and that will dictate our performance.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Scripture: </a:t>
            </a:r>
            <a:r>
              <a:rPr lang="en-US" sz="1200" i="1" kern="1200" dirty="0" smtClean="0">
                <a:solidFill>
                  <a:schemeClr val="tx1"/>
                </a:solidFill>
                <a:effectLst/>
                <a:latin typeface="+mn-lt"/>
                <a:ea typeface="+mn-ea"/>
                <a:cs typeface="+mn-cs"/>
              </a:rPr>
              <a:t>Be strong and courageous. Do not be frightened, and do not be dismayed, for the Lord your God is with you wherever you go.</a:t>
            </a:r>
            <a:r>
              <a:rPr lang="en-US" sz="1200" kern="1200" dirty="0" smtClean="0">
                <a:solidFill>
                  <a:schemeClr val="tx1"/>
                </a:solidFill>
                <a:effectLst/>
                <a:latin typeface="+mn-lt"/>
                <a:ea typeface="+mn-ea"/>
                <a:cs typeface="+mn-cs"/>
              </a:rPr>
              <a:t> (Joshua 1:9)</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When God spoke these words to Joshua he was seriously worried about the big task that he was facing to lead the Israelites into the Promised Land – a land filled with giants and fortified cities and strong armies. God challenged him to be strong and courageous and also to not allow his emotions to get the better of him. God reminded Joshua that he was with him!</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Have any of you played rugby</a:t>
            </a:r>
            <a:r>
              <a:rPr lang="en-US" sz="1200" kern="1200" baseline="0" dirty="0" smtClean="0">
                <a:solidFill>
                  <a:schemeClr val="tx1"/>
                </a:solidFill>
                <a:effectLst/>
                <a:latin typeface="+mn-lt"/>
                <a:ea typeface="+mn-ea"/>
                <a:cs typeface="+mn-cs"/>
              </a:rPr>
              <a:t> or watched a game on TV?</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Rugby when a scrum is set the referee will say: Touch, Pause, Engage - so that the scrum sets properly and play can continue.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Skills for Managing our Emotions: </a:t>
            </a:r>
            <a:r>
              <a:rPr lang="en-US" sz="1200" kern="1200" dirty="0" smtClean="0">
                <a:solidFill>
                  <a:schemeClr val="tx1"/>
                </a:solidFill>
                <a:effectLst/>
                <a:latin typeface="+mn-lt"/>
                <a:ea typeface="+mn-ea"/>
                <a:cs typeface="+mn-cs"/>
              </a:rPr>
              <a:t>When you face a tough situation and your emotions are all over the place, you need to think Touch, Pause and Engage as skills for managing your emotions: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27</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(1) Touch: Identify The Emotion:</a:t>
            </a:r>
            <a:r>
              <a:rPr lang="en-US" sz="1200" kern="1200" dirty="0" smtClean="0">
                <a:solidFill>
                  <a:schemeClr val="tx1"/>
                </a:solidFill>
                <a:effectLst/>
                <a:latin typeface="+mn-lt"/>
                <a:ea typeface="+mn-ea"/>
                <a:cs typeface="+mn-cs"/>
              </a:rPr>
              <a:t> Our emotions tell us what is going on inside us. They have power over our performance so it is essential that we identify them so we can deal with them properly. Ask yourself: What emotion am I feeling now? Remember in week 1 we said that everything starts with awareness!!!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28</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(2) Pause: Control The Emotion:</a:t>
            </a:r>
            <a:r>
              <a:rPr lang="en-US" sz="1200" kern="1200" dirty="0" smtClean="0">
                <a:solidFill>
                  <a:schemeClr val="tx1"/>
                </a:solidFill>
                <a:effectLst/>
                <a:latin typeface="+mn-lt"/>
                <a:ea typeface="+mn-ea"/>
                <a:cs typeface="+mn-cs"/>
              </a:rPr>
              <a:t> You cannot let your emotions dominate you. We need to keep them under control so we can make good decisions on a moment by moment basis. Our decision should be based on our values or our goals and not just our emotions. As we said in a previous session, instead of listening to the chatter in our head we need to talk back to it and bring a different perspective to the situation.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29</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In this series we are </a:t>
            </a:r>
            <a:r>
              <a:rPr lang="en-US" sz="1200" kern="1200" dirty="0" smtClean="0">
                <a:solidFill>
                  <a:schemeClr val="tx1"/>
                </a:solidFill>
                <a:latin typeface="+mn-lt"/>
                <a:ea typeface="+mn-ea"/>
                <a:cs typeface="+mn-cs"/>
              </a:rPr>
              <a:t>exploring 8 Building Blocks to help you think and act like a champion. </a:t>
            </a:r>
          </a:p>
        </p:txBody>
      </p:sp>
      <p:sp>
        <p:nvSpPr>
          <p:cNvPr id="4" name="Slide Number Placeholder 3"/>
          <p:cNvSpPr>
            <a:spLocks noGrp="1"/>
          </p:cNvSpPr>
          <p:nvPr>
            <p:ph type="sldNum" sz="quarter" idx="10"/>
          </p:nvPr>
        </p:nvSpPr>
        <p:spPr/>
        <p:txBody>
          <a:bodyPr/>
          <a:lstStyle/>
          <a:p>
            <a:fld id="{A2FD2049-2838-AE47-9ACC-13FF9259CB0E}" type="slidenum">
              <a:rPr lang="en-US" smtClean="0"/>
              <a:t>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(3) Engage: Use The Emotion:</a:t>
            </a:r>
            <a:r>
              <a:rPr lang="en-US" sz="1200" kern="1200" dirty="0" smtClean="0">
                <a:solidFill>
                  <a:schemeClr val="tx1"/>
                </a:solidFill>
                <a:effectLst/>
                <a:latin typeface="+mn-lt"/>
                <a:ea typeface="+mn-ea"/>
                <a:cs typeface="+mn-cs"/>
              </a:rPr>
              <a:t> Now use the emotion you are feeling to get through the situation and deliver your best performance.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30</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Practice: Touch-Pause-Engage. </a:t>
            </a:r>
            <a:r>
              <a:rPr lang="en-US" sz="1200" kern="1200" dirty="0" smtClean="0">
                <a:solidFill>
                  <a:schemeClr val="tx1"/>
                </a:solidFill>
                <a:effectLst/>
                <a:latin typeface="+mn-lt"/>
                <a:ea typeface="+mn-ea"/>
                <a:cs typeface="+mn-cs"/>
              </a:rPr>
              <a:t>When you face a tough situation: </a:t>
            </a:r>
            <a:r>
              <a:rPr lang="en-US" sz="1200" b="1" kern="1200" dirty="0" smtClean="0">
                <a:solidFill>
                  <a:schemeClr val="tx1"/>
                </a:solidFill>
                <a:effectLst/>
                <a:latin typeface="+mn-lt"/>
                <a:ea typeface="+mn-ea"/>
                <a:cs typeface="+mn-cs"/>
              </a:rPr>
              <a:t>(1) Touch The Emotion</a:t>
            </a:r>
            <a:r>
              <a:rPr lang="en-US" sz="1200" kern="1200" dirty="0" smtClean="0">
                <a:solidFill>
                  <a:schemeClr val="tx1"/>
                </a:solidFill>
                <a:effectLst/>
                <a:latin typeface="+mn-lt"/>
                <a:ea typeface="+mn-ea"/>
                <a:cs typeface="+mn-cs"/>
              </a:rPr>
              <a:t> by identifying what you are feeling. </a:t>
            </a:r>
            <a:r>
              <a:rPr lang="en-US" sz="1200" b="1" kern="1200" dirty="0" smtClean="0">
                <a:solidFill>
                  <a:schemeClr val="tx1"/>
                </a:solidFill>
                <a:effectLst/>
                <a:latin typeface="+mn-lt"/>
                <a:ea typeface="+mn-ea"/>
                <a:cs typeface="+mn-cs"/>
              </a:rPr>
              <a:t>(2) Pause The Emotion</a:t>
            </a:r>
            <a:r>
              <a:rPr lang="en-US" sz="1200" kern="1200" dirty="0" smtClean="0">
                <a:solidFill>
                  <a:schemeClr val="tx1"/>
                </a:solidFill>
                <a:effectLst/>
                <a:latin typeface="+mn-lt"/>
                <a:ea typeface="+mn-ea"/>
                <a:cs typeface="+mn-cs"/>
              </a:rPr>
              <a:t> by speaking to yourself to bring it in line with your beliefs. </a:t>
            </a:r>
            <a:r>
              <a:rPr lang="en-US" sz="1200" b="1" kern="1200" dirty="0" smtClean="0">
                <a:solidFill>
                  <a:schemeClr val="tx1"/>
                </a:solidFill>
                <a:effectLst/>
                <a:latin typeface="+mn-lt"/>
                <a:ea typeface="+mn-ea"/>
                <a:cs typeface="+mn-cs"/>
              </a:rPr>
              <a:t>(3) Engage The Emotion</a:t>
            </a:r>
            <a:r>
              <a:rPr lang="en-US" sz="1200" kern="1200" dirty="0" smtClean="0">
                <a:solidFill>
                  <a:schemeClr val="tx1"/>
                </a:solidFill>
                <a:effectLst/>
                <a:latin typeface="+mn-lt"/>
                <a:ea typeface="+mn-ea"/>
                <a:cs typeface="+mn-cs"/>
              </a:rPr>
              <a:t> and use it to deliver your best performance.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Scripture:</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God’s peace, which is far more wonderful than the human mind can understand, will keep your thoughts and your hearts quiet and at rest as you trust in Christ Jesus. (Philippians 4:7)</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b="1" kern="1200" dirty="0" smtClean="0">
                <a:solidFill>
                  <a:schemeClr val="tx1"/>
                </a:solidFill>
                <a:effectLst/>
                <a:latin typeface="+mn-lt"/>
                <a:ea typeface="+mn-ea"/>
                <a:cs typeface="+mn-cs"/>
              </a:rPr>
              <a:t>Challenge:</a:t>
            </a:r>
            <a:r>
              <a:rPr lang="en-US" sz="1200" kern="1200" dirty="0" smtClean="0">
                <a:solidFill>
                  <a:schemeClr val="tx1"/>
                </a:solidFill>
                <a:effectLst/>
                <a:latin typeface="+mn-lt"/>
                <a:ea typeface="+mn-ea"/>
                <a:cs typeface="+mn-cs"/>
              </a:rPr>
              <a:t> If you ever find yourself in a tough situation and your emotions are running wild, remember that God has promised to gives you his peace to guard your heart and your mind.</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Next Steps: </a:t>
            </a:r>
            <a:r>
              <a:rPr lang="en-US" sz="1200" b="0" kern="1200" dirty="0" smtClean="0">
                <a:solidFill>
                  <a:schemeClr val="tx1"/>
                </a:solidFill>
                <a:effectLst/>
                <a:latin typeface="+mn-lt"/>
                <a:ea typeface="+mn-ea"/>
                <a:cs typeface="+mn-cs"/>
              </a:rPr>
              <a:t>(1) Join the WhatsApp group. (2) Have your devotions. (3) Do the exercises.</a:t>
            </a:r>
          </a:p>
          <a:p>
            <a:r>
              <a:rPr lang="en-US" sz="1200" b="1" kern="1200" dirty="0" smtClean="0">
                <a:solidFill>
                  <a:schemeClr val="tx1"/>
                </a:solidFill>
                <a:effectLst/>
                <a:latin typeface="+mn-lt"/>
                <a:ea typeface="+mn-ea"/>
                <a:cs typeface="+mn-cs"/>
              </a:rPr>
              <a:t>Facilitators Notes: </a:t>
            </a:r>
            <a:r>
              <a:rPr lang="en-US" sz="1200" b="0" kern="1200" dirty="0" smtClean="0">
                <a:solidFill>
                  <a:schemeClr val="tx1"/>
                </a:solidFill>
                <a:effectLst/>
                <a:latin typeface="+mn-lt"/>
                <a:ea typeface="+mn-ea"/>
                <a:cs typeface="+mn-cs"/>
              </a:rPr>
              <a:t>Before your group leaves your table after the prayer - make sure they have all signed up for the WhatsApp group and challenge them one more time to do their devotions and the exercise during the week-</a:t>
            </a:r>
            <a:r>
              <a:rPr lang="en-US" sz="1200" b="0" kern="1200" baseline="0" dirty="0" smtClean="0">
                <a:solidFill>
                  <a:schemeClr val="tx1"/>
                </a:solidFill>
                <a:effectLst/>
                <a:latin typeface="+mn-lt"/>
                <a:ea typeface="+mn-ea"/>
                <a:cs typeface="+mn-cs"/>
              </a:rPr>
              <a:t> including last weeks 3-2-1 exercise.</a:t>
            </a:r>
            <a:endParaRPr lang="en-US" sz="1200" b="0" kern="1200" dirty="0" smtClean="0">
              <a:solidFill>
                <a:schemeClr val="tx1"/>
              </a:solidFill>
              <a:effectLst/>
              <a:latin typeface="+mn-lt"/>
              <a:ea typeface="+mn-ea"/>
              <a:cs typeface="+mn-cs"/>
            </a:endParaRPr>
          </a:p>
          <a:p>
            <a:endParaRPr lang="en-ZA"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Prayer: </a:t>
            </a:r>
          </a:p>
        </p:txBody>
      </p:sp>
      <p:sp>
        <p:nvSpPr>
          <p:cNvPr id="4" name="Slide Number Placeholder 3"/>
          <p:cNvSpPr>
            <a:spLocks noGrp="1"/>
          </p:cNvSpPr>
          <p:nvPr>
            <p:ph type="sldNum" sz="quarter" idx="10"/>
          </p:nvPr>
        </p:nvSpPr>
        <p:spPr/>
        <p:txBody>
          <a:bodyPr/>
          <a:lstStyle/>
          <a:p>
            <a:fld id="{A2FD2049-2838-AE47-9ACC-13FF9259CB0E}" type="slidenum">
              <a:rPr lang="en-US" smtClean="0"/>
              <a:t>35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Next Week: </a:t>
            </a:r>
            <a:r>
              <a:rPr lang="en-US" dirty="0" smtClean="0"/>
              <a:t>Next week we</a:t>
            </a:r>
            <a:r>
              <a:rPr lang="en-US" baseline="0" dirty="0" smtClean="0"/>
              <a:t> will explore the seventh building block: Rehearsal.</a:t>
            </a:r>
          </a:p>
        </p:txBody>
      </p:sp>
      <p:sp>
        <p:nvSpPr>
          <p:cNvPr id="4" name="Slide Number Placeholder 3"/>
          <p:cNvSpPr>
            <a:spLocks noGrp="1"/>
          </p:cNvSpPr>
          <p:nvPr>
            <p:ph type="sldNum" sz="quarter" idx="10"/>
          </p:nvPr>
        </p:nvSpPr>
        <p:spPr/>
        <p:txBody>
          <a:bodyPr/>
          <a:lstStyle/>
          <a:p>
            <a:fld id="{A2FD2049-2838-AE47-9ACC-13FF9259CB0E}" type="slidenum">
              <a:rPr lang="en-US" smtClean="0"/>
              <a:t>36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explored the first building block: Awareness.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We</a:t>
            </a:r>
            <a:r>
              <a:rPr lang="en-US" sz="1200" b="0" kern="1200" baseline="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explored</a:t>
            </a:r>
            <a:r>
              <a:rPr lang="en-US" sz="1200" kern="1200" dirty="0" smtClean="0">
                <a:solidFill>
                  <a:schemeClr val="tx1"/>
                </a:solidFill>
                <a:latin typeface="+mn-lt"/>
                <a:ea typeface="+mn-ea"/>
                <a:cs typeface="+mn-cs"/>
              </a:rPr>
              <a:t> the second </a:t>
            </a:r>
            <a:r>
              <a:rPr lang="en-US" sz="1200" kern="1200" baseline="0" dirty="0" smtClean="0">
                <a:solidFill>
                  <a:schemeClr val="tx1"/>
                </a:solidFill>
                <a:latin typeface="+mn-lt"/>
                <a:ea typeface="+mn-ea"/>
                <a:cs typeface="+mn-cs"/>
              </a:rPr>
              <a:t>building block: Motivation.</a:t>
            </a:r>
            <a:endParaRPr lang="en-US" sz="1200" b="1"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We</a:t>
            </a:r>
            <a:r>
              <a:rPr lang="en-US" sz="1200" kern="1200" dirty="0" smtClean="0">
                <a:solidFill>
                  <a:schemeClr val="tx1"/>
                </a:solidFill>
                <a:latin typeface="+mn-lt"/>
                <a:ea typeface="+mn-ea"/>
                <a:cs typeface="+mn-cs"/>
              </a:rPr>
              <a:t> explored the third</a:t>
            </a:r>
            <a:r>
              <a:rPr lang="en-US" sz="1200" kern="1200" baseline="0" dirty="0" smtClean="0">
                <a:solidFill>
                  <a:schemeClr val="tx1"/>
                </a:solidFill>
                <a:latin typeface="+mn-lt"/>
                <a:ea typeface="+mn-ea"/>
                <a:cs typeface="+mn-cs"/>
              </a:rPr>
              <a:t> building block: Confidence.</a:t>
            </a:r>
            <a:endParaRPr lang="en-US" sz="1200" b="1" kern="1200" dirty="0" smtClean="0">
              <a:solidFill>
                <a:schemeClr val="tx1"/>
              </a:solidFill>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We</a:t>
            </a:r>
            <a:r>
              <a:rPr lang="en-US" sz="1200" b="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explored the fourth </a:t>
            </a:r>
            <a:r>
              <a:rPr lang="en-US" sz="1200" kern="1200" baseline="0" dirty="0" smtClean="0">
                <a:solidFill>
                  <a:schemeClr val="tx1"/>
                </a:solidFill>
                <a:latin typeface="+mn-lt"/>
                <a:ea typeface="+mn-ea"/>
                <a:cs typeface="+mn-cs"/>
              </a:rPr>
              <a:t>building block: Intensity.</a:t>
            </a:r>
            <a:endParaRPr lang="en-US" sz="1200" b="1" kern="1200" dirty="0" smtClean="0">
              <a:solidFill>
                <a:schemeClr val="tx1"/>
              </a:solidFill>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7</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We</a:t>
            </a:r>
            <a:r>
              <a:rPr lang="en-US" sz="1200" b="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explored the fifth </a:t>
            </a:r>
            <a:r>
              <a:rPr lang="en-US" sz="1200" kern="1200" baseline="0" dirty="0" smtClean="0">
                <a:solidFill>
                  <a:schemeClr val="tx1"/>
                </a:solidFill>
                <a:latin typeface="+mn-lt"/>
                <a:ea typeface="+mn-ea"/>
                <a:cs typeface="+mn-cs"/>
              </a:rPr>
              <a:t>building block: Attention.</a:t>
            </a:r>
            <a:endParaRPr lang="en-US" sz="1200" b="1" kern="1200" dirty="0" smtClean="0">
              <a:solidFill>
                <a:schemeClr val="tx1"/>
              </a:solidFill>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8</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Reflection: </a:t>
            </a:r>
            <a:r>
              <a:rPr lang="en-US" sz="1200" kern="1200" dirty="0" smtClean="0">
                <a:solidFill>
                  <a:schemeClr val="tx1"/>
                </a:solidFill>
                <a:latin typeface="+mn-lt"/>
                <a:ea typeface="+mn-ea"/>
                <a:cs typeface="+mn-cs"/>
              </a:rPr>
              <a:t>How did the daily devotions and exercises impact your life this week? </a:t>
            </a:r>
          </a:p>
          <a:p>
            <a:r>
              <a:rPr lang="en-US" sz="1200" b="1" kern="1200" dirty="0" smtClean="0">
                <a:solidFill>
                  <a:schemeClr val="tx1"/>
                </a:solidFill>
                <a:latin typeface="+mn-lt"/>
                <a:ea typeface="+mn-ea"/>
                <a:cs typeface="+mn-cs"/>
              </a:rPr>
              <a:t>Facilitator Notes:</a:t>
            </a:r>
            <a:r>
              <a:rPr lang="en-US" sz="1200" b="1"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Use follow up questions if necessary to get people at your table reflecting on the past week. Examples: Did you get the devotions on your phone? Do you need to take a printed copy today? How many days were you able to do your devotions? Did wearing the elastic band help you think positive thoughts? Were you able to do the 3-2-1 exercise? How did it help you think positively and creatively about your day and your life?</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9</a:t>
            </a:fld>
            <a:endParaRPr lang="en-US"/>
          </a:p>
        </p:txBody>
      </p:sp>
    </p:spTree>
    <p:extLst>
      <p:ext uri="{BB962C8B-B14F-4D97-AF65-F5344CB8AC3E}">
        <p14:creationId xmlns:p14="http://schemas.microsoft.com/office/powerpoint/2010/main" val="3284381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18/06/03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3780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18/06/03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4743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18/06/03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1060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18/06/03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9181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18/06/03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6367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18/06/03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4268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18/06/03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1738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18/06/03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0674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18/06/03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3873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18/06/03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6178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18/06/03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2989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C17A63-4EA9-4543-8FBB-65EA968A8C3B}" type="datetimeFigureOut">
              <a:rPr lang="en-US" smtClean="0">
                <a:solidFill>
                  <a:prstClr val="black">
                    <a:tint val="75000"/>
                  </a:prstClr>
                </a:solidFill>
                <a:latin typeface="Calibri"/>
              </a:rPr>
              <a:pPr/>
              <a:t>18/06/03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05909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163666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506256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675752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855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683103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723478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875543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887868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85215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63337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525257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136662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84175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817534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4172808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376294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348764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480516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704653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879791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479538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36232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478221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933346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32272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000444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1345673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_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525787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82751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4168921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07984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1120872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84143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037488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028199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250777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13588</TotalTime>
  <Words>1508</Words>
  <Application>Microsoft Macintosh PowerPoint</Application>
  <PresentationFormat>On-screen Show (16:9)</PresentationFormat>
  <Paragraphs>83</Paragraphs>
  <Slides>36</Slides>
  <Notes>36</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1134</cp:revision>
  <dcterms:created xsi:type="dcterms:W3CDTF">2014-06-20T13:14:19Z</dcterms:created>
  <dcterms:modified xsi:type="dcterms:W3CDTF">2018-06-03T15:16:20Z</dcterms:modified>
</cp:coreProperties>
</file>