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9"/>
  </p:notesMasterIdLst>
  <p:sldIdLst>
    <p:sldId id="885" r:id="rId2"/>
    <p:sldId id="888" r:id="rId3"/>
    <p:sldId id="995" r:id="rId4"/>
    <p:sldId id="985" r:id="rId5"/>
    <p:sldId id="994" r:id="rId6"/>
    <p:sldId id="1008" r:id="rId7"/>
    <p:sldId id="1025" r:id="rId8"/>
    <p:sldId id="1036" r:id="rId9"/>
    <p:sldId id="1043" r:id="rId10"/>
    <p:sldId id="955" r:id="rId11"/>
    <p:sldId id="889" r:id="rId12"/>
    <p:sldId id="1044" r:id="rId13"/>
    <p:sldId id="965" r:id="rId14"/>
    <p:sldId id="1045" r:id="rId15"/>
    <p:sldId id="1049" r:id="rId16"/>
    <p:sldId id="1046" r:id="rId17"/>
    <p:sldId id="1047" r:id="rId18"/>
    <p:sldId id="1048" r:id="rId19"/>
    <p:sldId id="1050" r:id="rId20"/>
    <p:sldId id="1054" r:id="rId21"/>
    <p:sldId id="1079" r:id="rId22"/>
    <p:sldId id="1063" r:id="rId23"/>
    <p:sldId id="1083" r:id="rId24"/>
    <p:sldId id="1051" r:id="rId25"/>
    <p:sldId id="1055" r:id="rId26"/>
    <p:sldId id="1080" r:id="rId27"/>
    <p:sldId id="1056" r:id="rId28"/>
    <p:sldId id="1057" r:id="rId29"/>
    <p:sldId id="1058" r:id="rId30"/>
    <p:sldId id="1082" r:id="rId31"/>
    <p:sldId id="1059" r:id="rId32"/>
    <p:sldId id="1060" r:id="rId33"/>
    <p:sldId id="1061" r:id="rId34"/>
    <p:sldId id="1062" r:id="rId35"/>
    <p:sldId id="1022" r:id="rId36"/>
    <p:sldId id="1023" r:id="rId37"/>
    <p:sldId id="1035" r:id="rId3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1B3E"/>
    <a:srgbClr val="111938"/>
    <a:srgbClr val="0000FF"/>
    <a:srgbClr val="72D8C5"/>
    <a:srgbClr val="71D6C4"/>
    <a:srgbClr val="6FD1BF"/>
    <a:srgbClr val="70D4C3"/>
    <a:srgbClr val="F9002C"/>
    <a:srgbClr val="D29703"/>
    <a:srgbClr val="20DF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21" autoAdjust="0"/>
    <p:restoredTop sz="75045" autoAdjust="0"/>
  </p:normalViewPr>
  <p:slideViewPr>
    <p:cSldViewPr snapToGrid="0" snapToObjects="1">
      <p:cViewPr varScale="1">
        <p:scale>
          <a:sx n="90" d="100"/>
          <a:sy n="90" d="100"/>
        </p:scale>
        <p:origin x="-1448" y="-104"/>
      </p:cViewPr>
      <p:guideLst>
        <p:guide orient="horz" pos="3138"/>
        <p:guide pos="2873"/>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0D0A0-EEF8-054E-9AF0-04177F688829}" type="datetimeFigureOut">
              <a:rPr lang="en-US" smtClean="0"/>
              <a:t>18/06/10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6B6BF-B88A-A84A-B4EA-7A1DC6EF6D27}" type="slidenum">
              <a:rPr lang="en-US" smtClean="0"/>
              <a:t>‹#›</a:t>
            </a:fld>
            <a:endParaRPr lang="en-US"/>
          </a:p>
        </p:txBody>
      </p:sp>
    </p:spTree>
    <p:extLst>
      <p:ext uri="{BB962C8B-B14F-4D97-AF65-F5344CB8AC3E}">
        <p14:creationId xmlns:p14="http://schemas.microsoft.com/office/powerpoint/2010/main" val="3255126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Welcome to the Renew Series. The content for</a:t>
            </a:r>
            <a:r>
              <a:rPr lang="en-ZA" sz="1200" kern="1200" baseline="0" dirty="0" smtClean="0">
                <a:solidFill>
                  <a:schemeClr val="tx1"/>
                </a:solidFill>
                <a:effectLst/>
                <a:latin typeface="+mn-lt"/>
                <a:ea typeface="+mn-ea"/>
                <a:cs typeface="+mn-cs"/>
              </a:rPr>
              <a:t> this series has been taken from an </a:t>
            </a:r>
            <a:r>
              <a:rPr lang="en-ZA" sz="1200" kern="1200" dirty="0" smtClean="0">
                <a:solidFill>
                  <a:schemeClr val="tx1"/>
                </a:solidFill>
                <a:effectLst/>
                <a:latin typeface="+mn-lt"/>
                <a:ea typeface="+mn-ea"/>
                <a:cs typeface="+mn-cs"/>
              </a:rPr>
              <a:t>amazing Podcast by Dr. Amber Selking entitled “Building Championship Mindsets”. Checkout her website at: http://selkingperformance.com.</a:t>
            </a:r>
          </a:p>
        </p:txBody>
      </p:sp>
      <p:sp>
        <p:nvSpPr>
          <p:cNvPr id="4" name="Slide Number Placeholder 3"/>
          <p:cNvSpPr>
            <a:spLocks noGrp="1"/>
          </p:cNvSpPr>
          <p:nvPr>
            <p:ph type="sldNum" sz="quarter" idx="10"/>
          </p:nvPr>
        </p:nvSpPr>
        <p:spPr/>
        <p:txBody>
          <a:bodyPr/>
          <a:lstStyle/>
          <a:p>
            <a:fld id="{A2FD2049-2838-AE47-9ACC-13FF9259CB0E}" type="slidenum">
              <a:rPr lang="en-US" smtClean="0"/>
              <a:t>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Reflection: </a:t>
            </a:r>
            <a:r>
              <a:rPr lang="en-US" sz="1200" kern="1200" dirty="0" smtClean="0">
                <a:solidFill>
                  <a:schemeClr val="tx1"/>
                </a:solidFill>
                <a:latin typeface="+mn-lt"/>
                <a:ea typeface="+mn-ea"/>
                <a:cs typeface="+mn-cs"/>
              </a:rPr>
              <a:t>How did the daily devotions and exercises impact your life this week? </a:t>
            </a:r>
          </a:p>
          <a:p>
            <a:r>
              <a:rPr lang="en-US" sz="1200" b="1" kern="1200" dirty="0" smtClean="0">
                <a:solidFill>
                  <a:schemeClr val="tx1"/>
                </a:solidFill>
                <a:latin typeface="+mn-lt"/>
                <a:ea typeface="+mn-ea"/>
                <a:cs typeface="+mn-cs"/>
              </a:rPr>
              <a:t>Facilitator Notes:</a:t>
            </a:r>
            <a:r>
              <a:rPr lang="en-US" sz="1200" b="1"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Use follow up questions if necessary to get people at your table reflecting on the past week. Examples: Did you get the devotions on your phone? Do you need to take a printed copy today? How many days were you able to do your devotions? Did wearing the elastic band help you think positive thoughts? Were you able to do the 3-2-1 exercise? How did it help you think positively and creatively about your day and your life?</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10</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Today we </a:t>
            </a:r>
            <a:r>
              <a:rPr lang="en-US" sz="1200" kern="1200" dirty="0" smtClean="0">
                <a:solidFill>
                  <a:schemeClr val="tx1"/>
                </a:solidFill>
                <a:latin typeface="+mn-lt"/>
                <a:ea typeface="+mn-ea"/>
                <a:cs typeface="+mn-cs"/>
              </a:rPr>
              <a:t>are going to explore the seventh </a:t>
            </a:r>
            <a:r>
              <a:rPr lang="en-US" sz="1200" kern="1200" baseline="0" dirty="0" smtClean="0">
                <a:solidFill>
                  <a:schemeClr val="tx1"/>
                </a:solidFill>
                <a:latin typeface="+mn-lt"/>
                <a:ea typeface="+mn-ea"/>
                <a:cs typeface="+mn-cs"/>
              </a:rPr>
              <a:t>building block: Emotions.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Scripture: </a:t>
            </a:r>
            <a:r>
              <a:rPr lang="en-ZA" sz="1200" kern="1200" dirty="0" smtClean="0">
                <a:solidFill>
                  <a:schemeClr val="tx1"/>
                </a:solidFill>
                <a:effectLst/>
                <a:latin typeface="+mn-lt"/>
                <a:ea typeface="+mn-ea"/>
                <a:cs typeface="+mn-cs"/>
              </a:rPr>
              <a:t>“I have set the LORD always before me; because He is at my right hand I shall not be moved.” (Psalm 16:8)</a:t>
            </a:r>
          </a:p>
        </p:txBody>
      </p:sp>
      <p:sp>
        <p:nvSpPr>
          <p:cNvPr id="4" name="Slide Number Placeholder 3"/>
          <p:cNvSpPr>
            <a:spLocks noGrp="1"/>
          </p:cNvSpPr>
          <p:nvPr>
            <p:ph type="sldNum" sz="quarter" idx="10"/>
          </p:nvPr>
        </p:nvSpPr>
        <p:spPr/>
        <p:txBody>
          <a:bodyPr/>
          <a:lstStyle/>
          <a:p>
            <a:fld id="{A2FD2049-2838-AE47-9ACC-13FF9259CB0E}" type="slidenum">
              <a:rPr lang="en-US" smtClean="0"/>
              <a:t>12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Small Group Sharing:</a:t>
            </a:r>
            <a:r>
              <a:rPr lang="en-ZA" sz="1200" kern="1200" dirty="0" smtClean="0">
                <a:solidFill>
                  <a:schemeClr val="tx1"/>
                </a:solidFill>
                <a:effectLst/>
                <a:latin typeface="+mn-lt"/>
                <a:ea typeface="+mn-ea"/>
                <a:cs typeface="+mn-cs"/>
              </a:rPr>
              <a:t> How does David use his mind and what impact did that have on him?</a:t>
            </a:r>
          </a:p>
          <a:p>
            <a:pPr marL="0" marR="0" indent="0" algn="l" defTabSz="457200" rtl="0" eaLnBrk="1" fontAlgn="auto" latinLnBrk="0" hangingPunct="1">
              <a:lnSpc>
                <a:spcPct val="100000"/>
              </a:lnSpc>
              <a:spcBef>
                <a:spcPts val="0"/>
              </a:spcBef>
              <a:spcAft>
                <a:spcPts val="0"/>
              </a:spcAft>
              <a:buClrTx/>
              <a:buSzTx/>
              <a:buFontTx/>
              <a:buNone/>
              <a:tabLst/>
              <a:defRPr/>
            </a:pPr>
            <a:r>
              <a:rPr lang="en-ZA" sz="1200" b="1" kern="1200" dirty="0" smtClean="0">
                <a:solidFill>
                  <a:schemeClr val="tx1"/>
                </a:solidFill>
                <a:effectLst/>
                <a:latin typeface="+mn-lt"/>
                <a:ea typeface="+mn-ea"/>
                <a:cs typeface="+mn-cs"/>
              </a:rPr>
              <a:t>Facilitators Notes:</a:t>
            </a:r>
            <a:r>
              <a:rPr lang="en-ZA" sz="1200" kern="1200" dirty="0" smtClean="0">
                <a:solidFill>
                  <a:schemeClr val="tx1"/>
                </a:solidFill>
                <a:effectLst/>
                <a:latin typeface="+mn-lt"/>
                <a:ea typeface="+mn-ea"/>
                <a:cs typeface="+mn-cs"/>
              </a:rPr>
              <a:t> Don’t let teens just say the obvious – or repeat the words in the verse – ask them to go deeper by asking Why more than once, or ask them to think of something that has not been shared yet.</a:t>
            </a:r>
          </a:p>
          <a:p>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2FD2049-2838-AE47-9ACC-13FF9259CB0E}" type="slidenum">
              <a:rPr lang="en-US" smtClean="0"/>
              <a:t>13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i="0" kern="1200" dirty="0" smtClean="0">
                <a:solidFill>
                  <a:schemeClr val="tx1"/>
                </a:solidFill>
                <a:latin typeface="+mn-lt"/>
                <a:ea typeface="+mn-ea"/>
                <a:cs typeface="+mn-cs"/>
              </a:rPr>
              <a:t>Definition: </a:t>
            </a:r>
            <a:r>
              <a:rPr lang="en-ZA" sz="1200" kern="1200" dirty="0" smtClean="0">
                <a:solidFill>
                  <a:schemeClr val="tx1"/>
                </a:solidFill>
                <a:effectLst/>
                <a:latin typeface="+mn-lt"/>
                <a:ea typeface="+mn-ea"/>
                <a:cs typeface="+mn-cs"/>
              </a:rPr>
              <a:t>Mental rehearsal is practising an upcoming</a:t>
            </a:r>
            <a:r>
              <a:rPr lang="en-ZA" sz="1200" kern="1200" baseline="0" dirty="0" smtClean="0">
                <a:solidFill>
                  <a:schemeClr val="tx1"/>
                </a:solidFill>
                <a:effectLst/>
                <a:latin typeface="+mn-lt"/>
                <a:ea typeface="+mn-ea"/>
                <a:cs typeface="+mn-cs"/>
              </a:rPr>
              <a:t> event in our minds using </a:t>
            </a:r>
            <a:r>
              <a:rPr lang="en-ZA" sz="1200" kern="1200" dirty="0" smtClean="0">
                <a:solidFill>
                  <a:schemeClr val="tx1"/>
                </a:solidFill>
                <a:effectLst/>
                <a:latin typeface="+mn-lt"/>
                <a:ea typeface="+mn-ea"/>
                <a:cs typeface="+mn-cs"/>
              </a:rPr>
              <a:t>thoughts and images</a:t>
            </a:r>
            <a:r>
              <a:rPr lang="en-ZA" sz="1200" kern="1200" baseline="0" dirty="0" smtClean="0">
                <a:solidFill>
                  <a:schemeClr val="tx1"/>
                </a:solidFill>
                <a:effectLst/>
                <a:latin typeface="+mn-lt"/>
                <a:ea typeface="+mn-ea"/>
                <a:cs typeface="+mn-cs"/>
              </a:rPr>
              <a:t> to make it as real as possible.</a:t>
            </a:r>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 </a:t>
            </a:r>
          </a:p>
          <a:p>
            <a:endParaRPr lang="en-US" sz="1200" b="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smtClean="0">
                <a:solidFill>
                  <a:schemeClr val="tx1"/>
                </a:solidFill>
                <a:latin typeface="+mn-lt"/>
                <a:ea typeface="+mn-ea"/>
                <a:cs typeface="+mn-cs"/>
              </a:rPr>
              <a:t>Mental rehearsal is like a dress rehearsal where the whole cast runs through the performance using full costumes and props with actual lines and emotions - just without the audience. Mental rehearsal is about creating</a:t>
            </a:r>
            <a:r>
              <a:rPr lang="en-US" sz="1200" b="0" i="0"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an experience of something that is going to happen by making it as real as possible.</a:t>
            </a:r>
          </a:p>
          <a:p>
            <a:endParaRPr lang="en-US" sz="1200" b="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Preparing to Rehearse:</a:t>
            </a:r>
            <a:r>
              <a:rPr lang="en-ZA" sz="1200" kern="1200" dirty="0" smtClean="0">
                <a:solidFill>
                  <a:schemeClr val="tx1"/>
                </a:solidFill>
                <a:effectLst/>
                <a:latin typeface="+mn-lt"/>
                <a:ea typeface="+mn-ea"/>
                <a:cs typeface="+mn-cs"/>
              </a:rPr>
              <a:t> Think of something that you need to do in the next week.</a:t>
            </a:r>
          </a:p>
          <a:p>
            <a:pPr marL="0" marR="0" indent="0" algn="l" defTabSz="457200" rtl="0" eaLnBrk="1" fontAlgn="auto" latinLnBrk="0" hangingPunct="1">
              <a:lnSpc>
                <a:spcPct val="100000"/>
              </a:lnSpc>
              <a:spcBef>
                <a:spcPts val="0"/>
              </a:spcBef>
              <a:spcAft>
                <a:spcPts val="0"/>
              </a:spcAft>
              <a:buClrTx/>
              <a:buSzTx/>
              <a:buFontTx/>
              <a:buNone/>
              <a:tabLst/>
              <a:defRPr/>
            </a:pPr>
            <a:r>
              <a:rPr lang="en-ZA" sz="1200" b="1" kern="1200" dirty="0" smtClean="0">
                <a:solidFill>
                  <a:schemeClr val="tx1"/>
                </a:solidFill>
                <a:effectLst/>
                <a:latin typeface="+mn-lt"/>
                <a:ea typeface="+mn-ea"/>
                <a:cs typeface="+mn-cs"/>
              </a:rPr>
              <a:t>Facilitators Notes:</a:t>
            </a:r>
            <a:r>
              <a:rPr lang="en-ZA" sz="1200" kern="1200" dirty="0" smtClean="0">
                <a:solidFill>
                  <a:schemeClr val="tx1"/>
                </a:solidFill>
                <a:effectLst/>
                <a:latin typeface="+mn-lt"/>
                <a:ea typeface="+mn-ea"/>
                <a:cs typeface="+mn-cs"/>
              </a:rPr>
              <a:t> Make sure that each person at your table thinks of something</a:t>
            </a:r>
            <a:r>
              <a:rPr lang="en-ZA" sz="1200" kern="1200" baseline="0" dirty="0" smtClean="0">
                <a:solidFill>
                  <a:schemeClr val="tx1"/>
                </a:solidFill>
                <a:effectLst/>
                <a:latin typeface="+mn-lt"/>
                <a:ea typeface="+mn-ea"/>
                <a:cs typeface="+mn-cs"/>
              </a:rPr>
              <a:t> specific they need to get done in the coming week - a task, a project, a game, a difficult challenge, etc. Make sure each person has something in their mind as we continue with the session.</a:t>
            </a:r>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2FD2049-2838-AE47-9ACC-13FF9259CB0E}" type="slidenum">
              <a:rPr lang="en-US" smtClean="0"/>
              <a:t>16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My Mental Rehearsal:</a:t>
            </a:r>
            <a:r>
              <a:rPr lang="en-ZA" sz="1200" kern="1200" dirty="0" smtClean="0">
                <a:solidFill>
                  <a:schemeClr val="tx1"/>
                </a:solidFill>
                <a:effectLst/>
                <a:latin typeface="+mn-lt"/>
                <a:ea typeface="+mn-ea"/>
                <a:cs typeface="+mn-cs"/>
              </a:rPr>
              <a:t> (The facilitator will share</a:t>
            </a:r>
            <a:r>
              <a:rPr lang="en-ZA" sz="1200" kern="1200" baseline="0" dirty="0" smtClean="0">
                <a:solidFill>
                  <a:schemeClr val="tx1"/>
                </a:solidFill>
                <a:effectLst/>
                <a:latin typeface="+mn-lt"/>
                <a:ea typeface="+mn-ea"/>
                <a:cs typeface="+mn-cs"/>
              </a:rPr>
              <a:t> an example from their life of how they have mentally rehearsed something in the past.)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17</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Your Mental Rehearsal:</a:t>
            </a:r>
            <a:r>
              <a:rPr lang="en-ZA" sz="1200" kern="1200" dirty="0" smtClean="0">
                <a:solidFill>
                  <a:schemeClr val="tx1"/>
                </a:solidFill>
                <a:effectLst/>
                <a:latin typeface="+mn-lt"/>
                <a:ea typeface="+mn-ea"/>
                <a:cs typeface="+mn-cs"/>
              </a:rPr>
              <a:t> Turn to someone next to you and tell them about the thing you need to do in the future</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and how you will rehearse for it.</a:t>
            </a:r>
          </a:p>
        </p:txBody>
      </p:sp>
      <p:sp>
        <p:nvSpPr>
          <p:cNvPr id="4" name="Slide Number Placeholder 3"/>
          <p:cNvSpPr>
            <a:spLocks noGrp="1"/>
          </p:cNvSpPr>
          <p:nvPr>
            <p:ph type="sldNum" sz="quarter" idx="10"/>
          </p:nvPr>
        </p:nvSpPr>
        <p:spPr/>
        <p:txBody>
          <a:bodyPr/>
          <a:lstStyle/>
          <a:p>
            <a:fld id="{A2FD2049-2838-AE47-9ACC-13FF9259CB0E}" type="slidenum">
              <a:rPr lang="en-US" smtClean="0"/>
              <a:t>18</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The Brain Science: </a:t>
            </a:r>
            <a:r>
              <a:rPr lang="en-ZA" sz="1200" kern="1200" dirty="0" smtClean="0">
                <a:solidFill>
                  <a:schemeClr val="tx1"/>
                </a:solidFill>
                <a:effectLst/>
                <a:latin typeface="+mn-lt"/>
                <a:ea typeface="+mn-ea"/>
                <a:cs typeface="+mn-cs"/>
              </a:rPr>
              <a:t>Brain science has taught us that action and imagination are integrated in our minds: the exact same neutrons and processes that happen when we actually do something actually occur when we mentally do it as well.</a:t>
            </a:r>
          </a:p>
        </p:txBody>
      </p:sp>
      <p:sp>
        <p:nvSpPr>
          <p:cNvPr id="4" name="Slide Number Placeholder 3"/>
          <p:cNvSpPr>
            <a:spLocks noGrp="1"/>
          </p:cNvSpPr>
          <p:nvPr>
            <p:ph type="sldNum" sz="quarter" idx="10"/>
          </p:nvPr>
        </p:nvSpPr>
        <p:spPr/>
        <p:txBody>
          <a:bodyPr/>
          <a:lstStyle/>
          <a:p>
            <a:fld id="{A2FD2049-2838-AE47-9ACC-13FF9259CB0E}" type="slidenum">
              <a:rPr lang="en-US" smtClean="0"/>
              <a:t>19</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Rewind: </a:t>
            </a:r>
            <a:r>
              <a:rPr lang="en-US" sz="1200" kern="1200" dirty="0" smtClean="0">
                <a:solidFill>
                  <a:schemeClr val="tx1"/>
                </a:solidFill>
                <a:effectLst/>
                <a:latin typeface="+mn-lt"/>
                <a:ea typeface="+mn-ea"/>
                <a:cs typeface="+mn-cs"/>
              </a:rPr>
              <a:t>We began the Renew series learning about how our thoughts matter and how our thoughts build mindsets!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Exercise: </a:t>
            </a:r>
            <a:r>
              <a:rPr lang="en-ZA" sz="1200" kern="1200" dirty="0" smtClean="0">
                <a:solidFill>
                  <a:schemeClr val="tx1"/>
                </a:solidFill>
                <a:effectLst/>
                <a:latin typeface="+mn-lt"/>
                <a:ea typeface="+mn-ea"/>
                <a:cs typeface="+mn-cs"/>
              </a:rPr>
              <a:t>Do 3 fist pumps in the air over your head. </a:t>
            </a:r>
          </a:p>
        </p:txBody>
      </p:sp>
      <p:sp>
        <p:nvSpPr>
          <p:cNvPr id="4" name="Slide Number Placeholder 3"/>
          <p:cNvSpPr>
            <a:spLocks noGrp="1"/>
          </p:cNvSpPr>
          <p:nvPr>
            <p:ph type="sldNum" sz="quarter" idx="10"/>
          </p:nvPr>
        </p:nvSpPr>
        <p:spPr/>
        <p:txBody>
          <a:bodyPr/>
          <a:lstStyle/>
          <a:p>
            <a:fld id="{A2FD2049-2838-AE47-9ACC-13FF9259CB0E}" type="slidenum">
              <a:rPr lang="en-US" smtClean="0"/>
              <a:t>20</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Exercise: </a:t>
            </a:r>
            <a:r>
              <a:rPr lang="en-ZA" sz="1200" kern="1200" dirty="0" smtClean="0">
                <a:solidFill>
                  <a:schemeClr val="tx1"/>
                </a:solidFill>
                <a:effectLst/>
                <a:latin typeface="+mn-lt"/>
                <a:ea typeface="+mn-ea"/>
                <a:cs typeface="+mn-cs"/>
              </a:rPr>
              <a:t>Now, imagine yourself doing the same 3 fist pumps.</a:t>
            </a:r>
          </a:p>
        </p:txBody>
      </p:sp>
      <p:sp>
        <p:nvSpPr>
          <p:cNvPr id="4" name="Slide Number Placeholder 3"/>
          <p:cNvSpPr>
            <a:spLocks noGrp="1"/>
          </p:cNvSpPr>
          <p:nvPr>
            <p:ph type="sldNum" sz="quarter" idx="10"/>
          </p:nvPr>
        </p:nvSpPr>
        <p:spPr/>
        <p:txBody>
          <a:bodyPr/>
          <a:lstStyle/>
          <a:p>
            <a:fld id="{A2FD2049-2838-AE47-9ACC-13FF9259CB0E}" type="slidenum">
              <a:rPr lang="en-US" smtClean="0"/>
              <a:t>21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The Brain Science: </a:t>
            </a:r>
            <a:r>
              <a:rPr lang="en-ZA" sz="1200" kern="1200" dirty="0" smtClean="0">
                <a:solidFill>
                  <a:schemeClr val="tx1"/>
                </a:solidFill>
                <a:effectLst/>
                <a:latin typeface="+mn-lt"/>
                <a:ea typeface="+mn-ea"/>
                <a:cs typeface="+mn-cs"/>
              </a:rPr>
              <a:t>If you could see what happened in your brain when you raised your fist or imagined it you would see that the same region of your brain lit up as an electrical signal was sent to your muscles.</a:t>
            </a:r>
          </a:p>
        </p:txBody>
      </p:sp>
      <p:sp>
        <p:nvSpPr>
          <p:cNvPr id="4" name="Slide Number Placeholder 3"/>
          <p:cNvSpPr>
            <a:spLocks noGrp="1"/>
          </p:cNvSpPr>
          <p:nvPr>
            <p:ph type="sldNum" sz="quarter" idx="10"/>
          </p:nvPr>
        </p:nvSpPr>
        <p:spPr/>
        <p:txBody>
          <a:bodyPr/>
          <a:lstStyle/>
          <a:p>
            <a:fld id="{A2FD2049-2838-AE47-9ACC-13FF9259CB0E}" type="slidenum">
              <a:rPr lang="en-US" smtClean="0"/>
              <a:t>22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Michael Johnson used to do mental rehearsal for his 400m race and actually broke a sweat! </a:t>
            </a:r>
          </a:p>
        </p:txBody>
      </p:sp>
      <p:sp>
        <p:nvSpPr>
          <p:cNvPr id="4" name="Slide Number Placeholder 3"/>
          <p:cNvSpPr>
            <a:spLocks noGrp="1"/>
          </p:cNvSpPr>
          <p:nvPr>
            <p:ph type="sldNum" sz="quarter" idx="10"/>
          </p:nvPr>
        </p:nvSpPr>
        <p:spPr/>
        <p:txBody>
          <a:bodyPr/>
          <a:lstStyle/>
          <a:p>
            <a:fld id="{A2FD2049-2838-AE47-9ACC-13FF9259CB0E}" type="slidenum">
              <a:rPr lang="en-US" smtClean="0"/>
              <a:t>23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So every time you practise an action you are sending an electrical signal from your brain through your neutrons into your muscles to execute the action and myelin is wrapping between those neutrons which helps you do the action better in real life.</a:t>
            </a:r>
          </a:p>
        </p:txBody>
      </p:sp>
      <p:sp>
        <p:nvSpPr>
          <p:cNvPr id="4" name="Slide Number Placeholder 3"/>
          <p:cNvSpPr>
            <a:spLocks noGrp="1"/>
          </p:cNvSpPr>
          <p:nvPr>
            <p:ph type="sldNum" sz="quarter" idx="10"/>
          </p:nvPr>
        </p:nvSpPr>
        <p:spPr/>
        <p:txBody>
          <a:bodyPr/>
          <a:lstStyle/>
          <a:p>
            <a:fld id="{A2FD2049-2838-AE47-9ACC-13FF9259CB0E}" type="slidenum">
              <a:rPr lang="en-US" smtClean="0"/>
              <a:t>24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Scripture: </a:t>
            </a:r>
            <a:r>
              <a:rPr lang="en-ZA" sz="1200" kern="1200" dirty="0" smtClean="0">
                <a:solidFill>
                  <a:schemeClr val="tx1"/>
                </a:solidFill>
                <a:effectLst/>
                <a:latin typeface="+mn-lt"/>
                <a:ea typeface="+mn-ea"/>
                <a:cs typeface="+mn-cs"/>
              </a:rPr>
              <a:t>“The Lord is my shepherd; I shall not want. He makes me lie down in green pastures. He leads me beside still waters. He restores my soul. He leads me in paths of righteousness for his name's sake. Even though I walk through the valley of the shadow of death, I will fear no evil, for you are with me; your rod and your staff, they comfort me. You prepare a table before me in the presence of my enemies; you anoint my head with oil; my cup overflows.” (Psalm 23:1-6).</a:t>
            </a:r>
          </a:p>
        </p:txBody>
      </p:sp>
      <p:sp>
        <p:nvSpPr>
          <p:cNvPr id="4" name="Slide Number Placeholder 3"/>
          <p:cNvSpPr>
            <a:spLocks noGrp="1"/>
          </p:cNvSpPr>
          <p:nvPr>
            <p:ph type="sldNum" sz="quarter" idx="10"/>
          </p:nvPr>
        </p:nvSpPr>
        <p:spPr/>
        <p:txBody>
          <a:bodyPr/>
          <a:lstStyle/>
          <a:p>
            <a:fld id="{A2FD2049-2838-AE47-9ACC-13FF9259CB0E}" type="slidenum">
              <a:rPr lang="en-US" smtClean="0"/>
              <a:t>25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In Psalm 23 we read of how David reflected on various situations he found himself in life and this helped to prepare him for what he would actually face in life.</a:t>
            </a:r>
          </a:p>
        </p:txBody>
      </p:sp>
      <p:sp>
        <p:nvSpPr>
          <p:cNvPr id="4" name="Slide Number Placeholder 3"/>
          <p:cNvSpPr>
            <a:spLocks noGrp="1"/>
          </p:cNvSpPr>
          <p:nvPr>
            <p:ph type="sldNum" sz="quarter" idx="10"/>
          </p:nvPr>
        </p:nvSpPr>
        <p:spPr/>
        <p:txBody>
          <a:bodyPr/>
          <a:lstStyle/>
          <a:p>
            <a:fld id="{A2FD2049-2838-AE47-9ACC-13FF9259CB0E}" type="slidenum">
              <a:rPr lang="en-US" smtClean="0"/>
              <a:t>26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Benefits of Mental Rehearsal: </a:t>
            </a:r>
            <a:r>
              <a:rPr lang="en-ZA" sz="1200" kern="1200" dirty="0" smtClean="0">
                <a:solidFill>
                  <a:schemeClr val="tx1"/>
                </a:solidFill>
                <a:effectLst/>
                <a:latin typeface="+mn-lt"/>
                <a:ea typeface="+mn-ea"/>
                <a:cs typeface="+mn-cs"/>
              </a:rPr>
              <a:t>Great mental rehearsal have the following benefits: (1) It improves concentration, (2) it builds confidence and (3) it gives a greater sense of control in what we are doing and what we have to execute in that moment. These three things are key to improve our performance. A coach speaks of how he ran his team through total mental rehearsal. He would have them lie on the field and he would walk them through a game. He often said what the mind believe the body achieves so mental rehearsal helps our minds believe what we are rehearsing. When a team does this they all get the same image and belief in their mind and they end up planing great and winning the championship!</a:t>
            </a:r>
          </a:p>
        </p:txBody>
      </p:sp>
      <p:sp>
        <p:nvSpPr>
          <p:cNvPr id="4" name="Slide Number Placeholder 3"/>
          <p:cNvSpPr>
            <a:spLocks noGrp="1"/>
          </p:cNvSpPr>
          <p:nvPr>
            <p:ph type="sldNum" sz="quarter" idx="10"/>
          </p:nvPr>
        </p:nvSpPr>
        <p:spPr/>
        <p:txBody>
          <a:bodyPr/>
          <a:lstStyle/>
          <a:p>
            <a:fld id="{A2FD2049-2838-AE47-9ACC-13FF9259CB0E}" type="slidenum">
              <a:rPr lang="en-US" smtClean="0"/>
              <a:t>27</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Four Keys to Mental Rehearsal:</a:t>
            </a:r>
            <a:r>
              <a:rPr lang="en-ZA" sz="1200" kern="1200" dirty="0" smtClean="0">
                <a:solidFill>
                  <a:schemeClr val="tx1"/>
                </a:solidFill>
                <a:effectLst/>
                <a:latin typeface="+mn-lt"/>
                <a:ea typeface="+mn-ea"/>
                <a:cs typeface="+mn-cs"/>
              </a:rPr>
              <a:t> How do we do really good mental rehearsal? Michael Johnson used to do mental rehearsal for his 400m race and actually broke a sweat! There are 4 keys to great effective mental rehearsal:</a:t>
            </a:r>
          </a:p>
        </p:txBody>
      </p:sp>
      <p:sp>
        <p:nvSpPr>
          <p:cNvPr id="4" name="Slide Number Placeholder 3"/>
          <p:cNvSpPr>
            <a:spLocks noGrp="1"/>
          </p:cNvSpPr>
          <p:nvPr>
            <p:ph type="sldNum" sz="quarter" idx="10"/>
          </p:nvPr>
        </p:nvSpPr>
        <p:spPr/>
        <p:txBody>
          <a:bodyPr/>
          <a:lstStyle/>
          <a:p>
            <a:fld id="{A2FD2049-2838-AE47-9ACC-13FF9259CB0E}" type="slidenum">
              <a:rPr lang="en-US" smtClean="0"/>
              <a:t>28</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(1) Vividness. </a:t>
            </a:r>
            <a:r>
              <a:rPr lang="en-ZA" sz="1200" kern="1200" dirty="0" smtClean="0">
                <a:solidFill>
                  <a:schemeClr val="tx1"/>
                </a:solidFill>
                <a:effectLst/>
                <a:latin typeface="+mn-lt"/>
                <a:ea typeface="+mn-ea"/>
                <a:cs typeface="+mn-cs"/>
              </a:rPr>
              <a:t>We must make the image or the experience as real as possible in our minds. One way we can do that is incorporating all 5 senses into our mental rehearsal. We create vividness by integrating all 5 senses into the mental rehearsal experience. Activity: Choose an activity you want to mentally rehearse. We will walk through the five senses and use them as we rehearse: (1) Sight: What are 2 things that you see in that experience right now? (2) Smell: What are 2 things that you smell in that experience right now? (3) Hearing: What are 2 things that you hear going on around you? (4) Feel: What are 2 things that </a:t>
            </a:r>
            <a:r>
              <a:rPr lang="en-ZA" sz="1200" kern="1200" smtClean="0">
                <a:solidFill>
                  <a:schemeClr val="tx1"/>
                </a:solidFill>
                <a:effectLst/>
                <a:latin typeface="+mn-lt"/>
                <a:ea typeface="+mn-ea"/>
                <a:cs typeface="+mn-cs"/>
              </a:rPr>
              <a:t>you </a:t>
            </a:r>
            <a:r>
              <a:rPr lang="en-ZA" sz="1200" kern="1200" smtClean="0">
                <a:solidFill>
                  <a:schemeClr val="tx1"/>
                </a:solidFill>
                <a:effectLst/>
                <a:latin typeface="+mn-lt"/>
                <a:ea typeface="+mn-ea"/>
                <a:cs typeface="+mn-cs"/>
              </a:rPr>
              <a:t>feel </a:t>
            </a:r>
            <a:r>
              <a:rPr lang="en-ZA" sz="1200" kern="1200" dirty="0" smtClean="0">
                <a:solidFill>
                  <a:schemeClr val="tx1"/>
                </a:solidFill>
                <a:effectLst/>
                <a:latin typeface="+mn-lt"/>
                <a:ea typeface="+mn-ea"/>
                <a:cs typeface="+mn-cs"/>
              </a:rPr>
              <a:t>right now? (5) Taste: What are 2 things that you taste in that experience right now? This is one way for us to start practising mental rehearsal.</a:t>
            </a:r>
          </a:p>
          <a:p>
            <a:r>
              <a:rPr lang="en-ZA" sz="1200" b="1"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29</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In this series we are </a:t>
            </a:r>
            <a:r>
              <a:rPr lang="en-US" sz="1200" kern="1200" dirty="0" smtClean="0">
                <a:solidFill>
                  <a:schemeClr val="tx1"/>
                </a:solidFill>
                <a:latin typeface="+mn-lt"/>
                <a:ea typeface="+mn-ea"/>
                <a:cs typeface="+mn-cs"/>
              </a:rPr>
              <a:t>exploring 8 Building Blocks to help you think and act like a champion. </a:t>
            </a:r>
          </a:p>
        </p:txBody>
      </p:sp>
      <p:sp>
        <p:nvSpPr>
          <p:cNvPr id="4" name="Slide Number Placeholder 3"/>
          <p:cNvSpPr>
            <a:spLocks noGrp="1"/>
          </p:cNvSpPr>
          <p:nvPr>
            <p:ph type="sldNum" sz="quarter" idx="10"/>
          </p:nvPr>
        </p:nvSpPr>
        <p:spPr/>
        <p:txBody>
          <a:bodyPr/>
          <a:lstStyle/>
          <a:p>
            <a:fld id="{A2FD2049-2838-AE47-9ACC-13FF9259CB0E}" type="slidenum">
              <a:rPr lang="en-US" smtClean="0"/>
              <a:t>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Activity: </a:t>
            </a:r>
            <a:r>
              <a:rPr lang="en-ZA" sz="1200" kern="1200" dirty="0" smtClean="0">
                <a:solidFill>
                  <a:schemeClr val="tx1"/>
                </a:solidFill>
                <a:effectLst/>
                <a:latin typeface="+mn-lt"/>
                <a:ea typeface="+mn-ea"/>
                <a:cs typeface="+mn-cs"/>
              </a:rPr>
              <a:t>Choose an activity you want to mentally rehearse,</a:t>
            </a:r>
            <a:r>
              <a:rPr lang="en-ZA" sz="1200" kern="1200" baseline="0" dirty="0" smtClean="0">
                <a:solidFill>
                  <a:schemeClr val="tx1"/>
                </a:solidFill>
                <a:effectLst/>
                <a:latin typeface="+mn-lt"/>
                <a:ea typeface="+mn-ea"/>
                <a:cs typeface="+mn-cs"/>
              </a:rPr>
              <a:t> close your eyes and I will help you use your senses to rehearse: </a:t>
            </a:r>
          </a:p>
          <a:p>
            <a:r>
              <a:rPr lang="en-ZA" sz="1200" kern="1200" dirty="0" smtClean="0">
                <a:solidFill>
                  <a:schemeClr val="tx1"/>
                </a:solidFill>
                <a:effectLst/>
                <a:latin typeface="+mn-lt"/>
                <a:ea typeface="+mn-ea"/>
                <a:cs typeface="+mn-cs"/>
              </a:rPr>
              <a:t>What are 2 things that you see in that experience right now? </a:t>
            </a:r>
          </a:p>
          <a:p>
            <a:r>
              <a:rPr lang="en-ZA" sz="1200" kern="1200" dirty="0" smtClean="0">
                <a:solidFill>
                  <a:schemeClr val="tx1"/>
                </a:solidFill>
                <a:effectLst/>
                <a:latin typeface="+mn-lt"/>
                <a:ea typeface="+mn-ea"/>
                <a:cs typeface="+mn-cs"/>
              </a:rPr>
              <a:t>What are 2 things that you smell in that experience right now? </a:t>
            </a:r>
          </a:p>
          <a:p>
            <a:r>
              <a:rPr lang="en-ZA" sz="1200" kern="1200" dirty="0" smtClean="0">
                <a:solidFill>
                  <a:schemeClr val="tx1"/>
                </a:solidFill>
                <a:effectLst/>
                <a:latin typeface="+mn-lt"/>
                <a:ea typeface="+mn-ea"/>
                <a:cs typeface="+mn-cs"/>
              </a:rPr>
              <a:t>What are 2 things that you hear going on around you? </a:t>
            </a:r>
          </a:p>
          <a:p>
            <a:r>
              <a:rPr lang="en-ZA" sz="1200" kern="1200" dirty="0" smtClean="0">
                <a:solidFill>
                  <a:schemeClr val="tx1"/>
                </a:solidFill>
                <a:effectLst/>
                <a:latin typeface="+mn-lt"/>
                <a:ea typeface="+mn-ea"/>
                <a:cs typeface="+mn-cs"/>
              </a:rPr>
              <a:t>What are 2 things that you fell right now? </a:t>
            </a:r>
          </a:p>
          <a:p>
            <a:r>
              <a:rPr lang="en-ZA" sz="1200" kern="1200" dirty="0" smtClean="0">
                <a:solidFill>
                  <a:schemeClr val="tx1"/>
                </a:solidFill>
                <a:effectLst/>
                <a:latin typeface="+mn-lt"/>
                <a:ea typeface="+mn-ea"/>
                <a:cs typeface="+mn-cs"/>
              </a:rPr>
              <a:t>What are 2 things that you taste in that experience right now?</a:t>
            </a:r>
          </a:p>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Open your eyes. How did using your senses help you to rehearse the activity in your mind?</a:t>
            </a: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30</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(2) Control.</a:t>
            </a:r>
            <a:r>
              <a:rPr lang="en-ZA" sz="1200" kern="1200" dirty="0" smtClean="0">
                <a:solidFill>
                  <a:schemeClr val="tx1"/>
                </a:solidFill>
                <a:effectLst/>
                <a:latin typeface="+mn-lt"/>
                <a:ea typeface="+mn-ea"/>
                <a:cs typeface="+mn-cs"/>
              </a:rPr>
              <a:t> We should control the image and see ourselves executing the right task at the right time. We don’t want to be sending the wrong electrical signal or myelinating the wrong neural path ways - but seeing ourselves doing the right things at the right time and seeing our selves being successful doing it. </a:t>
            </a:r>
          </a:p>
        </p:txBody>
      </p:sp>
      <p:sp>
        <p:nvSpPr>
          <p:cNvPr id="4" name="Slide Number Placeholder 3"/>
          <p:cNvSpPr>
            <a:spLocks noGrp="1"/>
          </p:cNvSpPr>
          <p:nvPr>
            <p:ph type="sldNum" sz="quarter" idx="10"/>
          </p:nvPr>
        </p:nvSpPr>
        <p:spPr/>
        <p:txBody>
          <a:bodyPr/>
          <a:lstStyle/>
          <a:p>
            <a:fld id="{A2FD2049-2838-AE47-9ACC-13FF9259CB0E}" type="slidenum">
              <a:rPr lang="en-US" smtClean="0"/>
              <a:t>31</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(3) Perspective. </a:t>
            </a:r>
            <a:r>
              <a:rPr lang="en-ZA" sz="1200" kern="1200" dirty="0" smtClean="0">
                <a:solidFill>
                  <a:schemeClr val="tx1"/>
                </a:solidFill>
                <a:effectLst/>
                <a:latin typeface="+mn-lt"/>
                <a:ea typeface="+mn-ea"/>
                <a:cs typeface="+mn-cs"/>
              </a:rPr>
              <a:t>We can adopt one of two perspectives: An internal perspective where are are inside our body executing the task or an external perspective where we are watching ourselves executing the task. </a:t>
            </a:r>
          </a:p>
        </p:txBody>
      </p:sp>
      <p:sp>
        <p:nvSpPr>
          <p:cNvPr id="4" name="Slide Number Placeholder 3"/>
          <p:cNvSpPr>
            <a:spLocks noGrp="1"/>
          </p:cNvSpPr>
          <p:nvPr>
            <p:ph type="sldNum" sz="quarter" idx="10"/>
          </p:nvPr>
        </p:nvSpPr>
        <p:spPr/>
        <p:txBody>
          <a:bodyPr/>
          <a:lstStyle/>
          <a:p>
            <a:fld id="{A2FD2049-2838-AE47-9ACC-13FF9259CB0E}" type="slidenum">
              <a:rPr lang="en-US" smtClean="0"/>
              <a:t>32</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(4) Repetition.</a:t>
            </a:r>
            <a:r>
              <a:rPr lang="en-ZA" sz="1200" kern="1200" dirty="0" smtClean="0">
                <a:solidFill>
                  <a:schemeClr val="tx1"/>
                </a:solidFill>
                <a:effectLst/>
                <a:latin typeface="+mn-lt"/>
                <a:ea typeface="+mn-ea"/>
                <a:cs typeface="+mn-cs"/>
              </a:rPr>
              <a:t> We need to replicate the adrenaline rush or the mindset that we need as often as possible to build skills to execute in the moment. The more we do it the better we get at it! </a:t>
            </a:r>
          </a:p>
        </p:txBody>
      </p:sp>
      <p:sp>
        <p:nvSpPr>
          <p:cNvPr id="4" name="Slide Number Placeholder 3"/>
          <p:cNvSpPr>
            <a:spLocks noGrp="1"/>
          </p:cNvSpPr>
          <p:nvPr>
            <p:ph type="sldNum" sz="quarter" idx="10"/>
          </p:nvPr>
        </p:nvSpPr>
        <p:spPr/>
        <p:txBody>
          <a:bodyPr/>
          <a:lstStyle/>
          <a:p>
            <a:fld id="{A2FD2049-2838-AE47-9ACC-13FF9259CB0E}" type="slidenum">
              <a:rPr lang="en-US" smtClean="0"/>
              <a:t>33</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Practice:</a:t>
            </a:r>
            <a:r>
              <a:rPr lang="en-ZA" sz="1200" kern="1200" dirty="0" smtClean="0">
                <a:solidFill>
                  <a:schemeClr val="tx1"/>
                </a:solidFill>
                <a:effectLst/>
                <a:latin typeface="+mn-lt"/>
                <a:ea typeface="+mn-ea"/>
                <a:cs typeface="+mn-cs"/>
              </a:rPr>
              <a:t> Practice mental rehearsal training for an upcoming event for 5 minutes/day using the keys to effective mental rehearsal: (1) Vividness (use all 5 senses); (2) Control (images and experiences so we are imagining the right things); (3) Perspective (internal or external) and (4) Repetition (practise, practise, practise). Get to a place where we can fully rehearse experiences we are going to actually have.</a:t>
            </a:r>
          </a:p>
          <a:p>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Try</a:t>
            </a:r>
            <a:r>
              <a:rPr lang="en-ZA" sz="1200" kern="1200" baseline="0" dirty="0" smtClean="0">
                <a:solidFill>
                  <a:schemeClr val="tx1"/>
                </a:solidFill>
                <a:effectLst/>
                <a:latin typeface="+mn-lt"/>
                <a:ea typeface="+mn-ea"/>
                <a:cs typeface="+mn-cs"/>
              </a:rPr>
              <a:t> it now - using the event or activity you thought of earlier in this session.</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Next Steps: </a:t>
            </a:r>
            <a:r>
              <a:rPr lang="en-US" sz="1200" b="0" kern="1200" dirty="0" smtClean="0">
                <a:solidFill>
                  <a:schemeClr val="tx1"/>
                </a:solidFill>
                <a:effectLst/>
                <a:latin typeface="+mn-lt"/>
                <a:ea typeface="+mn-ea"/>
                <a:cs typeface="+mn-cs"/>
              </a:rPr>
              <a:t>(1) Join the WhatsApp group. (2) Have your devotions. (3) Do the exercises.</a:t>
            </a:r>
          </a:p>
          <a:p>
            <a:r>
              <a:rPr lang="en-US" sz="1200" b="1" kern="1200" dirty="0" smtClean="0">
                <a:solidFill>
                  <a:schemeClr val="tx1"/>
                </a:solidFill>
                <a:effectLst/>
                <a:latin typeface="+mn-lt"/>
                <a:ea typeface="+mn-ea"/>
                <a:cs typeface="+mn-cs"/>
              </a:rPr>
              <a:t>Facilitators Notes: </a:t>
            </a:r>
            <a:r>
              <a:rPr lang="en-US" sz="1200" b="0" kern="1200" dirty="0" smtClean="0">
                <a:solidFill>
                  <a:schemeClr val="tx1"/>
                </a:solidFill>
                <a:effectLst/>
                <a:latin typeface="+mn-lt"/>
                <a:ea typeface="+mn-ea"/>
                <a:cs typeface="+mn-cs"/>
              </a:rPr>
              <a:t>Before your group leaves your table after the prayer - make sure they have all signed up for the WhatsApp group and challenge them one more time to do their devotions and the exercise during the week-</a:t>
            </a:r>
            <a:r>
              <a:rPr lang="en-US" sz="1200" b="0" kern="1200" baseline="0" dirty="0" smtClean="0">
                <a:solidFill>
                  <a:schemeClr val="tx1"/>
                </a:solidFill>
                <a:effectLst/>
                <a:latin typeface="+mn-lt"/>
                <a:ea typeface="+mn-ea"/>
                <a:cs typeface="+mn-cs"/>
              </a:rPr>
              <a:t> including last weeks 3-2-1 exercise.</a:t>
            </a:r>
            <a:endParaRPr lang="en-US" sz="1200" b="0" kern="1200" dirty="0" smtClean="0">
              <a:solidFill>
                <a:schemeClr val="tx1"/>
              </a:solidFill>
              <a:effectLst/>
              <a:latin typeface="+mn-lt"/>
              <a:ea typeface="+mn-ea"/>
              <a:cs typeface="+mn-cs"/>
            </a:endParaRPr>
          </a:p>
          <a:p>
            <a:endParaRPr lang="en-ZA"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35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Prayer</a:t>
            </a:r>
          </a:p>
        </p:txBody>
      </p:sp>
      <p:sp>
        <p:nvSpPr>
          <p:cNvPr id="4" name="Slide Number Placeholder 3"/>
          <p:cNvSpPr>
            <a:spLocks noGrp="1"/>
          </p:cNvSpPr>
          <p:nvPr>
            <p:ph type="sldNum" sz="quarter" idx="10"/>
          </p:nvPr>
        </p:nvSpPr>
        <p:spPr/>
        <p:txBody>
          <a:bodyPr/>
          <a:lstStyle/>
          <a:p>
            <a:fld id="{A2FD2049-2838-AE47-9ACC-13FF9259CB0E}" type="slidenum">
              <a:rPr lang="en-US" smtClean="0"/>
              <a:t>36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Next Week: </a:t>
            </a:r>
            <a:r>
              <a:rPr lang="en-US" dirty="0" smtClean="0"/>
              <a:t>Next week we</a:t>
            </a:r>
            <a:r>
              <a:rPr lang="en-US" baseline="0" dirty="0" smtClean="0"/>
              <a:t> will explore the eighth and final building block</a:t>
            </a:r>
            <a:r>
              <a:rPr lang="en-US" baseline="0" smtClean="0"/>
              <a:t>: Routines</a:t>
            </a:r>
            <a:r>
              <a:rPr lang="en-US" baseline="0" dirty="0" smtClean="0"/>
              <a:t>.</a:t>
            </a:r>
          </a:p>
        </p:txBody>
      </p:sp>
      <p:sp>
        <p:nvSpPr>
          <p:cNvPr id="4" name="Slide Number Placeholder 3"/>
          <p:cNvSpPr>
            <a:spLocks noGrp="1"/>
          </p:cNvSpPr>
          <p:nvPr>
            <p:ph type="sldNum" sz="quarter" idx="10"/>
          </p:nvPr>
        </p:nvSpPr>
        <p:spPr/>
        <p:txBody>
          <a:bodyPr/>
          <a:lstStyle/>
          <a:p>
            <a:fld id="{A2FD2049-2838-AE47-9ACC-13FF9259CB0E}" type="slidenum">
              <a:rPr lang="en-US" smtClean="0"/>
              <a:t>37</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explored the first building block: Awareness.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4</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We</a:t>
            </a:r>
            <a:r>
              <a:rPr lang="en-US" sz="1200" b="0" kern="1200" baseline="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explored</a:t>
            </a:r>
            <a:r>
              <a:rPr lang="en-US" sz="1200" kern="1200" dirty="0" smtClean="0">
                <a:solidFill>
                  <a:schemeClr val="tx1"/>
                </a:solidFill>
                <a:latin typeface="+mn-lt"/>
                <a:ea typeface="+mn-ea"/>
                <a:cs typeface="+mn-cs"/>
              </a:rPr>
              <a:t> the second </a:t>
            </a:r>
            <a:r>
              <a:rPr lang="en-US" sz="1200" kern="1200" baseline="0" dirty="0" smtClean="0">
                <a:solidFill>
                  <a:schemeClr val="tx1"/>
                </a:solidFill>
                <a:latin typeface="+mn-lt"/>
                <a:ea typeface="+mn-ea"/>
                <a:cs typeface="+mn-cs"/>
              </a:rPr>
              <a:t>building block: Motivation.</a:t>
            </a:r>
            <a:endParaRPr lang="en-US" sz="1200" b="1"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5</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Last week we</a:t>
            </a:r>
            <a:r>
              <a:rPr lang="en-US" sz="1200" kern="1200" dirty="0" smtClean="0">
                <a:solidFill>
                  <a:schemeClr val="tx1"/>
                </a:solidFill>
                <a:latin typeface="+mn-lt"/>
                <a:ea typeface="+mn-ea"/>
                <a:cs typeface="+mn-cs"/>
              </a:rPr>
              <a:t> explored the third</a:t>
            </a:r>
            <a:r>
              <a:rPr lang="en-US" sz="1200" kern="1200" baseline="0" dirty="0" smtClean="0">
                <a:solidFill>
                  <a:schemeClr val="tx1"/>
                </a:solidFill>
                <a:latin typeface="+mn-lt"/>
                <a:ea typeface="+mn-ea"/>
                <a:cs typeface="+mn-cs"/>
              </a:rPr>
              <a:t> building block: Confidence.</a:t>
            </a:r>
            <a:endParaRPr lang="en-US" sz="1200" b="1" kern="1200" dirty="0" smtClean="0">
              <a:solidFill>
                <a:schemeClr val="tx1"/>
              </a:solidFill>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6</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We</a:t>
            </a:r>
            <a:r>
              <a:rPr lang="en-US" sz="1200" b="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explored the fourth </a:t>
            </a:r>
            <a:r>
              <a:rPr lang="en-US" sz="1200" kern="1200" baseline="0" dirty="0" smtClean="0">
                <a:solidFill>
                  <a:schemeClr val="tx1"/>
                </a:solidFill>
                <a:latin typeface="+mn-lt"/>
                <a:ea typeface="+mn-ea"/>
                <a:cs typeface="+mn-cs"/>
              </a:rPr>
              <a:t>building block: Intensity.</a:t>
            </a:r>
            <a:endParaRPr lang="en-US" sz="1200" b="1" kern="1200" dirty="0" smtClean="0">
              <a:solidFill>
                <a:schemeClr val="tx1"/>
              </a:solidFill>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7</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We</a:t>
            </a:r>
            <a:r>
              <a:rPr lang="en-US" sz="1200" b="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explored the fifth </a:t>
            </a:r>
            <a:r>
              <a:rPr lang="en-US" sz="1200" kern="1200" baseline="0" dirty="0" smtClean="0">
                <a:solidFill>
                  <a:schemeClr val="tx1"/>
                </a:solidFill>
                <a:latin typeface="+mn-lt"/>
                <a:ea typeface="+mn-ea"/>
                <a:cs typeface="+mn-cs"/>
              </a:rPr>
              <a:t>building block: Attention.</a:t>
            </a:r>
            <a:endParaRPr lang="en-US" sz="1200" b="1" kern="1200" dirty="0" smtClean="0">
              <a:solidFill>
                <a:schemeClr val="tx1"/>
              </a:solidFill>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FD2049-2838-AE47-9ACC-13FF9259CB0E}" type="slidenum">
              <a:rPr lang="en-US" smtClean="0"/>
              <a:t>8</a:t>
            </a:fld>
            <a:endParaRPr lang="en-US"/>
          </a:p>
        </p:txBody>
      </p:sp>
    </p:spTree>
    <p:extLst>
      <p:ext uri="{BB962C8B-B14F-4D97-AF65-F5344CB8AC3E}">
        <p14:creationId xmlns:p14="http://schemas.microsoft.com/office/powerpoint/2010/main" val="3284381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Last week we </a:t>
            </a:r>
            <a:r>
              <a:rPr lang="en-US" sz="1200" kern="1200" dirty="0" smtClean="0">
                <a:solidFill>
                  <a:schemeClr val="tx1"/>
                </a:solidFill>
                <a:latin typeface="+mn-lt"/>
                <a:ea typeface="+mn-ea"/>
                <a:cs typeface="+mn-cs"/>
              </a:rPr>
              <a:t>explored the sixth </a:t>
            </a:r>
            <a:r>
              <a:rPr lang="en-US" sz="1200" kern="1200" baseline="0" dirty="0" smtClean="0">
                <a:solidFill>
                  <a:schemeClr val="tx1"/>
                </a:solidFill>
                <a:latin typeface="+mn-lt"/>
                <a:ea typeface="+mn-ea"/>
                <a:cs typeface="+mn-cs"/>
              </a:rPr>
              <a:t>building block: Emotions.</a:t>
            </a:r>
          </a:p>
        </p:txBody>
      </p:sp>
      <p:sp>
        <p:nvSpPr>
          <p:cNvPr id="4" name="Slide Number Placeholder 3"/>
          <p:cNvSpPr>
            <a:spLocks noGrp="1"/>
          </p:cNvSpPr>
          <p:nvPr>
            <p:ph type="sldNum" sz="quarter" idx="10"/>
          </p:nvPr>
        </p:nvSpPr>
        <p:spPr/>
        <p:txBody>
          <a:bodyPr/>
          <a:lstStyle/>
          <a:p>
            <a:fld id="{A2FD2049-2838-AE47-9ACC-13FF9259CB0E}" type="slidenum">
              <a:rPr lang="en-US" smtClean="0"/>
              <a:t>9</a:t>
            </a:fld>
            <a:endParaRPr lang="en-US"/>
          </a:p>
        </p:txBody>
      </p:sp>
    </p:spTree>
    <p:extLst>
      <p:ext uri="{BB962C8B-B14F-4D97-AF65-F5344CB8AC3E}">
        <p14:creationId xmlns:p14="http://schemas.microsoft.com/office/powerpoint/2010/main" val="3284381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18/06/10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3780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18/06/10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4743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18/06/10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1060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18/06/10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9181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18/06/10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6367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18/06/10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4268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18/06/10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1738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18/06/10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0674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18/06/10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3873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18/06/10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6178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18/06/10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2989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C17A63-4EA9-4543-8FBB-65EA968A8C3B}" type="datetimeFigureOut">
              <a:rPr lang="en-US" smtClean="0">
                <a:solidFill>
                  <a:prstClr val="black">
                    <a:tint val="75000"/>
                  </a:prstClr>
                </a:solidFill>
                <a:latin typeface="Calibri"/>
              </a:rPr>
              <a:pPr/>
              <a:t>18/06/10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05909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63666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50777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06256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908264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723478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094554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14663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019390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36754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47213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92644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36662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985731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777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09679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58144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3968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460598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13267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60190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97258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02208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78221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65045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34827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45376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11940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61616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25787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2751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68921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7984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20872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4143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37488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28199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7866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13711</TotalTime>
  <Words>1724</Words>
  <Application>Microsoft Macintosh PowerPoint</Application>
  <PresentationFormat>On-screen Show (16:9)</PresentationFormat>
  <Paragraphs>91</Paragraphs>
  <Slides>37</Slides>
  <Notes>37</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1156</cp:revision>
  <dcterms:created xsi:type="dcterms:W3CDTF">2014-06-20T13:14:19Z</dcterms:created>
  <dcterms:modified xsi:type="dcterms:W3CDTF">2018-06-10T14:21:07Z</dcterms:modified>
</cp:coreProperties>
</file>