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2"/>
  </p:notesMasterIdLst>
  <p:sldIdLst>
    <p:sldId id="885" r:id="rId2"/>
    <p:sldId id="888" r:id="rId3"/>
    <p:sldId id="1128" r:id="rId4"/>
    <p:sldId id="1129" r:id="rId5"/>
    <p:sldId id="995" r:id="rId6"/>
    <p:sldId id="985" r:id="rId7"/>
    <p:sldId id="1130" r:id="rId8"/>
    <p:sldId id="994" r:id="rId9"/>
    <p:sldId id="1131" r:id="rId10"/>
    <p:sldId id="1008" r:id="rId11"/>
    <p:sldId id="1132" r:id="rId12"/>
    <p:sldId id="1025" r:id="rId13"/>
    <p:sldId id="1133" r:id="rId14"/>
    <p:sldId id="1134" r:id="rId15"/>
    <p:sldId id="1135" r:id="rId16"/>
    <p:sldId id="1036" r:id="rId17"/>
    <p:sldId id="1136" r:id="rId18"/>
    <p:sldId id="1043" r:id="rId19"/>
    <p:sldId id="1137" r:id="rId20"/>
    <p:sldId id="1044" r:id="rId21"/>
    <p:sldId id="1138" r:id="rId22"/>
    <p:sldId id="955" r:id="rId23"/>
    <p:sldId id="889" r:id="rId24"/>
    <p:sldId id="917" r:id="rId25"/>
    <p:sldId id="965" r:id="rId26"/>
    <p:sldId id="1109" r:id="rId27"/>
    <p:sldId id="1110" r:id="rId28"/>
    <p:sldId id="1111" r:id="rId29"/>
    <p:sldId id="1112" r:id="rId30"/>
    <p:sldId id="1113" r:id="rId31"/>
    <p:sldId id="1115" r:id="rId32"/>
    <p:sldId id="1114" r:id="rId33"/>
    <p:sldId id="1038" r:id="rId34"/>
    <p:sldId id="1126" r:id="rId35"/>
    <p:sldId id="1042" r:id="rId36"/>
    <p:sldId id="1116" r:id="rId37"/>
    <p:sldId id="1118" r:id="rId38"/>
    <p:sldId id="1122" r:id="rId39"/>
    <p:sldId id="1123" r:id="rId40"/>
    <p:sldId id="1121" r:id="rId41"/>
    <p:sldId id="1119" r:id="rId42"/>
    <p:sldId id="1015" r:id="rId43"/>
    <p:sldId id="1124" r:id="rId44"/>
    <p:sldId id="1120" r:id="rId45"/>
    <p:sldId id="1125" r:id="rId46"/>
    <p:sldId id="1034" r:id="rId47"/>
    <p:sldId id="997" r:id="rId48"/>
    <p:sldId id="1022" r:id="rId49"/>
    <p:sldId id="1023" r:id="rId50"/>
    <p:sldId id="1127"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B3E"/>
    <a:srgbClr val="111938"/>
    <a:srgbClr val="0000FF"/>
    <a:srgbClr val="72D8C5"/>
    <a:srgbClr val="71D6C4"/>
    <a:srgbClr val="6FD1BF"/>
    <a:srgbClr val="70D4C3"/>
    <a:srgbClr val="F9002C"/>
    <a:srgbClr val="D29703"/>
    <a:srgbClr val="20D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57" autoAdjust="0"/>
    <p:restoredTop sz="68889" autoAdjust="0"/>
  </p:normalViewPr>
  <p:slideViewPr>
    <p:cSldViewPr snapToGrid="0" snapToObjects="1">
      <p:cViewPr varScale="1">
        <p:scale>
          <a:sx n="73" d="100"/>
          <a:sy n="73" d="100"/>
        </p:scale>
        <p:origin x="-1048" y="-96"/>
      </p:cViewPr>
      <p:guideLst>
        <p:guide orient="horz" pos="3138"/>
        <p:guide pos="287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18/06/17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Welcome to the Renew Series. The content for</a:t>
            </a:r>
            <a:r>
              <a:rPr lang="en-ZA" sz="1200" kern="1200" baseline="0" dirty="0" smtClean="0">
                <a:solidFill>
                  <a:schemeClr val="tx1"/>
                </a:solidFill>
                <a:effectLst/>
                <a:latin typeface="+mn-lt"/>
                <a:ea typeface="+mn-ea"/>
                <a:cs typeface="+mn-cs"/>
              </a:rPr>
              <a:t> this series has been taken from an </a:t>
            </a:r>
            <a:r>
              <a:rPr lang="en-ZA" sz="1200" kern="1200" dirty="0" smtClean="0">
                <a:solidFill>
                  <a:schemeClr val="tx1"/>
                </a:solidFill>
                <a:effectLst/>
                <a:latin typeface="+mn-lt"/>
                <a:ea typeface="+mn-ea"/>
                <a:cs typeface="+mn-cs"/>
              </a:rPr>
              <a:t>amazing Podcast by Dr. Amber Selking entitled “Building Championship Mindsets”. Checkout her website at: http://selkingperformance.com.</a:t>
            </a:r>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third</a:t>
            </a:r>
            <a:r>
              <a:rPr lang="en-US" sz="1200" kern="1200" baseline="0" dirty="0" smtClean="0">
                <a:solidFill>
                  <a:schemeClr val="tx1"/>
                </a:solidFill>
                <a:latin typeface="+mn-lt"/>
                <a:ea typeface="+mn-ea"/>
                <a:cs typeface="+mn-cs"/>
              </a:rPr>
              <a:t> building block: Confidence.</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Practice: Power Statements. </a:t>
            </a:r>
            <a:r>
              <a:rPr lang="en-US" sz="1200" kern="1200" dirty="0" smtClean="0">
                <a:solidFill>
                  <a:schemeClr val="tx1"/>
                </a:solidFill>
                <a:effectLst/>
                <a:latin typeface="+mn-lt"/>
                <a:ea typeface="+mn-ea"/>
                <a:cs typeface="+mn-cs"/>
              </a:rPr>
              <a:t>Write down 3 truthful Power Statements that you will commit to read every morning when you wake up and every night when you go to bed.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fourth </a:t>
            </a:r>
            <a:r>
              <a:rPr lang="en-US" sz="1200" kern="1200" baseline="0" dirty="0" smtClean="0">
                <a:solidFill>
                  <a:schemeClr val="tx1"/>
                </a:solidFill>
                <a:latin typeface="+mn-lt"/>
                <a:ea typeface="+mn-ea"/>
                <a:cs typeface="+mn-cs"/>
              </a:rPr>
              <a:t>building block: Intensity.</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Practise #1: Tactical Breathing:</a:t>
            </a:r>
            <a:r>
              <a:rPr lang="en-ZA" sz="1200" kern="1200" dirty="0" smtClean="0">
                <a:solidFill>
                  <a:schemeClr val="tx1"/>
                </a:solidFill>
                <a:effectLst/>
                <a:latin typeface="+mn-lt"/>
                <a:ea typeface="+mn-ea"/>
                <a:cs typeface="+mn-cs"/>
              </a:rPr>
              <a:t> You can tone down you intensity by doing tactical breathing where you draw air in through your nose down into your stomach, your chest should not move but your stomach should go out and then the air goes out through your mouth. </a:t>
            </a:r>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Practise #2:</a:t>
            </a:r>
            <a:r>
              <a:rPr lang="en-ZA" sz="1200" kern="1200" dirty="0" smtClean="0">
                <a:solidFill>
                  <a:schemeClr val="tx1"/>
                </a:solidFill>
                <a:effectLst/>
                <a:latin typeface="+mn-lt"/>
                <a:ea typeface="+mn-ea"/>
                <a:cs typeface="+mn-cs"/>
              </a:rPr>
              <a:t> </a:t>
            </a:r>
            <a:r>
              <a:rPr lang="en-ZA" sz="1200" b="1" kern="1200" dirty="0" smtClean="0">
                <a:solidFill>
                  <a:schemeClr val="tx1"/>
                </a:solidFill>
                <a:effectLst/>
                <a:latin typeface="+mn-lt"/>
                <a:ea typeface="+mn-ea"/>
                <a:cs typeface="+mn-cs"/>
              </a:rPr>
              <a:t>Power Breathing: </a:t>
            </a:r>
            <a:r>
              <a:rPr lang="en-ZA" sz="1200" kern="1200" dirty="0" smtClean="0">
                <a:solidFill>
                  <a:schemeClr val="tx1"/>
                </a:solidFill>
                <a:effectLst/>
                <a:latin typeface="+mn-lt"/>
                <a:ea typeface="+mn-ea"/>
                <a:cs typeface="+mn-cs"/>
              </a:rPr>
              <a:t>You can turn up your intensity by doing power breathing where you take air in quickly through your nose and exhale it through your mouth. </a:t>
            </a: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Practise #3: Park it and Refocus.</a:t>
            </a:r>
            <a:r>
              <a:rPr lang="en-US" sz="1200" kern="1200" dirty="0" smtClean="0">
                <a:solidFill>
                  <a:schemeClr val="tx1"/>
                </a:solidFill>
                <a:effectLst/>
                <a:latin typeface="+mn-lt"/>
                <a:ea typeface="+mn-ea"/>
                <a:cs typeface="+mn-cs"/>
              </a:rPr>
              <a:t> When something happens in life you need to learn to park it (let it go) and then refocus on what needs to be done next.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fifth </a:t>
            </a:r>
            <a:r>
              <a:rPr lang="en-US" sz="1200" kern="1200" baseline="0" dirty="0" smtClean="0">
                <a:solidFill>
                  <a:schemeClr val="tx1"/>
                </a:solidFill>
                <a:latin typeface="+mn-lt"/>
                <a:ea typeface="+mn-ea"/>
                <a:cs typeface="+mn-cs"/>
              </a:rPr>
              <a:t>building block: Attention.</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Practice: The WIN Question. </a:t>
            </a:r>
            <a:r>
              <a:rPr lang="en-ZA" sz="1200" kern="1200" dirty="0" smtClean="0">
                <a:solidFill>
                  <a:schemeClr val="tx1"/>
                </a:solidFill>
                <a:effectLst/>
                <a:latin typeface="+mn-lt"/>
                <a:ea typeface="+mn-ea"/>
                <a:cs typeface="+mn-cs"/>
              </a:rPr>
              <a:t>Practice asking yourself ”What's Important Now?" throughout the day to train your mind to focus your attention on what is important in the moment so you can perform well.</a:t>
            </a: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sixth </a:t>
            </a:r>
            <a:r>
              <a:rPr lang="en-US" sz="1200" kern="1200" baseline="0" dirty="0" smtClean="0">
                <a:solidFill>
                  <a:schemeClr val="tx1"/>
                </a:solidFill>
                <a:latin typeface="+mn-lt"/>
                <a:ea typeface="+mn-ea"/>
                <a:cs typeface="+mn-cs"/>
              </a:rPr>
              <a:t>building block: Emotions.</a:t>
            </a: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Practice: Touch-Pause-Engage. </a:t>
            </a:r>
            <a:r>
              <a:rPr lang="en-US" sz="1200" kern="1200" dirty="0" smtClean="0">
                <a:solidFill>
                  <a:schemeClr val="tx1"/>
                </a:solidFill>
                <a:effectLst/>
                <a:latin typeface="+mn-lt"/>
                <a:ea typeface="+mn-ea"/>
                <a:cs typeface="+mn-cs"/>
              </a:rPr>
              <a:t>When you face a tough situation: </a:t>
            </a:r>
            <a:r>
              <a:rPr lang="en-US" sz="1200" b="1" kern="1200" dirty="0" smtClean="0">
                <a:solidFill>
                  <a:schemeClr val="tx1"/>
                </a:solidFill>
                <a:effectLst/>
                <a:latin typeface="+mn-lt"/>
                <a:ea typeface="+mn-ea"/>
                <a:cs typeface="+mn-cs"/>
              </a:rPr>
              <a:t>(1) Touch The Emotion</a:t>
            </a:r>
            <a:r>
              <a:rPr lang="en-US" sz="1200" kern="1200" dirty="0" smtClean="0">
                <a:solidFill>
                  <a:schemeClr val="tx1"/>
                </a:solidFill>
                <a:effectLst/>
                <a:latin typeface="+mn-lt"/>
                <a:ea typeface="+mn-ea"/>
                <a:cs typeface="+mn-cs"/>
              </a:rPr>
              <a:t> by identifying what you are feeling. </a:t>
            </a:r>
            <a:r>
              <a:rPr lang="en-US" sz="1200" b="1" kern="1200" dirty="0" smtClean="0">
                <a:solidFill>
                  <a:schemeClr val="tx1"/>
                </a:solidFill>
                <a:effectLst/>
                <a:latin typeface="+mn-lt"/>
                <a:ea typeface="+mn-ea"/>
                <a:cs typeface="+mn-cs"/>
              </a:rPr>
              <a:t>(2) Pause The Emotion</a:t>
            </a:r>
            <a:r>
              <a:rPr lang="en-US" sz="1200" kern="1200" dirty="0" smtClean="0">
                <a:solidFill>
                  <a:schemeClr val="tx1"/>
                </a:solidFill>
                <a:effectLst/>
                <a:latin typeface="+mn-lt"/>
                <a:ea typeface="+mn-ea"/>
                <a:cs typeface="+mn-cs"/>
              </a:rPr>
              <a:t> by speaking to yourself to bring it in line with your beliefs. </a:t>
            </a:r>
            <a:r>
              <a:rPr lang="en-US" sz="1200" b="1" kern="1200" dirty="0" smtClean="0">
                <a:solidFill>
                  <a:schemeClr val="tx1"/>
                </a:solidFill>
                <a:effectLst/>
                <a:latin typeface="+mn-lt"/>
                <a:ea typeface="+mn-ea"/>
                <a:cs typeface="+mn-cs"/>
              </a:rPr>
              <a:t>(3) Engage The Emotion</a:t>
            </a:r>
            <a:r>
              <a:rPr lang="en-US" sz="1200" kern="1200" dirty="0" smtClean="0">
                <a:solidFill>
                  <a:schemeClr val="tx1"/>
                </a:solidFill>
                <a:effectLst/>
                <a:latin typeface="+mn-lt"/>
                <a:ea typeface="+mn-ea"/>
                <a:cs typeface="+mn-cs"/>
              </a:rPr>
              <a:t> and use it to deliver your best performance.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Rewind: </a:t>
            </a:r>
            <a:r>
              <a:rPr lang="en-US" sz="1200" kern="1200" dirty="0" smtClean="0">
                <a:solidFill>
                  <a:schemeClr val="tx1"/>
                </a:solidFill>
                <a:effectLst/>
                <a:latin typeface="+mn-lt"/>
                <a:ea typeface="+mn-ea"/>
                <a:cs typeface="+mn-cs"/>
              </a:rPr>
              <a:t>We began the Renew series learning about how our thoughts matter and how our thoughts build mindsets!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Last week we </a:t>
            </a:r>
            <a:r>
              <a:rPr lang="en-US" sz="1200" kern="1200" dirty="0" smtClean="0">
                <a:solidFill>
                  <a:schemeClr val="tx1"/>
                </a:solidFill>
                <a:latin typeface="+mn-lt"/>
                <a:ea typeface="+mn-ea"/>
                <a:cs typeface="+mn-cs"/>
              </a:rPr>
              <a:t>explored the seventh </a:t>
            </a:r>
            <a:r>
              <a:rPr lang="en-US" sz="1200" kern="1200" baseline="0" dirty="0" smtClean="0">
                <a:solidFill>
                  <a:schemeClr val="tx1"/>
                </a:solidFill>
                <a:latin typeface="+mn-lt"/>
                <a:ea typeface="+mn-ea"/>
                <a:cs typeface="+mn-cs"/>
              </a:rPr>
              <a:t>building block: Rehearsal.</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Practice:</a:t>
            </a:r>
            <a:r>
              <a:rPr lang="en-ZA" sz="1200" kern="1200" dirty="0" smtClean="0">
                <a:solidFill>
                  <a:schemeClr val="tx1"/>
                </a:solidFill>
                <a:effectLst/>
                <a:latin typeface="+mn-lt"/>
                <a:ea typeface="+mn-ea"/>
                <a:cs typeface="+mn-cs"/>
              </a:rPr>
              <a:t> The Four Rehearsal Keys</a:t>
            </a:r>
            <a:r>
              <a:rPr lang="en-ZA" sz="1200" kern="1200" baseline="0" dirty="0" smtClean="0">
                <a:solidFill>
                  <a:schemeClr val="tx1"/>
                </a:solidFill>
                <a:effectLst/>
                <a:latin typeface="+mn-lt"/>
                <a:ea typeface="+mn-ea"/>
                <a:cs typeface="+mn-cs"/>
              </a:rPr>
              <a:t> - </a:t>
            </a:r>
            <a:r>
              <a:rPr lang="en-ZA" sz="1200" kern="1200" dirty="0" smtClean="0">
                <a:solidFill>
                  <a:schemeClr val="tx1"/>
                </a:solidFill>
                <a:effectLst/>
                <a:latin typeface="+mn-lt"/>
                <a:ea typeface="+mn-ea"/>
                <a:cs typeface="+mn-cs"/>
              </a:rPr>
              <a:t>Practice mental rehearsal training for an upcoming event for 5 minutes/day using the keys to effective mental rehearsal: (1) Vividness (use all 5 senses); (2) Control (images and experiences so we are imagining the right things); (3) Perspective (internal or external) and (4) Repetition (practise, practise, practise). </a:t>
            </a: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Reflection: </a:t>
            </a:r>
            <a:r>
              <a:rPr lang="en-US" sz="1200" kern="1200" dirty="0" smtClean="0">
                <a:solidFill>
                  <a:schemeClr val="tx1"/>
                </a:solidFill>
                <a:latin typeface="+mn-lt"/>
                <a:ea typeface="+mn-ea"/>
                <a:cs typeface="+mn-cs"/>
              </a:rPr>
              <a:t>How did the daily devotions and exercises impact your life this week?</a:t>
            </a: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Today we </a:t>
            </a:r>
            <a:r>
              <a:rPr lang="en-US" sz="1200" kern="1200" dirty="0" smtClean="0">
                <a:solidFill>
                  <a:schemeClr val="tx1"/>
                </a:solidFill>
                <a:latin typeface="+mn-lt"/>
                <a:ea typeface="+mn-ea"/>
                <a:cs typeface="+mn-cs"/>
              </a:rPr>
              <a:t>are going to explore the eighth and</a:t>
            </a:r>
            <a:r>
              <a:rPr lang="en-US" sz="1200" kern="1200" baseline="0" dirty="0" smtClean="0">
                <a:solidFill>
                  <a:schemeClr val="tx1"/>
                </a:solidFill>
                <a:latin typeface="+mn-lt"/>
                <a:ea typeface="+mn-ea"/>
                <a:cs typeface="+mn-cs"/>
              </a:rPr>
              <a:t> final building block: Routines.</a:t>
            </a:r>
          </a:p>
          <a:p>
            <a:endParaRPr lang="en-ZA" sz="1200" kern="1200" dirty="0" smtClean="0">
              <a:solidFill>
                <a:schemeClr val="tx1"/>
              </a:solidFill>
              <a:effectLst/>
              <a:latin typeface="+mn-lt"/>
              <a:ea typeface="+mn-ea"/>
              <a:cs typeface="+mn-cs"/>
            </a:endParaRPr>
          </a:p>
          <a:p>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 </a:t>
            </a:r>
            <a:r>
              <a:rPr lang="en-US" sz="1200" i="1" kern="1200" dirty="0" smtClean="0">
                <a:solidFill>
                  <a:schemeClr val="tx1"/>
                </a:solidFill>
                <a:effectLst/>
                <a:latin typeface="+mn-lt"/>
                <a:ea typeface="+mn-ea"/>
                <a:cs typeface="+mn-cs"/>
              </a:rPr>
              <a:t>“The royal administrators and governors decided that anyone who prayed to any god or human being except the king would be thrown into the lions’ den. When Daniel learned that the decree had been published, he went home to his upstairs room where the windows opened toward Jerusalem. Three times a day he got down on his knees and prayed, giving thanks to his God, just as he had done before.” (Daniel 6:10)</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Small Group Sharing:</a:t>
            </a:r>
            <a:r>
              <a:rPr lang="en-ZA" sz="1200" kern="1200" dirty="0" smtClean="0">
                <a:solidFill>
                  <a:schemeClr val="tx1"/>
                </a:solidFill>
                <a:effectLst/>
                <a:latin typeface="+mn-lt"/>
                <a:ea typeface="+mn-ea"/>
                <a:cs typeface="+mn-cs"/>
              </a:rPr>
              <a:t> What daily routines did Daniel practise and what did he do when it was dangerous to practise them? </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Facilitators Notes:</a:t>
            </a:r>
            <a:r>
              <a:rPr lang="en-ZA" sz="1200" kern="1200" dirty="0" smtClean="0">
                <a:solidFill>
                  <a:schemeClr val="tx1"/>
                </a:solidFill>
                <a:effectLst/>
                <a:latin typeface="+mn-lt"/>
                <a:ea typeface="+mn-ea"/>
                <a:cs typeface="+mn-cs"/>
              </a:rPr>
              <a:t> Daniel got on his knees three times a day to</a:t>
            </a:r>
            <a:r>
              <a:rPr lang="en-ZA" sz="1200" kern="1200" baseline="0" dirty="0" smtClean="0">
                <a:solidFill>
                  <a:schemeClr val="tx1"/>
                </a:solidFill>
                <a:effectLst/>
                <a:latin typeface="+mn-lt"/>
                <a:ea typeface="+mn-ea"/>
                <a:cs typeface="+mn-cs"/>
              </a:rPr>
              <a:t> pray to God and to give thanks</a:t>
            </a:r>
            <a:r>
              <a:rPr lang="en-ZA" sz="1200" kern="1200" dirty="0" smtClean="0">
                <a:solidFill>
                  <a:schemeClr val="tx1"/>
                </a:solidFill>
                <a:effectLst/>
                <a:latin typeface="+mn-lt"/>
                <a:ea typeface="+mn-ea"/>
                <a:cs typeface="+mn-cs"/>
              </a:rPr>
              <a:t>, and not even the threat of death made him change his routine.</a:t>
            </a: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Benefits of Routines: </a:t>
            </a:r>
            <a:r>
              <a:rPr lang="en-US" sz="1200" kern="1200" dirty="0" smtClean="0">
                <a:solidFill>
                  <a:schemeClr val="tx1"/>
                </a:solidFill>
                <a:effectLst/>
                <a:latin typeface="+mn-lt"/>
                <a:ea typeface="+mn-ea"/>
                <a:cs typeface="+mn-cs"/>
              </a:rPr>
              <a:t>The best of the best have routines built into how they live and function. Why is that?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Routines give us Consistency. </a:t>
            </a:r>
            <a:r>
              <a:rPr lang="en-US" sz="1200" kern="1200" dirty="0" smtClean="0">
                <a:solidFill>
                  <a:schemeClr val="tx1"/>
                </a:solidFill>
                <a:effectLst/>
                <a:latin typeface="+mn-lt"/>
                <a:ea typeface="+mn-ea"/>
                <a:cs typeface="+mn-cs"/>
              </a:rPr>
              <a:t>Routines helps drive consistence in how we think and how we function. There is a book called: “The </a:t>
            </a:r>
            <a:r>
              <a:rPr lang="en-US" sz="1200" kern="1200" dirty="0" err="1" smtClean="0">
                <a:solidFill>
                  <a:schemeClr val="tx1"/>
                </a:solidFill>
                <a:effectLst/>
                <a:latin typeface="+mn-lt"/>
                <a:ea typeface="+mn-ea"/>
                <a:cs typeface="+mn-cs"/>
              </a:rPr>
              <a:t>Mundanity</a:t>
            </a:r>
            <a:r>
              <a:rPr lang="en-US" sz="1200" kern="1200" dirty="0" smtClean="0">
                <a:solidFill>
                  <a:schemeClr val="tx1"/>
                </a:solidFill>
                <a:effectLst/>
                <a:latin typeface="+mn-lt"/>
                <a:ea typeface="+mn-ea"/>
                <a:cs typeface="+mn-cs"/>
              </a:rPr>
              <a:t> of Excellence” - excellence is not glamorous and sexy - the core of excellence is consistency over time - day in and day out daily habits that prepare us to delivery excellent results. We must learn to love the grind - routines help us get into a groove where we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disciples that lead us to greatness over time.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Routines give us Control. </a:t>
            </a:r>
            <a:r>
              <a:rPr lang="en-US" sz="1200" kern="1200" dirty="0" smtClean="0">
                <a:solidFill>
                  <a:schemeClr val="tx1"/>
                </a:solidFill>
                <a:effectLst/>
                <a:latin typeface="+mn-lt"/>
                <a:ea typeface="+mn-ea"/>
                <a:cs typeface="+mn-cs"/>
              </a:rPr>
              <a:t>Routines give us somewhere to direct our attention so we are not distracted by the crowds or internal direction - it gives us control and calmness about what we are doing and how we are doing it. They help us focus our attention despite distractions. “Garbage is going to hit the fan, when that happens we need something to go to.” Life is not just about home run hits - but often it is about grinding through life in a productive away.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Routines give us Concentration. </a:t>
            </a:r>
            <a:r>
              <a:rPr lang="en-US" sz="1200" kern="1200" dirty="0" smtClean="0">
                <a:solidFill>
                  <a:schemeClr val="tx1"/>
                </a:solidFill>
                <a:effectLst/>
                <a:latin typeface="+mn-lt"/>
                <a:ea typeface="+mn-ea"/>
                <a:cs typeface="+mn-cs"/>
              </a:rPr>
              <a:t>Routines </a:t>
            </a:r>
            <a:r>
              <a:rPr lang="en-US" sz="1200" kern="1200" dirty="0" err="1" smtClean="0">
                <a:solidFill>
                  <a:schemeClr val="tx1"/>
                </a:solidFill>
                <a:effectLst/>
                <a:latin typeface="+mn-lt"/>
                <a:ea typeface="+mn-ea"/>
                <a:cs typeface="+mn-cs"/>
              </a:rPr>
              <a:t>minimise</a:t>
            </a:r>
            <a:r>
              <a:rPr lang="en-US" sz="1200" kern="1200" dirty="0" smtClean="0">
                <a:solidFill>
                  <a:schemeClr val="tx1"/>
                </a:solidFill>
                <a:effectLst/>
                <a:latin typeface="+mn-lt"/>
                <a:ea typeface="+mn-ea"/>
                <a:cs typeface="+mn-cs"/>
              </a:rPr>
              <a:t> the amount of information that we have to consciously process. Routines create an ease and consistency - a lack of conscious processing that has to happen which frees up space for us to think about and process other things.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i="0" u="none" strike="noStrike" kern="1200" cap="none" dirty="0" smtClean="0">
                <a:solidFill>
                  <a:schemeClr val="tx1"/>
                </a:solidFill>
                <a:effectLst/>
                <a:latin typeface="Calibri"/>
                <a:ea typeface="Calibri"/>
                <a:cs typeface="Calibri"/>
                <a:sym typeface="Calibri"/>
              </a:rPr>
              <a:t>Practice #1: Eliminate Negative Thinking. </a:t>
            </a:r>
            <a:r>
              <a:rPr lang="en-ZA" sz="1200" b="0" i="0" u="none" strike="noStrike" kern="1200" cap="none" dirty="0" smtClean="0">
                <a:solidFill>
                  <a:schemeClr val="tx1"/>
                </a:solidFill>
                <a:effectLst/>
                <a:latin typeface="Calibri"/>
                <a:ea typeface="Calibri"/>
                <a:cs typeface="Calibri"/>
                <a:sym typeface="Calibri"/>
              </a:rPr>
              <a:t>Put an elastic band on your wrist and when you have the negative thought stretch and let it go when you think negatively about something</a:t>
            </a:r>
            <a:r>
              <a:rPr lang="en-ZA" sz="1200" b="0" i="0" u="none" strike="noStrike" kern="1200" cap="none" baseline="0" dirty="0" smtClean="0">
                <a:solidFill>
                  <a:schemeClr val="tx1"/>
                </a:solidFill>
                <a:effectLst/>
                <a:latin typeface="Calibri"/>
                <a:ea typeface="Calibri"/>
                <a:cs typeface="Calibri"/>
                <a:sym typeface="Calibri"/>
              </a:rPr>
              <a:t> - you will </a:t>
            </a:r>
            <a:r>
              <a:rPr lang="en-ZA" sz="1200" b="0" i="0" u="none" strike="noStrike" kern="1200" cap="none" dirty="0" smtClean="0">
                <a:solidFill>
                  <a:schemeClr val="tx1"/>
                </a:solidFill>
                <a:effectLst/>
                <a:latin typeface="Calibri"/>
                <a:ea typeface="Calibri"/>
                <a:cs typeface="Calibri"/>
                <a:sym typeface="Calibri"/>
              </a:rPr>
              <a:t>stop thinking</a:t>
            </a:r>
            <a:r>
              <a:rPr lang="en-ZA" sz="1200" b="0" i="0" u="none" strike="noStrike" kern="1200" cap="none" baseline="0" dirty="0" smtClean="0">
                <a:solidFill>
                  <a:schemeClr val="tx1"/>
                </a:solidFill>
                <a:effectLst/>
                <a:latin typeface="Calibri"/>
                <a:ea typeface="Calibri"/>
                <a:cs typeface="Calibri"/>
                <a:sym typeface="Calibri"/>
              </a:rPr>
              <a:t> negatively </a:t>
            </a:r>
            <a:r>
              <a:rPr lang="en-ZA" sz="1200" b="0" i="0" u="none" strike="noStrike" kern="1200" cap="none" dirty="0" smtClean="0">
                <a:solidFill>
                  <a:schemeClr val="tx1"/>
                </a:solidFill>
                <a:effectLst/>
                <a:latin typeface="Calibri"/>
                <a:ea typeface="Calibri"/>
                <a:cs typeface="Calibri"/>
                <a:sym typeface="Calibri"/>
              </a:rPr>
              <a:t>because you don’t want to be hurt. </a:t>
            </a:r>
            <a:r>
              <a:rPr lang="en-US" sz="1200" b="0" i="0" u="none" strike="noStrike" kern="1200" cap="none" dirty="0" smtClean="0">
                <a:solidFill>
                  <a:schemeClr val="tx1"/>
                </a:solidFill>
                <a:effectLst/>
                <a:latin typeface="Calibri"/>
                <a:ea typeface="Calibri"/>
                <a:cs typeface="Calibri"/>
                <a:sym typeface="Calibri"/>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Cross your arms. It takes a split second to do!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cross your arms in the opposite way. What do we notice? It took longer and we had to think about it and focus and maybe even start with the old way and then figure out how to get out arms positioned correctly. This is the power of routines!!!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Summary:</a:t>
            </a:r>
            <a:r>
              <a:rPr lang="en-US" sz="1200" kern="1200" dirty="0" smtClean="0">
                <a:solidFill>
                  <a:schemeClr val="tx1"/>
                </a:solidFill>
                <a:effectLst/>
                <a:latin typeface="+mn-lt"/>
                <a:ea typeface="+mn-ea"/>
                <a:cs typeface="+mn-cs"/>
              </a:rPr>
              <a:t> Routines are important because they help drive consistency in how we live and function; they give us somewhere to direct our attention so we can better manage our attention and they help us manage the amount of conscious processing that takes place to free up elements to be processed towards other things to set our game up and take us to the next level.</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Scripture: </a:t>
            </a:r>
            <a:r>
              <a:rPr lang="en-US" sz="1200" i="1" kern="1200" dirty="0" smtClean="0">
                <a:solidFill>
                  <a:schemeClr val="tx1"/>
                </a:solidFill>
                <a:effectLst/>
                <a:latin typeface="+mn-lt"/>
                <a:ea typeface="+mn-ea"/>
                <a:cs typeface="+mn-cs"/>
              </a:rPr>
              <a:t>“Jesus went to Nazareth, where he had been brought up, and on the Sabbath day he went into the synagogue, as was his custom. He stood up to read, and the scroll of the prophet Isaiah was handed to him.” (Luke 4:16-17). </a:t>
            </a:r>
            <a:r>
              <a:rPr lang="en-US" sz="1200" i="0" kern="1200" dirty="0" smtClean="0">
                <a:solidFill>
                  <a:schemeClr val="tx1"/>
                </a:solidFill>
                <a:effectLst/>
                <a:latin typeface="+mn-lt"/>
                <a:ea typeface="+mn-ea"/>
                <a:cs typeface="+mn-cs"/>
              </a:rPr>
              <a:t>Jesus had a routine of going into the synagogue each week to read the Scriptures.</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70000"/>
              </a:lnSpc>
            </a:pPr>
            <a:r>
              <a:rPr lang="en-US" sz="1200" dirty="0" smtClean="0">
                <a:solidFill>
                  <a:srgbClr val="FFFF00"/>
                </a:solidFill>
                <a:effectLst>
                  <a:glow rad="114300">
                    <a:schemeClr val="tx1">
                      <a:alpha val="90000"/>
                    </a:schemeClr>
                  </a:glow>
                </a:effectLst>
                <a:latin typeface="Abadi MT Condensed Extra Bold"/>
                <a:cs typeface="Abadi MT Condensed Extra Bold"/>
              </a:rPr>
              <a:t>“We are what we repeatedly do. Excellence therefore is not an act but a habit.” (Aristotle). A habit is something you do so often that it becomes a part of the very essence of your being. </a:t>
            </a:r>
          </a:p>
          <a:p>
            <a:pPr algn="l">
              <a:lnSpc>
                <a:spcPct val="70000"/>
              </a:lnSpc>
            </a:pPr>
            <a:endParaRPr lang="en-US" sz="1200" dirty="0" smtClean="0">
              <a:solidFill>
                <a:srgbClr val="FFFF00"/>
              </a:solidFill>
              <a:effectLst>
                <a:glow rad="114300">
                  <a:schemeClr val="tx1">
                    <a:alpha val="90000"/>
                  </a:schemeClr>
                </a:glow>
              </a:effectLst>
              <a:latin typeface="Abadi MT Condensed Extra Bold"/>
              <a:cs typeface="Abadi MT Condensed Extra Bold"/>
            </a:endParaRPr>
          </a:p>
          <a:p>
            <a:pPr algn="l"/>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Excellence is not always a glamorous thing but it is the consistent application of doing the right things in the right way over time so that when our performance moments happen, when our big opportunities to shine come, it is not a scary moment of pressure that overcomes us but rather  it is a state that we engrain in ourselves where we demonstrate and apply the very habits that are the essence of our being.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Process: </a:t>
            </a:r>
            <a:r>
              <a:rPr lang="en-US" sz="1200" kern="1200" dirty="0" smtClean="0">
                <a:solidFill>
                  <a:schemeClr val="tx1"/>
                </a:solidFill>
                <a:effectLst/>
                <a:latin typeface="+mn-lt"/>
                <a:ea typeface="+mn-ea"/>
                <a:cs typeface="+mn-cs"/>
              </a:rPr>
              <a:t>Routines lead to habits and habits lead to consistency which leads us to excellence. Routines become the initiating factor that create habits of excellence and consistency in how we live and function. It is this consistence that gives us the courage to show up and bring our best selves to whatever domain that we are in whether at home in sport or in competition. So routines are connected to excellence.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The New Zealand All Black debuted in 1903 and won 73% of all rugby games they played over the years. They could just not translate all the wins into winning a world cup - they won one in 1987 and could not do it again for a long time.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sports psychologist was brought in to </a:t>
            </a:r>
            <a:r>
              <a:rPr lang="en-US" sz="1200" kern="1200" dirty="0" err="1" smtClean="0">
                <a:solidFill>
                  <a:schemeClr val="tx1"/>
                </a:solidFill>
                <a:effectLst/>
                <a:latin typeface="+mn-lt"/>
                <a:ea typeface="+mn-ea"/>
                <a:cs typeface="+mn-cs"/>
              </a:rPr>
              <a:t>analyse</a:t>
            </a:r>
            <a:r>
              <a:rPr lang="en-US" sz="1200" kern="1200" dirty="0" smtClean="0">
                <a:solidFill>
                  <a:schemeClr val="tx1"/>
                </a:solidFill>
                <a:effectLst/>
                <a:latin typeface="+mn-lt"/>
                <a:ea typeface="+mn-ea"/>
                <a:cs typeface="+mn-cs"/>
              </a:rPr>
              <a:t> what was going wrong and they noticed that they did the </a:t>
            </a:r>
            <a:r>
              <a:rPr lang="en-US" sz="1200" kern="1200" dirty="0" err="1" smtClean="0">
                <a:solidFill>
                  <a:schemeClr val="tx1"/>
                </a:solidFill>
                <a:effectLst/>
                <a:latin typeface="+mn-lt"/>
                <a:ea typeface="+mn-ea"/>
                <a:cs typeface="+mn-cs"/>
              </a:rPr>
              <a:t>Haka</a:t>
            </a:r>
            <a:r>
              <a:rPr lang="en-US" sz="1200" kern="1200" dirty="0" smtClean="0">
                <a:solidFill>
                  <a:schemeClr val="tx1"/>
                </a:solidFill>
                <a:effectLst/>
                <a:latin typeface="+mn-lt"/>
                <a:ea typeface="+mn-ea"/>
                <a:cs typeface="+mn-cs"/>
              </a:rPr>
              <a:t> prior to each competition - an intense and historical dance - but they never did it in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Let’s watch one of their greatest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Haka’s</a:t>
            </a:r>
            <a:r>
              <a:rPr lang="en-US" sz="1200" kern="1200" baseline="0" dirty="0" smtClean="0">
                <a:solidFill>
                  <a:schemeClr val="tx1"/>
                </a:solidFill>
                <a:effectLst/>
                <a:latin typeface="+mn-lt"/>
                <a:ea typeface="+mn-ea"/>
                <a:cs typeface="+mn-cs"/>
              </a:rPr>
              <a:t> of all times</a:t>
            </a:r>
            <a:r>
              <a:rPr lang="mr-IN" sz="1200" kern="1200" baseline="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Video: </a:t>
            </a: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Greatest </a:t>
            </a:r>
            <a:r>
              <a:rPr lang="en-US" sz="1200" b="0" kern="1200" baseline="0" dirty="0" err="1" smtClean="0">
                <a:solidFill>
                  <a:schemeClr val="tx1"/>
                </a:solidFill>
                <a:effectLst/>
                <a:latin typeface="+mn-lt"/>
                <a:ea typeface="+mn-ea"/>
                <a:cs typeface="+mn-cs"/>
              </a:rPr>
              <a:t>Haka</a:t>
            </a:r>
            <a:r>
              <a:rPr lang="en-US" sz="1200" b="0" kern="1200" baseline="0" dirty="0" smtClean="0">
                <a:solidFill>
                  <a:schemeClr val="tx1"/>
                </a:solidFill>
                <a:effectLst/>
                <a:latin typeface="+mn-lt"/>
                <a:ea typeface="+mn-ea"/>
                <a:cs typeface="+mn-cs"/>
              </a:rPr>
              <a:t> Ever. Get it on YouTube at: https://</a:t>
            </a:r>
            <a:r>
              <a:rPr lang="en-US" sz="1200" b="0" kern="1200" baseline="0" dirty="0" err="1" smtClean="0">
                <a:solidFill>
                  <a:schemeClr val="tx1"/>
                </a:solidFill>
                <a:effectLst/>
                <a:latin typeface="+mn-lt"/>
                <a:ea typeface="+mn-ea"/>
                <a:cs typeface="+mn-cs"/>
              </a:rPr>
              <a:t>www.youtube.com</a:t>
            </a:r>
            <a:r>
              <a:rPr lang="en-US" sz="1200" b="0" kern="1200" baseline="0" dirty="0" smtClean="0">
                <a:solidFill>
                  <a:schemeClr val="tx1"/>
                </a:solidFill>
                <a:effectLst/>
                <a:latin typeface="+mn-lt"/>
                <a:ea typeface="+mn-ea"/>
                <a:cs typeface="+mn-cs"/>
              </a:rPr>
              <a:t>/</a:t>
            </a:r>
            <a:r>
              <a:rPr lang="en-US" sz="1200" b="0" kern="1200" baseline="0" dirty="0" err="1" smtClean="0">
                <a:solidFill>
                  <a:schemeClr val="tx1"/>
                </a:solidFill>
                <a:effectLst/>
                <a:latin typeface="+mn-lt"/>
                <a:ea typeface="+mn-ea"/>
                <a:cs typeface="+mn-cs"/>
              </a:rPr>
              <a:t>watch?v</a:t>
            </a:r>
            <a:r>
              <a:rPr lang="en-US" sz="1200" b="0" kern="1200" baseline="0" dirty="0" smtClean="0">
                <a:solidFill>
                  <a:schemeClr val="tx1"/>
                </a:solidFill>
                <a:effectLst/>
                <a:latin typeface="+mn-lt"/>
                <a:ea typeface="+mn-ea"/>
                <a:cs typeface="+mn-cs"/>
              </a:rPr>
              <a:t>=</a:t>
            </a:r>
            <a:r>
              <a:rPr lang="en-US" sz="1200" b="0" kern="1200" baseline="0" dirty="0" err="1" smtClean="0">
                <a:solidFill>
                  <a:schemeClr val="tx1"/>
                </a:solidFill>
                <a:effectLst/>
                <a:latin typeface="+mn-lt"/>
                <a:ea typeface="+mn-ea"/>
                <a:cs typeface="+mn-cs"/>
              </a:rPr>
              <a:t>yiKFYTFJ_kw</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Practice #2: The 3-2-1 Exercise.</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End each day with</a:t>
            </a:r>
            <a:r>
              <a:rPr lang="en-US" sz="1200" kern="1200" baseline="0" dirty="0" smtClean="0">
                <a:solidFill>
                  <a:schemeClr val="tx1"/>
                </a:solidFill>
                <a:effectLst/>
                <a:latin typeface="+mn-lt"/>
                <a:ea typeface="+mn-ea"/>
                <a:cs typeface="+mn-cs"/>
              </a:rPr>
              <a:t> a time of reflection where you ask yourself these 3 questions</a:t>
            </a:r>
            <a:r>
              <a:rPr lang="en-US" sz="1200" kern="1200" dirty="0" smtClean="0">
                <a:solidFill>
                  <a:schemeClr val="tx1"/>
                </a:solidFill>
                <a:effectLst/>
                <a:latin typeface="+mn-lt"/>
                <a:ea typeface="+mn-ea"/>
                <a:cs typeface="+mn-cs"/>
              </a:rPr>
              <a:t>: What 3 things went well today? What 2 things do I need to do better tomorrow? What 1 thing have I learned about myself today? This does not need to take more than a couple of minutes. Write things down or type them on your phone.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they started doing the </a:t>
            </a:r>
            <a:r>
              <a:rPr lang="en-US" sz="1200" kern="1200" dirty="0" err="1" smtClean="0">
                <a:solidFill>
                  <a:schemeClr val="tx1"/>
                </a:solidFill>
                <a:effectLst/>
                <a:latin typeface="+mn-lt"/>
                <a:ea typeface="+mn-ea"/>
                <a:cs typeface="+mn-cs"/>
              </a:rPr>
              <a:t>Haka</a:t>
            </a:r>
            <a:r>
              <a:rPr lang="en-US" sz="1200" kern="1200" dirty="0" smtClean="0">
                <a:solidFill>
                  <a:schemeClr val="tx1"/>
                </a:solidFill>
                <a:effectLst/>
                <a:latin typeface="+mn-lt"/>
                <a:ea typeface="+mn-ea"/>
                <a:cs typeface="+mn-cs"/>
              </a:rPr>
              <a:t> before their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games and this started to created a similar mindset, emotion, mental state and attention detail and focus in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so that when they got to games it was a routine and a habit and they were ready to play and deliver their absolute best. They won the last two world cups in 2011 and 2015 and they attention to detail and consistency over time have been amazing! </a:t>
            </a:r>
            <a:r>
              <a:rPr lang="en-US" sz="1200" b="1" kern="1200" dirty="0" smtClean="0">
                <a:solidFill>
                  <a:schemeClr val="tx1"/>
                </a:solidFill>
                <a:effectLst/>
                <a:latin typeface="+mn-lt"/>
                <a:ea typeface="+mn-ea"/>
                <a:cs typeface="+mn-cs"/>
              </a:rPr>
              <a:t>Implication:</a:t>
            </a:r>
            <a:r>
              <a:rPr lang="en-US" sz="1200" kern="1200" dirty="0" smtClean="0">
                <a:solidFill>
                  <a:schemeClr val="tx1"/>
                </a:solidFill>
                <a:effectLst/>
                <a:latin typeface="+mn-lt"/>
                <a:ea typeface="+mn-ea"/>
                <a:cs typeface="+mn-cs"/>
              </a:rPr>
              <a:t> We must get routines built into our lives and not just in game times.</a:t>
            </a:r>
            <a:endParaRPr lang="en-ZA"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Mindset About Routines:</a:t>
            </a:r>
            <a:r>
              <a:rPr lang="en-US" sz="1200" kern="1200" dirty="0" smtClean="0">
                <a:solidFill>
                  <a:schemeClr val="tx1"/>
                </a:solidFill>
                <a:effectLst/>
                <a:latin typeface="+mn-lt"/>
                <a:ea typeface="+mn-ea"/>
                <a:cs typeface="+mn-cs"/>
              </a:rPr>
              <a:t> Here</a:t>
            </a:r>
            <a:r>
              <a:rPr lang="en-US" sz="1200" kern="1200" baseline="0" dirty="0" smtClean="0">
                <a:solidFill>
                  <a:schemeClr val="tx1"/>
                </a:solidFill>
                <a:effectLst/>
                <a:latin typeface="+mn-lt"/>
                <a:ea typeface="+mn-ea"/>
                <a:cs typeface="+mn-cs"/>
              </a:rPr>
              <a:t> is what a boxer, Mike Lee, has to say about routines:</a:t>
            </a:r>
            <a:r>
              <a:rPr lang="en-US" sz="1200" kern="1200" dirty="0" smtClean="0">
                <a:solidFill>
                  <a:schemeClr val="tx1"/>
                </a:solidFill>
                <a:effectLst/>
                <a:latin typeface="+mn-lt"/>
                <a:ea typeface="+mn-ea"/>
                <a:cs typeface="+mn-cs"/>
              </a:rPr>
              <a:t> Good routines are an absolute necessity, they help us control the </a:t>
            </a:r>
            <a:r>
              <a:rPr lang="en-US" sz="1200" kern="1200" dirty="0" err="1" smtClean="0">
                <a:solidFill>
                  <a:schemeClr val="tx1"/>
                </a:solidFill>
                <a:effectLst/>
                <a:latin typeface="+mn-lt"/>
                <a:ea typeface="+mn-ea"/>
                <a:cs typeface="+mn-cs"/>
              </a:rPr>
              <a:t>controllables</a:t>
            </a:r>
            <a:r>
              <a:rPr lang="en-US" sz="1200" kern="1200" dirty="0" smtClean="0">
                <a:solidFill>
                  <a:schemeClr val="tx1"/>
                </a:solidFill>
                <a:effectLst/>
                <a:latin typeface="+mn-lt"/>
                <a:ea typeface="+mn-ea"/>
                <a:cs typeface="+mn-cs"/>
              </a:rPr>
              <a:t>, and you must keep good routines and good people around you because they keep you consistent and keep things going in the right direction even when it seems like everything is falling down.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 </a:t>
            </a:r>
            <a:r>
              <a:rPr lang="en-US" sz="1200" kern="1200" dirty="0" smtClean="0">
                <a:solidFill>
                  <a:schemeClr val="tx1"/>
                </a:solidFill>
                <a:effectLst/>
                <a:latin typeface="+mn-lt"/>
                <a:ea typeface="+mn-ea"/>
                <a:cs typeface="+mn-cs"/>
              </a:rPr>
              <a:t>When Paul and his companions had passed through </a:t>
            </a:r>
            <a:r>
              <a:rPr lang="en-US" sz="1200" kern="1200" dirty="0" err="1" smtClean="0">
                <a:solidFill>
                  <a:schemeClr val="tx1"/>
                </a:solidFill>
                <a:effectLst/>
                <a:latin typeface="+mn-lt"/>
                <a:ea typeface="+mn-ea"/>
                <a:cs typeface="+mn-cs"/>
              </a:rPr>
              <a:t>Amphipolis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Apollonia</a:t>
            </a:r>
            <a:r>
              <a:rPr lang="en-US" sz="1200" kern="1200" dirty="0" smtClean="0">
                <a:solidFill>
                  <a:schemeClr val="tx1"/>
                </a:solidFill>
                <a:effectLst/>
                <a:latin typeface="+mn-lt"/>
                <a:ea typeface="+mn-ea"/>
                <a:cs typeface="+mn-cs"/>
              </a:rPr>
              <a:t>, they came to Thessalonica, where there was a Jewish synagogue. As was his custom, Paul went into the synagogue, and on three Sabbath days he reasoned with them from the Scriptures, explaining and proving that the Messiah had to suffer and rise from the dead. “This Jesus I am proclaiming to you is the Messiah,” he said. Some of the Jews were persuaded and joined Paul and Silas, as did a large number of God-fearing Greeks and quite a few prominent women. (Acts 17:1-4).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Paul had a routine of going into the synagogue to teach people from the Bible about how Jesus was the Messiah.</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Practise: </a:t>
            </a:r>
            <a:r>
              <a:rPr lang="en-US" sz="1200" b="0" kern="1200" dirty="0" smtClean="0">
                <a:solidFill>
                  <a:schemeClr val="tx1"/>
                </a:solidFill>
                <a:effectLst/>
                <a:latin typeface="+mn-lt"/>
                <a:ea typeface="+mn-ea"/>
                <a:cs typeface="+mn-cs"/>
              </a:rPr>
              <a:t>Build Routines into Your Life</a:t>
            </a:r>
            <a:r>
              <a:rPr lang="en-US" sz="1200" kern="1200" dirty="0" smtClean="0">
                <a:solidFill>
                  <a:schemeClr val="tx1"/>
                </a:solidFill>
                <a:effectLst/>
                <a:latin typeface="+mn-lt"/>
                <a:ea typeface="+mn-ea"/>
                <a:cs typeface="+mn-cs"/>
              </a:rPr>
              <a:t>: Incorporate all you have learnt from the previous 7 building blocks and start to build routines into your life. Create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routines around everything you do. Create Pre-Performance, During Performance and Post-Performance routines.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 Post-Performance Practise: </a:t>
            </a:r>
            <a:r>
              <a:rPr lang="en-US" sz="1200" kern="1200" dirty="0" smtClean="0">
                <a:solidFill>
                  <a:schemeClr val="tx1"/>
                </a:solidFill>
                <a:effectLst/>
                <a:latin typeface="+mn-lt"/>
                <a:ea typeface="+mn-ea"/>
                <a:cs typeface="+mn-cs"/>
              </a:rPr>
              <a:t>Here is an example of how you can do after a performance: (1) Think about 3 things that went well; (2) think about 2 things you can do better next time; and (3) think about 1 thing you learnt about yourself.</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Scripture: </a:t>
            </a:r>
            <a:r>
              <a:rPr lang="en-US" sz="1200" kern="1200" dirty="0" smtClean="0">
                <a:solidFill>
                  <a:schemeClr val="tx1"/>
                </a:solidFill>
                <a:effectLst/>
                <a:latin typeface="+mn-lt"/>
                <a:ea typeface="+mn-ea"/>
                <a:cs typeface="+mn-cs"/>
              </a:rPr>
              <a:t>In the morning, Lord, you hear my voice; in the morning I lay my requests before you and wait expectantly. (Psalm 5:3). David had a routine of praying every morning.</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Challenge: </a:t>
            </a:r>
            <a:r>
              <a:rPr lang="en-US" sz="1200" kern="1200" dirty="0" smtClean="0">
                <a:solidFill>
                  <a:schemeClr val="tx1"/>
                </a:solidFill>
                <a:effectLst/>
                <a:latin typeface="+mn-lt"/>
                <a:ea typeface="+mn-ea"/>
                <a:cs typeface="+mn-cs"/>
              </a:rPr>
              <a:t>Keep building habits of excellence that will lead you to success.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Steps: </a:t>
            </a:r>
            <a:r>
              <a:rPr lang="en-US" sz="1200" b="0" kern="1200" dirty="0" smtClean="0">
                <a:solidFill>
                  <a:schemeClr val="tx1"/>
                </a:solidFill>
                <a:effectLst/>
                <a:latin typeface="+mn-lt"/>
                <a:ea typeface="+mn-ea"/>
                <a:cs typeface="+mn-cs"/>
              </a:rPr>
              <a:t>(1) Join the WhatsApp group. (2) Have your devotions. (3) Do the exercises.</a:t>
            </a:r>
          </a:p>
        </p:txBody>
      </p:sp>
      <p:sp>
        <p:nvSpPr>
          <p:cNvPr id="4" name="Slide Number Placeholder 3"/>
          <p:cNvSpPr>
            <a:spLocks noGrp="1"/>
          </p:cNvSpPr>
          <p:nvPr>
            <p:ph type="sldNum" sz="quarter" idx="10"/>
          </p:nvPr>
        </p:nvSpPr>
        <p:spPr/>
        <p:txBody>
          <a:bodyPr/>
          <a:lstStyle/>
          <a:p>
            <a:fld id="{A2FD2049-2838-AE47-9ACC-13FF9259CB0E}" type="slidenum">
              <a:rPr lang="en-US" smtClean="0"/>
              <a:t>48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 </a:t>
            </a:r>
          </a:p>
        </p:txBody>
      </p:sp>
      <p:sp>
        <p:nvSpPr>
          <p:cNvPr id="4" name="Slide Number Placeholder 3"/>
          <p:cNvSpPr>
            <a:spLocks noGrp="1"/>
          </p:cNvSpPr>
          <p:nvPr>
            <p:ph type="sldNum" sz="quarter" idx="10"/>
          </p:nvPr>
        </p:nvSpPr>
        <p:spPr/>
        <p:txBody>
          <a:bodyPr/>
          <a:lstStyle/>
          <a:p>
            <a:fld id="{A2FD2049-2838-AE47-9ACC-13FF9259CB0E}" type="slidenum">
              <a:rPr lang="en-US" smtClean="0"/>
              <a:t>49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then explored 8 Building Blocks to help you think and act like a champion: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Next Term: </a:t>
            </a:r>
            <a:r>
              <a:rPr lang="en-US" dirty="0" smtClean="0"/>
              <a:t>We have a band new series lined up for next term at Youth - we will be exploring</a:t>
            </a:r>
            <a:r>
              <a:rPr lang="en-US" baseline="0" dirty="0" smtClean="0"/>
              <a:t> the life of David</a:t>
            </a:r>
            <a:r>
              <a:rPr lang="en-US" dirty="0" smtClean="0"/>
              <a:t> and along the way we are going to discover that he deal with many of the issues that we face in our life and can help us deal with our</a:t>
            </a:r>
            <a:r>
              <a:rPr lang="en-US" baseline="0" dirty="0" smtClean="0"/>
              <a:t> stuff!</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50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explored the first building block: Awareness.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Practice:</a:t>
            </a:r>
            <a:r>
              <a:rPr lang="en-ZA" sz="1200" kern="1200" dirty="0" smtClean="0">
                <a:solidFill>
                  <a:schemeClr val="tx1"/>
                </a:solidFill>
                <a:effectLst/>
                <a:latin typeface="+mn-lt"/>
                <a:ea typeface="+mn-ea"/>
                <a:cs typeface="+mn-cs"/>
              </a:rPr>
              <a:t> The 3x3+1 Exercise: Do a 3x3+1 whenever you can by identifying: 3 things you See; 3 things you Hear; 3 things you Feel, and 1 thing of Excellence.</a:t>
            </a: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explored</a:t>
            </a:r>
            <a:r>
              <a:rPr lang="en-US" sz="1200" kern="1200" dirty="0" smtClean="0">
                <a:solidFill>
                  <a:schemeClr val="tx1"/>
                </a:solidFill>
                <a:latin typeface="+mn-lt"/>
                <a:ea typeface="+mn-ea"/>
                <a:cs typeface="+mn-cs"/>
              </a:rPr>
              <a:t> the second </a:t>
            </a:r>
            <a:r>
              <a:rPr lang="en-US" sz="1200" kern="1200" baseline="0" dirty="0" smtClean="0">
                <a:solidFill>
                  <a:schemeClr val="tx1"/>
                </a:solidFill>
                <a:latin typeface="+mn-lt"/>
                <a:ea typeface="+mn-ea"/>
                <a:cs typeface="+mn-cs"/>
              </a:rPr>
              <a:t>building block: Motivation.</a:t>
            </a: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Yearbook Exercise: </a:t>
            </a:r>
            <a:r>
              <a:rPr lang="en-US" sz="1200" kern="1200" dirty="0" smtClean="0">
                <a:solidFill>
                  <a:schemeClr val="tx1"/>
                </a:solidFill>
                <a:effectLst/>
                <a:latin typeface="+mn-lt"/>
                <a:ea typeface="+mn-ea"/>
                <a:cs typeface="+mn-cs"/>
              </a:rPr>
              <a:t>When the Yearbook is printed at the end of your high school career what do you want it to say about you?</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18/06/17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63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414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734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748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0458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67427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20975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2819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73789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866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97210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36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7270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1822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507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0625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8310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2347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61624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4428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20100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02901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30298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02585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158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52995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6333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3254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4876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6829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4409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73205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89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5499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64204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7742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7629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4397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71769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0577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044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456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25787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275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7822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av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45782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98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07343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087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90629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13647</TotalTime>
  <Words>2216</Words>
  <Application>Microsoft Macintosh PowerPoint</Application>
  <PresentationFormat>On-screen Show (16:9)</PresentationFormat>
  <Paragraphs>109</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1165</cp:revision>
  <dcterms:created xsi:type="dcterms:W3CDTF">2014-06-20T13:14:19Z</dcterms:created>
  <dcterms:modified xsi:type="dcterms:W3CDTF">2018-06-17T12:14:45Z</dcterms:modified>
</cp:coreProperties>
</file>