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1169" r:id="rId2"/>
    <p:sldId id="1253" r:id="rId3"/>
    <p:sldId id="1294" r:id="rId4"/>
    <p:sldId id="1205" r:id="rId5"/>
    <p:sldId id="1225" r:id="rId6"/>
    <p:sldId id="1254" r:id="rId7"/>
    <p:sldId id="1290" r:id="rId8"/>
    <p:sldId id="1218" r:id="rId9"/>
    <p:sldId id="1295" r:id="rId10"/>
    <p:sldId id="1206" r:id="rId11"/>
    <p:sldId id="1255" r:id="rId12"/>
    <p:sldId id="1296" r:id="rId13"/>
    <p:sldId id="1256" r:id="rId14"/>
    <p:sldId id="1257" r:id="rId15"/>
    <p:sldId id="1285" r:id="rId16"/>
    <p:sldId id="1258" r:id="rId17"/>
    <p:sldId id="1263" r:id="rId18"/>
    <p:sldId id="1291" r:id="rId19"/>
    <p:sldId id="1259" r:id="rId20"/>
    <p:sldId id="1260" r:id="rId21"/>
    <p:sldId id="1292" r:id="rId22"/>
    <p:sldId id="1261" r:id="rId23"/>
    <p:sldId id="1293" r:id="rId24"/>
    <p:sldId id="1269" r:id="rId25"/>
    <p:sldId id="1264" r:id="rId26"/>
    <p:sldId id="1262" r:id="rId27"/>
    <p:sldId id="1265" r:id="rId28"/>
    <p:sldId id="1266" r:id="rId29"/>
    <p:sldId id="1267" r:id="rId30"/>
    <p:sldId id="1284" r:id="rId31"/>
    <p:sldId id="1268" r:id="rId32"/>
    <p:sldId id="1274" r:id="rId33"/>
    <p:sldId id="1288" r:id="rId34"/>
    <p:sldId id="1286" r:id="rId35"/>
    <p:sldId id="1276" r:id="rId36"/>
    <p:sldId id="1275" r:id="rId37"/>
    <p:sldId id="1287" r:id="rId38"/>
    <p:sldId id="1247" r:id="rId39"/>
    <p:sldId id="1248" r:id="rId40"/>
  </p:sldIdLst>
  <p:sldSz cx="9144000" cy="6858000" type="screen4x3"/>
  <p:notesSz cx="6858000" cy="9144000"/>
  <p:defaultTextStyle>
    <a:defPPr>
      <a:defRPr lang="en-US"/>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AB1D"/>
    <a:srgbClr val="FD8C08"/>
    <a:srgbClr val="D5B350"/>
    <a:srgbClr val="92813F"/>
    <a:srgbClr val="E4D76F"/>
    <a:srgbClr val="22FF15"/>
    <a:srgbClr val="D29703"/>
    <a:srgbClr val="C40806"/>
    <a:srgbClr val="D10014"/>
    <a:srgbClr val="93000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40" autoAdjust="0"/>
    <p:restoredTop sz="87061" autoAdjust="0"/>
  </p:normalViewPr>
  <p:slideViewPr>
    <p:cSldViewPr snapToGrid="0" snapToObjects="1" showGuides="1">
      <p:cViewPr varScale="1">
        <p:scale>
          <a:sx n="59" d="100"/>
          <a:sy n="59" d="100"/>
        </p:scale>
        <p:origin x="-1816" y="-104"/>
      </p:cViewPr>
      <p:guideLst>
        <p:guide orient="horz" pos="2130"/>
        <p:guide pos="2866"/>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3D2349-956C-E94D-BDF5-9F5F8C952267}" type="datetimeFigureOut">
              <a:rPr lang="en-US" smtClean="0"/>
              <a:t>16/08/06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B761E8-B556-2442-B9DB-91D007047673}" type="slidenum">
              <a:rPr lang="en-US" smtClean="0"/>
              <a:t>‹#›</a:t>
            </a:fld>
            <a:endParaRPr lang="en-US"/>
          </a:p>
        </p:txBody>
      </p:sp>
    </p:spTree>
    <p:extLst>
      <p:ext uri="{BB962C8B-B14F-4D97-AF65-F5344CB8AC3E}">
        <p14:creationId xmlns:p14="http://schemas.microsoft.com/office/powerpoint/2010/main" val="3125907299"/>
      </p:ext>
    </p:extLst>
  </p:cSld>
  <p:clrMap bg1="lt1" tx1="dk1" bg2="lt2" tx2="dk2" accent1="accent1" accent2="accent2" accent3="accent3" accent4="accent4" accent5="accent5" accent6="accent6" hlink="hlink" folHlink="folHlink"/>
  <p:notesStyle>
    <a:lvl1pPr marL="0" algn="l" defTabSz="457145" rtl="0" eaLnBrk="1" latinLnBrk="0" hangingPunct="1">
      <a:defRPr sz="1200" kern="1200">
        <a:solidFill>
          <a:schemeClr val="tx1"/>
        </a:solidFill>
        <a:latin typeface="+mn-lt"/>
        <a:ea typeface="+mn-ea"/>
        <a:cs typeface="+mn-cs"/>
      </a:defRPr>
    </a:lvl1pPr>
    <a:lvl2pPr marL="457145" algn="l" defTabSz="457145" rtl="0" eaLnBrk="1" latinLnBrk="0" hangingPunct="1">
      <a:defRPr sz="1200" kern="1200">
        <a:solidFill>
          <a:schemeClr val="tx1"/>
        </a:solidFill>
        <a:latin typeface="+mn-lt"/>
        <a:ea typeface="+mn-ea"/>
        <a:cs typeface="+mn-cs"/>
      </a:defRPr>
    </a:lvl2pPr>
    <a:lvl3pPr marL="914290" algn="l" defTabSz="457145" rtl="0" eaLnBrk="1" latinLnBrk="0" hangingPunct="1">
      <a:defRPr sz="1200" kern="1200">
        <a:solidFill>
          <a:schemeClr val="tx1"/>
        </a:solidFill>
        <a:latin typeface="+mn-lt"/>
        <a:ea typeface="+mn-ea"/>
        <a:cs typeface="+mn-cs"/>
      </a:defRPr>
    </a:lvl3pPr>
    <a:lvl4pPr marL="1371435" algn="l" defTabSz="457145" rtl="0" eaLnBrk="1" latinLnBrk="0" hangingPunct="1">
      <a:defRPr sz="1200" kern="1200">
        <a:solidFill>
          <a:schemeClr val="tx1"/>
        </a:solidFill>
        <a:latin typeface="+mn-lt"/>
        <a:ea typeface="+mn-ea"/>
        <a:cs typeface="+mn-cs"/>
      </a:defRPr>
    </a:lvl4pPr>
    <a:lvl5pPr marL="1828581" algn="l" defTabSz="457145" rtl="0" eaLnBrk="1" latinLnBrk="0" hangingPunct="1">
      <a:defRPr sz="1200" kern="1200">
        <a:solidFill>
          <a:schemeClr val="tx1"/>
        </a:solidFill>
        <a:latin typeface="+mn-lt"/>
        <a:ea typeface="+mn-ea"/>
        <a:cs typeface="+mn-cs"/>
      </a:defRPr>
    </a:lvl5pPr>
    <a:lvl6pPr marL="2285726" algn="l" defTabSz="457145" rtl="0" eaLnBrk="1" latinLnBrk="0" hangingPunct="1">
      <a:defRPr sz="1200" kern="1200">
        <a:solidFill>
          <a:schemeClr val="tx1"/>
        </a:solidFill>
        <a:latin typeface="+mn-lt"/>
        <a:ea typeface="+mn-ea"/>
        <a:cs typeface="+mn-cs"/>
      </a:defRPr>
    </a:lvl6pPr>
    <a:lvl7pPr marL="2742871" algn="l" defTabSz="457145" rtl="0" eaLnBrk="1" latinLnBrk="0" hangingPunct="1">
      <a:defRPr sz="1200" kern="1200">
        <a:solidFill>
          <a:schemeClr val="tx1"/>
        </a:solidFill>
        <a:latin typeface="+mn-lt"/>
        <a:ea typeface="+mn-ea"/>
        <a:cs typeface="+mn-cs"/>
      </a:defRPr>
    </a:lvl7pPr>
    <a:lvl8pPr marL="3200016" algn="l" defTabSz="457145" rtl="0" eaLnBrk="1" latinLnBrk="0" hangingPunct="1">
      <a:defRPr sz="1200" kern="1200">
        <a:solidFill>
          <a:schemeClr val="tx1"/>
        </a:solidFill>
        <a:latin typeface="+mn-lt"/>
        <a:ea typeface="+mn-ea"/>
        <a:cs typeface="+mn-cs"/>
      </a:defRPr>
    </a:lvl8pPr>
    <a:lvl9pPr marL="3657161" algn="l" defTabSz="45714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Welcome to the Replicate Series. Let’s first watch another Star Wars Rebels video clip.</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But before we get ahead of ourselves, what is love actuallu? There is a very well know chapter in the Bible that is all about love - it is found in 1 Corinthians 13: “If I speak with human eloquence and angelic ecstasy but don’t love, I’m nothing but the creaking of a rusty gate. If I speak God’s Word with power, revealing all his mysteries and making everything plain as day, and if I have faith that says to a mountain, “Jump,” and it jumps, but I don’t love, I’m nothing. If I give everything I own to the poor and even go to the stake to be burned as a martyr, but I don’t love, I’ve gotten nowhere. So, no matter what I say, what I believe, and what I do, I’m bankrupt without love.”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10</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200" b="0" dirty="0" smtClean="0">
                <a:solidFill>
                  <a:schemeClr val="bg1"/>
                </a:solidFill>
                <a:effectLst>
                  <a:glow rad="101600">
                    <a:schemeClr val="tx1"/>
                  </a:glow>
                </a:effectLst>
                <a:latin typeface="Avenir Next Condensed Medium"/>
                <a:cs typeface="Avenir Next Condensed Medium"/>
              </a:rPr>
              <a:t>Love never gives up. </a:t>
            </a:r>
          </a:p>
          <a:p>
            <a:pPr>
              <a:lnSpc>
                <a:spcPct val="90000"/>
              </a:lnSpc>
            </a:pPr>
            <a:r>
              <a:rPr lang="en-US" sz="1200" b="0" dirty="0" smtClean="0">
                <a:solidFill>
                  <a:schemeClr val="bg1"/>
                </a:solidFill>
                <a:effectLst>
                  <a:glow rad="101600">
                    <a:schemeClr val="tx1"/>
                  </a:glow>
                </a:effectLst>
                <a:latin typeface="Avenir Next Condensed Medium"/>
                <a:cs typeface="Avenir Next Condensed Medium"/>
              </a:rPr>
              <a:t>Love cares more for others than for self. </a:t>
            </a:r>
          </a:p>
          <a:p>
            <a:pPr>
              <a:lnSpc>
                <a:spcPct val="90000"/>
              </a:lnSpc>
            </a:pPr>
            <a:r>
              <a:rPr lang="en-US" sz="1200" b="0" dirty="0" smtClean="0">
                <a:solidFill>
                  <a:schemeClr val="bg1"/>
                </a:solidFill>
                <a:effectLst>
                  <a:glow rad="101600">
                    <a:schemeClr val="tx1"/>
                  </a:glow>
                </a:effectLst>
                <a:latin typeface="Avenir Next Condensed Medium"/>
                <a:cs typeface="Avenir Next Condensed Medium"/>
              </a:rPr>
              <a:t>Love doesn’t want what it doesn’t have. </a:t>
            </a:r>
          </a:p>
          <a:p>
            <a:pPr>
              <a:lnSpc>
                <a:spcPct val="90000"/>
              </a:lnSpc>
            </a:pPr>
            <a:r>
              <a:rPr lang="en-US" sz="1200" b="0" dirty="0" smtClean="0">
                <a:solidFill>
                  <a:schemeClr val="bg1"/>
                </a:solidFill>
                <a:effectLst>
                  <a:glow rad="101600">
                    <a:schemeClr val="tx1"/>
                  </a:glow>
                </a:effectLst>
                <a:latin typeface="Avenir Next Condensed Medium"/>
                <a:cs typeface="Avenir Next Condensed Medium"/>
              </a:rPr>
              <a:t>Love doesn’t strut, </a:t>
            </a:r>
          </a:p>
          <a:p>
            <a:pPr>
              <a:lnSpc>
                <a:spcPct val="90000"/>
              </a:lnSpc>
            </a:pPr>
            <a:r>
              <a:rPr lang="en-US" sz="1200" b="0" dirty="0" smtClean="0">
                <a:solidFill>
                  <a:schemeClr val="bg1"/>
                </a:solidFill>
                <a:effectLst>
                  <a:glow rad="101600">
                    <a:schemeClr val="tx1"/>
                  </a:glow>
                </a:effectLst>
                <a:latin typeface="Avenir Next Condensed Medium"/>
                <a:cs typeface="Avenir Next Condensed Medium"/>
              </a:rPr>
              <a:t>Doesn’t have a swelled head, </a:t>
            </a:r>
          </a:p>
          <a:p>
            <a:pPr>
              <a:lnSpc>
                <a:spcPct val="90000"/>
              </a:lnSpc>
            </a:pPr>
            <a:r>
              <a:rPr lang="en-US" sz="1200" b="0" dirty="0" smtClean="0">
                <a:solidFill>
                  <a:schemeClr val="bg1"/>
                </a:solidFill>
                <a:effectLst>
                  <a:glow rad="101600">
                    <a:schemeClr val="tx1"/>
                  </a:glow>
                </a:effectLst>
                <a:latin typeface="Avenir Next Condensed Medium"/>
                <a:cs typeface="Avenir Next Condensed Medium"/>
              </a:rPr>
              <a:t>Doesn’t force itself on others,</a:t>
            </a:r>
          </a:p>
          <a:p>
            <a:pPr>
              <a:lnSpc>
                <a:spcPct val="90000"/>
              </a:lnSpc>
            </a:pPr>
            <a:r>
              <a:rPr lang="en-US" sz="1200" b="0" dirty="0" smtClean="0">
                <a:solidFill>
                  <a:schemeClr val="bg1"/>
                </a:solidFill>
                <a:effectLst>
                  <a:glow rad="101600">
                    <a:schemeClr val="tx1"/>
                  </a:glow>
                </a:effectLst>
                <a:latin typeface="Avenir Next Condensed Medium"/>
                <a:cs typeface="Avenir Next Condensed Medium"/>
              </a:rPr>
              <a:t>Isn’t always “me first,” </a:t>
            </a:r>
          </a:p>
          <a:p>
            <a:pPr>
              <a:lnSpc>
                <a:spcPct val="90000"/>
              </a:lnSpc>
            </a:pPr>
            <a:r>
              <a:rPr lang="en-US" sz="1200" b="0" dirty="0" smtClean="0">
                <a:solidFill>
                  <a:schemeClr val="bg1"/>
                </a:solidFill>
                <a:effectLst>
                  <a:glow rad="101600">
                    <a:schemeClr val="tx1"/>
                  </a:glow>
                </a:effectLst>
                <a:latin typeface="Avenir Next Condensed Medium"/>
                <a:cs typeface="Avenir Next Condensed Medium"/>
              </a:rPr>
              <a:t>Doesn’t fly off the handle, </a:t>
            </a:r>
          </a:p>
          <a:p>
            <a:pPr>
              <a:lnSpc>
                <a:spcPct val="90000"/>
              </a:lnSpc>
            </a:pPr>
            <a:r>
              <a:rPr lang="en-US" sz="1200" b="0" dirty="0" smtClean="0">
                <a:solidFill>
                  <a:schemeClr val="bg1"/>
                </a:solidFill>
                <a:effectLst>
                  <a:glow rad="101600">
                    <a:schemeClr val="tx1"/>
                  </a:glow>
                </a:effectLst>
                <a:latin typeface="Avenir Next Condensed Medium"/>
                <a:cs typeface="Avenir Next Condensed Medium"/>
              </a:rPr>
              <a:t>Doesn’t keep score of the sins of others, </a:t>
            </a:r>
          </a:p>
          <a:p>
            <a:pPr>
              <a:lnSpc>
                <a:spcPct val="90000"/>
              </a:lnSpc>
            </a:pPr>
            <a:r>
              <a:rPr lang="en-US" sz="1200" b="0" dirty="0" smtClean="0">
                <a:solidFill>
                  <a:schemeClr val="bg1"/>
                </a:solidFill>
                <a:effectLst>
                  <a:glow rad="101600">
                    <a:schemeClr val="tx1"/>
                  </a:glow>
                </a:effectLst>
                <a:latin typeface="Avenir Next Condensed Medium"/>
                <a:cs typeface="Avenir Next Condensed Medium"/>
              </a:rPr>
              <a:t>Doesn’t revel when others grovel, </a:t>
            </a:r>
          </a:p>
        </p:txBody>
      </p:sp>
      <p:sp>
        <p:nvSpPr>
          <p:cNvPr id="4" name="Slide Number Placeholder 3"/>
          <p:cNvSpPr>
            <a:spLocks noGrp="1"/>
          </p:cNvSpPr>
          <p:nvPr>
            <p:ph type="sldNum" sz="quarter" idx="10"/>
          </p:nvPr>
        </p:nvSpPr>
        <p:spPr/>
        <p:txBody>
          <a:bodyPr/>
          <a:lstStyle/>
          <a:p>
            <a:fld id="{ABB761E8-B556-2442-B9DB-91D007047673}" type="slidenum">
              <a:rPr lang="en-US" smtClean="0"/>
              <a:t>11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200" b="0" dirty="0" smtClean="0">
                <a:solidFill>
                  <a:schemeClr val="bg1"/>
                </a:solidFill>
                <a:effectLst>
                  <a:glow rad="101600">
                    <a:schemeClr val="tx1"/>
                  </a:glow>
                </a:effectLst>
                <a:latin typeface="Avenir Next Condensed Medium"/>
                <a:cs typeface="Avenir Next Condensed Medium"/>
              </a:rPr>
              <a:t>Takes pleasure in the flowering of truth, </a:t>
            </a:r>
          </a:p>
          <a:p>
            <a:pPr>
              <a:lnSpc>
                <a:spcPct val="90000"/>
              </a:lnSpc>
            </a:pPr>
            <a:r>
              <a:rPr lang="en-US" sz="1200" b="0" dirty="0" smtClean="0">
                <a:solidFill>
                  <a:schemeClr val="bg1"/>
                </a:solidFill>
                <a:effectLst>
                  <a:glow rad="101600">
                    <a:schemeClr val="tx1"/>
                  </a:glow>
                </a:effectLst>
                <a:latin typeface="Avenir Next Condensed Medium"/>
                <a:cs typeface="Avenir Next Condensed Medium"/>
              </a:rPr>
              <a:t>Puts up with anything, </a:t>
            </a:r>
          </a:p>
          <a:p>
            <a:pPr>
              <a:lnSpc>
                <a:spcPct val="90000"/>
              </a:lnSpc>
            </a:pPr>
            <a:r>
              <a:rPr lang="en-US" sz="1200" b="0" dirty="0" smtClean="0">
                <a:solidFill>
                  <a:schemeClr val="bg1"/>
                </a:solidFill>
                <a:effectLst>
                  <a:glow rad="101600">
                    <a:schemeClr val="tx1"/>
                  </a:glow>
                </a:effectLst>
                <a:latin typeface="Avenir Next Condensed Medium"/>
                <a:cs typeface="Avenir Next Condensed Medium"/>
              </a:rPr>
              <a:t>Trusts God always, </a:t>
            </a:r>
          </a:p>
          <a:p>
            <a:pPr>
              <a:lnSpc>
                <a:spcPct val="90000"/>
              </a:lnSpc>
            </a:pPr>
            <a:r>
              <a:rPr lang="en-US" sz="1200" b="0" dirty="0" smtClean="0">
                <a:solidFill>
                  <a:schemeClr val="bg1"/>
                </a:solidFill>
                <a:effectLst>
                  <a:glow rad="101600">
                    <a:schemeClr val="tx1"/>
                  </a:glow>
                </a:effectLst>
                <a:latin typeface="Avenir Next Condensed Medium"/>
                <a:cs typeface="Avenir Next Condensed Medium"/>
              </a:rPr>
              <a:t>Always looks for the best, </a:t>
            </a:r>
          </a:p>
          <a:p>
            <a:pPr>
              <a:lnSpc>
                <a:spcPct val="90000"/>
              </a:lnSpc>
            </a:pPr>
            <a:r>
              <a:rPr lang="en-US" sz="1200" b="0" dirty="0" smtClean="0">
                <a:solidFill>
                  <a:schemeClr val="bg1"/>
                </a:solidFill>
                <a:effectLst>
                  <a:glow rad="101600">
                    <a:schemeClr val="tx1"/>
                  </a:glow>
                </a:effectLst>
                <a:latin typeface="Avenir Next Condensed Medium"/>
                <a:cs typeface="Avenir Next Condensed Medium"/>
              </a:rPr>
              <a:t>Never looks back, </a:t>
            </a:r>
          </a:p>
          <a:p>
            <a:pPr>
              <a:lnSpc>
                <a:spcPct val="90000"/>
              </a:lnSpc>
            </a:pPr>
            <a:r>
              <a:rPr lang="en-US" sz="1200" b="0" dirty="0" smtClean="0">
                <a:solidFill>
                  <a:schemeClr val="bg1"/>
                </a:solidFill>
                <a:effectLst>
                  <a:glow rad="101600">
                    <a:schemeClr val="tx1"/>
                  </a:glow>
                </a:effectLst>
                <a:latin typeface="Avenir Next Condensed Medium"/>
                <a:cs typeface="Avenir Next Condensed Medium"/>
              </a:rPr>
              <a:t>But keeps going to the end. </a:t>
            </a:r>
          </a:p>
          <a:p>
            <a:pPr>
              <a:lnSpc>
                <a:spcPct val="90000"/>
              </a:lnSpc>
            </a:pPr>
            <a:r>
              <a:rPr lang="en-US" sz="1200" b="0" dirty="0" smtClean="0">
                <a:solidFill>
                  <a:schemeClr val="bg1"/>
                </a:solidFill>
                <a:effectLst>
                  <a:glow rad="101600">
                    <a:schemeClr val="tx1"/>
                  </a:glow>
                </a:effectLst>
                <a:latin typeface="Avenir Next Condensed Medium"/>
                <a:cs typeface="Avenir Next Condensed Medium"/>
              </a:rPr>
              <a:t>(1 Corinthians 13)</a:t>
            </a:r>
            <a:endParaRPr lang="en-US" sz="1200" b="0" dirty="0">
              <a:solidFill>
                <a:schemeClr val="bg1"/>
              </a:solidFill>
              <a:effectLst>
                <a:glow rad="101600">
                  <a:schemeClr val="tx1"/>
                </a:glow>
              </a:effectLst>
              <a:latin typeface="Avenir Next Condensed Medium"/>
              <a:cs typeface="Avenir Next Condensed Medium"/>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There is someone who actually loved like this! It was Jesus.</a:t>
            </a: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smtClean="0">
                <a:solidFill>
                  <a:schemeClr val="tx1"/>
                </a:solidFill>
                <a:effectLst/>
                <a:latin typeface="+mn-lt"/>
                <a:ea typeface="+mn-ea"/>
                <a:cs typeface="+mn-cs"/>
              </a:rPr>
              <a:t>Action</a:t>
            </a:r>
            <a:r>
              <a:rPr lang="en-ZA" sz="1200" kern="1200" dirty="0" smtClean="0">
                <a:solidFill>
                  <a:schemeClr val="tx1"/>
                </a:solidFill>
                <a:effectLst/>
                <a:latin typeface="+mn-lt"/>
                <a:ea typeface="+mn-ea"/>
                <a:cs typeface="+mn-cs"/>
              </a:rPr>
              <a:t>: We are going to look at some verses where Jesus loved people practically - read the verses and find out how he loved:</a:t>
            </a:r>
          </a:p>
          <a:p>
            <a:r>
              <a:rPr lang="en-ZA" sz="1200" kern="1200" dirty="0" smtClean="0">
                <a:solidFill>
                  <a:schemeClr val="tx1"/>
                </a:solidFill>
                <a:effectLst/>
                <a:latin typeface="+mn-lt"/>
                <a:ea typeface="+mn-ea"/>
                <a:cs typeface="+mn-cs"/>
              </a:rPr>
              <a:t>When Jesus saw the large crowd, he had compassion on them and healed their sick. (Matthew 14:14)</a:t>
            </a:r>
          </a:p>
          <a:p>
            <a:r>
              <a:rPr lang="en-ZA" sz="1200" kern="1200" dirty="0" smtClean="0">
                <a:solidFill>
                  <a:schemeClr val="tx1"/>
                </a:solidFill>
                <a:effectLst/>
                <a:latin typeface="+mn-lt"/>
                <a:ea typeface="+mn-ea"/>
                <a:cs typeface="+mn-cs"/>
              </a:rPr>
              <a:t>Jesus took the seven loaves and the fish, and when he had given thanks, he broke them and gave them to the disciples, and they in turn to the people. They all ate and were satisfied. (Matthew 15:36-37)</a:t>
            </a:r>
          </a:p>
          <a:p>
            <a:r>
              <a:rPr lang="en-ZA" sz="1200" kern="1200" dirty="0" smtClean="0">
                <a:solidFill>
                  <a:schemeClr val="tx1"/>
                </a:solidFill>
                <a:effectLst/>
                <a:latin typeface="+mn-lt"/>
                <a:ea typeface="+mn-ea"/>
                <a:cs typeface="+mn-cs"/>
              </a:rPr>
              <a:t>When Jesus landed and saw a large crowd, he had compassion on them, because they were like sheep without a shepherd. So he began teaching them many things. (Mark 6:34)</a:t>
            </a:r>
          </a:p>
          <a:p>
            <a:r>
              <a:rPr lang="en-ZA" sz="1200" kern="1200" dirty="0" smtClean="0">
                <a:solidFill>
                  <a:schemeClr val="tx1"/>
                </a:solidFill>
                <a:effectLst/>
                <a:latin typeface="+mn-lt"/>
                <a:ea typeface="+mn-ea"/>
                <a:cs typeface="+mn-cs"/>
              </a:rPr>
              <a:t>When evening came, many who were demon-possessed were brought to him, and he drove out the spirits with a word and healed all the sick. (Matthew 8:16)</a:t>
            </a:r>
          </a:p>
          <a:p>
            <a:r>
              <a:rPr lang="en-ZA" sz="1200" kern="1200" dirty="0" smtClean="0">
                <a:solidFill>
                  <a:schemeClr val="tx1"/>
                </a:solidFill>
                <a:effectLst/>
                <a:latin typeface="+mn-lt"/>
                <a:ea typeface="+mn-ea"/>
                <a:cs typeface="+mn-cs"/>
              </a:rPr>
              <a:t>But I have prayed for you, Simon, that your faith may not fail. And when you have turned back, strengthen your brothers.” (Luke 22:32)</a:t>
            </a:r>
          </a:p>
          <a:p>
            <a:r>
              <a:rPr lang="en-ZA" sz="1200" kern="1200" dirty="0" smtClean="0">
                <a:solidFill>
                  <a:schemeClr val="tx1"/>
                </a:solidFill>
                <a:effectLst/>
                <a:latin typeface="+mn-lt"/>
                <a:ea typeface="+mn-ea"/>
                <a:cs typeface="+mn-cs"/>
              </a:rPr>
              <a:t>For God so loved the world that he gave his one and only Son, that whoever believes in him shall not perish but have eternal life. (John 3:16)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kern="1200" dirty="0" smtClean="0">
                <a:solidFill>
                  <a:schemeClr val="tx1"/>
                </a:solidFill>
                <a:effectLst/>
                <a:latin typeface="+mn-lt"/>
                <a:ea typeface="+mn-ea"/>
                <a:cs typeface="+mn-cs"/>
              </a:rPr>
              <a:t>Here are some of the ways that Jesus pursued people with love:</a:t>
            </a:r>
          </a:p>
          <a:p>
            <a:r>
              <a:rPr lang="en-ZA" sz="1200" kern="1200" dirty="0" smtClean="0">
                <a:solidFill>
                  <a:schemeClr val="tx1"/>
                </a:solidFill>
                <a:effectLst/>
                <a:latin typeface="+mn-lt"/>
                <a:ea typeface="+mn-ea"/>
                <a:cs typeface="+mn-cs"/>
              </a:rPr>
              <a:t>Jesus healed the sick - Matthew 14:14</a:t>
            </a:r>
          </a:p>
          <a:p>
            <a:r>
              <a:rPr lang="en-ZA" sz="1200" kern="1200" dirty="0" smtClean="0">
                <a:solidFill>
                  <a:schemeClr val="tx1"/>
                </a:solidFill>
                <a:effectLst/>
                <a:latin typeface="+mn-lt"/>
                <a:ea typeface="+mn-ea"/>
                <a:cs typeface="+mn-cs"/>
              </a:rPr>
              <a:t>Jesus fed the hungry - Matthew 15:32</a:t>
            </a:r>
          </a:p>
          <a:p>
            <a:r>
              <a:rPr lang="en-ZA" sz="1200" kern="1200" dirty="0" smtClean="0">
                <a:solidFill>
                  <a:schemeClr val="tx1"/>
                </a:solidFill>
                <a:effectLst/>
                <a:latin typeface="+mn-lt"/>
                <a:ea typeface="+mn-ea"/>
                <a:cs typeface="+mn-cs"/>
              </a:rPr>
              <a:t>Jesus preached the gospel – Mark 6:34</a:t>
            </a:r>
          </a:p>
          <a:p>
            <a:r>
              <a:rPr lang="en-ZA" sz="1200" kern="1200" dirty="0" smtClean="0">
                <a:solidFill>
                  <a:schemeClr val="tx1"/>
                </a:solidFill>
                <a:effectLst/>
                <a:latin typeface="+mn-lt"/>
                <a:ea typeface="+mn-ea"/>
                <a:cs typeface="+mn-cs"/>
              </a:rPr>
              <a:t>Jesus cast out demons - Matthew 8:16</a:t>
            </a:r>
          </a:p>
          <a:p>
            <a:r>
              <a:rPr lang="en-ZA" sz="1200" kern="1200" dirty="0" smtClean="0">
                <a:solidFill>
                  <a:schemeClr val="tx1"/>
                </a:solidFill>
                <a:effectLst/>
                <a:latin typeface="+mn-lt"/>
                <a:ea typeface="+mn-ea"/>
                <a:cs typeface="+mn-cs"/>
              </a:rPr>
              <a:t>Jesus prayed for people – John 17:20-21</a:t>
            </a:r>
          </a:p>
          <a:p>
            <a:r>
              <a:rPr lang="en-ZA" sz="1200" kern="1200" dirty="0" smtClean="0">
                <a:solidFill>
                  <a:schemeClr val="tx1"/>
                </a:solidFill>
                <a:effectLst/>
                <a:latin typeface="+mn-lt"/>
                <a:ea typeface="+mn-ea"/>
                <a:cs typeface="+mn-cs"/>
              </a:rPr>
              <a:t>Jesus gave his life for people - John 3:16</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mn-lt"/>
                <a:ea typeface="+mn-ea"/>
                <a:cs typeface="+mn-cs"/>
              </a:rPr>
              <a:t>How Can I Love People? </a:t>
            </a:r>
            <a:r>
              <a:rPr lang="en-ZA" sz="1200" kern="1200" dirty="0" smtClean="0">
                <a:solidFill>
                  <a:schemeClr val="tx1"/>
                </a:solidFill>
                <a:effectLst/>
                <a:latin typeface="+mn-lt"/>
                <a:ea typeface="+mn-ea"/>
                <a:cs typeface="+mn-cs"/>
              </a:rPr>
              <a:t>I am going to give you two ways that you can love people: (1)</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Use Your Eyes, Ears and Hands</a:t>
            </a:r>
            <a:r>
              <a:rPr lang="en-ZA" sz="1200" kern="1200" baseline="0" dirty="0" smtClean="0">
                <a:solidFill>
                  <a:schemeClr val="tx1"/>
                </a:solidFill>
                <a:effectLst/>
                <a:latin typeface="+mn-lt"/>
                <a:ea typeface="+mn-ea"/>
                <a:cs typeface="+mn-cs"/>
              </a:rPr>
              <a:t> and (2) </a:t>
            </a:r>
            <a:r>
              <a:rPr lang="en-ZA" sz="1200" kern="1200" dirty="0" smtClean="0">
                <a:solidFill>
                  <a:schemeClr val="tx1"/>
                </a:solidFill>
                <a:effectLst/>
                <a:latin typeface="+mn-lt"/>
                <a:ea typeface="+mn-ea"/>
                <a:cs typeface="+mn-cs"/>
              </a:rPr>
              <a:t>Speak Their Love Language.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1.</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Use Your Eyes, Ears and Hands</a:t>
            </a:r>
            <a:r>
              <a:rPr lang="en-ZA" sz="1200" kern="1200" baseline="0" dirty="0" smtClean="0">
                <a:solidFill>
                  <a:schemeClr val="tx1"/>
                </a:solidFill>
                <a:effectLst/>
                <a:latin typeface="+mn-lt"/>
                <a:ea typeface="+mn-ea"/>
                <a:cs typeface="+mn-cs"/>
              </a:rPr>
              <a:t>.</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17</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mn-lt"/>
                <a:ea typeface="+mn-ea"/>
                <a:cs typeface="+mn-cs"/>
              </a:rPr>
              <a:t>A. Use Your Eyes: </a:t>
            </a:r>
            <a:r>
              <a:rPr lang="en-ZA" sz="1200" kern="1200" dirty="0" smtClean="0">
                <a:solidFill>
                  <a:schemeClr val="tx1"/>
                </a:solidFill>
                <a:effectLst/>
                <a:latin typeface="+mn-lt"/>
                <a:ea typeface="+mn-ea"/>
                <a:cs typeface="+mn-cs"/>
              </a:rPr>
              <a:t>When Jesus saw the crowds, he had compassion on them, because they were harassed and helpless, like sheep without a shepherd. (Matthew 9:36)</a:t>
            </a:r>
          </a:p>
          <a:p>
            <a:pPr marL="0" marR="0" indent="0" algn="l" defTabSz="457145"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18</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mn-lt"/>
                <a:ea typeface="+mn-ea"/>
                <a:cs typeface="+mn-cs"/>
              </a:rPr>
              <a:t>Action: </a:t>
            </a:r>
            <a:r>
              <a:rPr lang="en-US" sz="1200" b="0" dirty="0" smtClean="0">
                <a:solidFill>
                  <a:schemeClr val="bg1"/>
                </a:solidFill>
                <a:effectLst>
                  <a:glow rad="101600">
                    <a:schemeClr val="tx1"/>
                  </a:glow>
                </a:effectLst>
                <a:latin typeface="Avenir Next Condensed Medium"/>
                <a:cs typeface="Avenir Next Condensed Medium"/>
              </a:rPr>
              <a:t>What do I need to look for as I pursue my lost friends? (What are their </a:t>
            </a:r>
            <a:r>
              <a:rPr lang="en-ZA" sz="1200" kern="1200" dirty="0" smtClean="0">
                <a:solidFill>
                  <a:schemeClr val="tx1"/>
                </a:solidFill>
                <a:effectLst/>
                <a:latin typeface="+mn-lt"/>
                <a:ea typeface="+mn-ea"/>
                <a:cs typeface="+mn-cs"/>
              </a:rPr>
              <a:t>physical, emotion, or spiritual needs?)</a:t>
            </a:r>
          </a:p>
        </p:txBody>
      </p:sp>
      <p:sp>
        <p:nvSpPr>
          <p:cNvPr id="4" name="Slide Number Placeholder 3"/>
          <p:cNvSpPr>
            <a:spLocks noGrp="1"/>
          </p:cNvSpPr>
          <p:nvPr>
            <p:ph type="sldNum" sz="quarter" idx="10"/>
          </p:nvPr>
        </p:nvSpPr>
        <p:spPr/>
        <p:txBody>
          <a:bodyPr/>
          <a:lstStyle/>
          <a:p>
            <a:fld id="{ABB761E8-B556-2442-B9DB-91D007047673}" type="slidenum">
              <a:rPr lang="en-US" smtClean="0"/>
              <a:t>19</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US" b="1" dirty="0" smtClean="0"/>
              <a:t>Video:</a:t>
            </a:r>
            <a:r>
              <a:rPr lang="en-US" b="1" baseline="0" dirty="0" smtClean="0"/>
              <a:t> </a:t>
            </a:r>
            <a:r>
              <a:rPr lang="en-US" b="0" dirty="0" smtClean="0"/>
              <a:t>A Look Ahead Star Wars Rebels</a:t>
            </a:r>
            <a:r>
              <a:rPr lang="en-US" b="0" baseline="0" dirty="0" smtClean="0"/>
              <a:t>.</a:t>
            </a:r>
            <a:r>
              <a:rPr lang="en-US" b="1" baseline="0" dirty="0" smtClean="0"/>
              <a:t> </a:t>
            </a:r>
            <a:r>
              <a:rPr lang="en-US" baseline="0" dirty="0" smtClean="0"/>
              <a:t>Get it on YouTube at: https://</a:t>
            </a:r>
            <a:r>
              <a:rPr lang="en-US" baseline="0" dirty="0" err="1" smtClean="0"/>
              <a:t>www.youtube.com</a:t>
            </a:r>
            <a:r>
              <a:rPr lang="en-US" baseline="0" dirty="0" smtClean="0"/>
              <a:t>/</a:t>
            </a:r>
            <a:r>
              <a:rPr lang="en-US" baseline="0" dirty="0" err="1" smtClean="0"/>
              <a:t>watch?v</a:t>
            </a:r>
            <a:r>
              <a:rPr lang="en-US" baseline="0" dirty="0" smtClean="0"/>
              <a:t>=JYkXif5Q2mA</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mn-lt"/>
                <a:ea typeface="+mn-ea"/>
                <a:cs typeface="+mn-cs"/>
              </a:rPr>
              <a:t>B. Use Your Ears: </a:t>
            </a:r>
            <a:r>
              <a:rPr lang="en-ZA" sz="1200" b="0" kern="1200" dirty="0" smtClean="0">
                <a:solidFill>
                  <a:schemeClr val="tx1"/>
                </a:solidFill>
                <a:effectLst/>
                <a:latin typeface="+mn-lt"/>
                <a:ea typeface="+mn-ea"/>
                <a:cs typeface="+mn-cs"/>
              </a:rPr>
              <a:t>By listening we get to truly know someone. The more we know the better we understand. The better we understand the deeper we love.</a:t>
            </a:r>
            <a:endParaRPr lang="en-ZA"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20</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mn-lt"/>
                <a:ea typeface="+mn-ea"/>
                <a:cs typeface="+mn-cs"/>
              </a:rPr>
              <a:t>Action: </a:t>
            </a:r>
            <a:r>
              <a:rPr lang="en-ZA" sz="1200" b="0" kern="1200" dirty="0" smtClean="0">
                <a:solidFill>
                  <a:schemeClr val="tx1"/>
                </a:solidFill>
                <a:effectLst/>
                <a:latin typeface="+mn-lt"/>
                <a:ea typeface="+mn-ea"/>
                <a:cs typeface="+mn-cs"/>
              </a:rPr>
              <a:t>What do I need to listen for as I pursue my lost friends?</a:t>
            </a:r>
          </a:p>
          <a:p>
            <a:pPr marL="0" marR="0" indent="0" algn="l" defTabSz="457145" rtl="0" eaLnBrk="1" fontAlgn="auto" latinLnBrk="0" hangingPunct="1">
              <a:lnSpc>
                <a:spcPct val="100000"/>
              </a:lnSpc>
              <a:spcBef>
                <a:spcPts val="0"/>
              </a:spcBef>
              <a:spcAft>
                <a:spcPts val="0"/>
              </a:spcAft>
              <a:buClrTx/>
              <a:buSzTx/>
              <a:buFontTx/>
              <a:buNone/>
              <a:tabLst/>
              <a:defRPr/>
            </a:pPr>
            <a:endParaRPr lang="en-ZA" sz="1200" b="1" kern="1200" dirty="0" smtClean="0">
              <a:solidFill>
                <a:schemeClr val="tx1"/>
              </a:solidFill>
              <a:effectLst/>
              <a:latin typeface="+mn-lt"/>
              <a:ea typeface="+mn-ea"/>
              <a:cs typeface="+mn-cs"/>
            </a:endParaRPr>
          </a:p>
          <a:p>
            <a:pPr marL="0" marR="0" indent="0" algn="l" defTabSz="457145" rtl="0" eaLnBrk="1" fontAlgn="auto" latinLnBrk="0" hangingPunct="1">
              <a:lnSpc>
                <a:spcPct val="100000"/>
              </a:lnSpc>
              <a:spcBef>
                <a:spcPts val="0"/>
              </a:spcBef>
              <a:spcAft>
                <a:spcPts val="0"/>
              </a:spcAft>
              <a:buClrTx/>
              <a:buSzTx/>
              <a:buFontTx/>
              <a:buNone/>
              <a:tabLst/>
              <a:defRPr/>
            </a:pPr>
            <a:endParaRPr lang="en-ZA"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mn-lt"/>
                <a:ea typeface="+mn-ea"/>
                <a:cs typeface="+mn-cs"/>
              </a:rPr>
              <a:t>C. Use Your Hands: “</a:t>
            </a:r>
            <a:r>
              <a:rPr lang="en-ZA" sz="1200" b="0" kern="1200" dirty="0" smtClean="0">
                <a:solidFill>
                  <a:schemeClr val="tx1"/>
                </a:solidFill>
                <a:effectLst/>
                <a:latin typeface="+mn-lt"/>
                <a:ea typeface="+mn-ea"/>
                <a:cs typeface="+mn-cs"/>
              </a:rPr>
              <a:t>For the son of man did not come to be served but to serve, and to give his life as a ransom for many.“ (Mark 10:45). We show love by performing genuine acts of kindness to people. </a:t>
            </a:r>
          </a:p>
        </p:txBody>
      </p:sp>
      <p:sp>
        <p:nvSpPr>
          <p:cNvPr id="4" name="Slide Number Placeholder 3"/>
          <p:cNvSpPr>
            <a:spLocks noGrp="1"/>
          </p:cNvSpPr>
          <p:nvPr>
            <p:ph type="sldNum" sz="quarter" idx="10"/>
          </p:nvPr>
        </p:nvSpPr>
        <p:spPr/>
        <p:txBody>
          <a:bodyPr/>
          <a:lstStyle/>
          <a:p>
            <a:fld id="{ABB761E8-B556-2442-B9DB-91D007047673}" type="slidenum">
              <a:rPr lang="en-US" smtClean="0"/>
              <a:t>22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mn-lt"/>
                <a:ea typeface="+mn-ea"/>
                <a:cs typeface="+mn-cs"/>
              </a:rPr>
              <a:t>Action: </a:t>
            </a:r>
            <a:r>
              <a:rPr lang="en-US" sz="1200" b="0" dirty="0" smtClean="0">
                <a:solidFill>
                  <a:schemeClr val="bg1"/>
                </a:solidFill>
                <a:effectLst>
                  <a:glow rad="101600">
                    <a:schemeClr val="tx1"/>
                  </a:glow>
                </a:effectLst>
                <a:latin typeface="Avenir Next Condensed Medium"/>
                <a:cs typeface="Avenir Next Condensed Medium"/>
              </a:rPr>
              <a:t>What can I do with my hands to show kindness as I pursue my lost friends?</a:t>
            </a:r>
          </a:p>
          <a:p>
            <a:pPr marL="0" marR="0" indent="0" algn="l" defTabSz="457145" rtl="0" eaLnBrk="1" fontAlgn="auto" latinLnBrk="0" hangingPunct="1">
              <a:lnSpc>
                <a:spcPct val="100000"/>
              </a:lnSpc>
              <a:spcBef>
                <a:spcPts val="0"/>
              </a:spcBef>
              <a:spcAft>
                <a:spcPts val="0"/>
              </a:spcAft>
              <a:buClrTx/>
              <a:buSzTx/>
              <a:buFontTx/>
              <a:buNone/>
              <a:tabLst/>
              <a:defRPr/>
            </a:pPr>
            <a:endParaRPr lang="en-ZA" sz="1200" b="0" kern="1200" dirty="0" smtClean="0">
              <a:solidFill>
                <a:schemeClr val="tx1"/>
              </a:solidFill>
              <a:effectLst/>
              <a:latin typeface="+mn-lt"/>
              <a:ea typeface="+mn-ea"/>
              <a:cs typeface="+mn-cs"/>
            </a:endParaRPr>
          </a:p>
          <a:p>
            <a:pPr marL="0" marR="0" indent="0" algn="l" defTabSz="457145" rtl="0" eaLnBrk="1" fontAlgn="auto" latinLnBrk="0" hangingPunct="1">
              <a:lnSpc>
                <a:spcPct val="100000"/>
              </a:lnSpc>
              <a:spcBef>
                <a:spcPts val="0"/>
              </a:spcBef>
              <a:spcAft>
                <a:spcPts val="0"/>
              </a:spcAft>
              <a:buClrTx/>
              <a:buSzTx/>
              <a:buFontTx/>
              <a:buNone/>
              <a:tabLst/>
              <a:defRPr/>
            </a:pPr>
            <a:endParaRPr lang="en-ZA" sz="1200" b="1" kern="1200" dirty="0" smtClean="0">
              <a:solidFill>
                <a:schemeClr val="tx1"/>
              </a:solidFill>
              <a:effectLst/>
              <a:latin typeface="+mn-lt"/>
              <a:ea typeface="+mn-ea"/>
              <a:cs typeface="+mn-cs"/>
            </a:endParaRPr>
          </a:p>
          <a:p>
            <a:pPr marL="0" marR="0" indent="0" algn="l" defTabSz="457145" rtl="0" eaLnBrk="1" fontAlgn="auto" latinLnBrk="0" hangingPunct="1">
              <a:lnSpc>
                <a:spcPct val="100000"/>
              </a:lnSpc>
              <a:spcBef>
                <a:spcPts val="0"/>
              </a:spcBef>
              <a:spcAft>
                <a:spcPts val="0"/>
              </a:spcAft>
              <a:buClrTx/>
              <a:buSzTx/>
              <a:buFontTx/>
              <a:buNone/>
              <a:tabLst/>
              <a:defRPr/>
            </a:pPr>
            <a:endParaRPr lang="en-ZA"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mn-lt"/>
                <a:ea typeface="+mn-ea"/>
                <a:cs typeface="+mn-cs"/>
              </a:rPr>
              <a:t>Video:</a:t>
            </a:r>
            <a:r>
              <a:rPr lang="en-ZA" sz="1200" b="1" kern="1200" baseline="0" dirty="0" smtClean="0">
                <a:solidFill>
                  <a:schemeClr val="tx1"/>
                </a:solidFill>
                <a:effectLst/>
                <a:latin typeface="+mn-lt"/>
                <a:ea typeface="+mn-ea"/>
                <a:cs typeface="+mn-cs"/>
              </a:rPr>
              <a:t> </a:t>
            </a:r>
            <a:r>
              <a:rPr lang="en-ZA" sz="1200" b="0" kern="1200" baseline="0" dirty="0" smtClean="0">
                <a:solidFill>
                  <a:schemeClr val="tx1"/>
                </a:solidFill>
                <a:effectLst/>
                <a:latin typeface="+mn-lt"/>
                <a:ea typeface="+mn-ea"/>
                <a:cs typeface="+mn-cs"/>
              </a:rPr>
              <a:t>Heartwarming Thai Commercial. Get it on YouTube at: https://www.youtube.com/watch?v=632CHpeHYZE</a:t>
            </a:r>
            <a:endParaRPr lang="en-ZA"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ZA" sz="1200" b="1" kern="1200" baseline="0" dirty="0" smtClean="0">
                <a:solidFill>
                  <a:schemeClr val="tx1"/>
                </a:solidFill>
                <a:effectLst/>
                <a:latin typeface="+mn-lt"/>
                <a:ea typeface="+mn-ea"/>
                <a:cs typeface="+mn-cs"/>
              </a:rPr>
              <a:t>2. </a:t>
            </a:r>
            <a:r>
              <a:rPr lang="en-ZA" sz="1200" b="1" kern="1200" dirty="0" smtClean="0">
                <a:solidFill>
                  <a:schemeClr val="tx1"/>
                </a:solidFill>
                <a:effectLst/>
                <a:latin typeface="+mn-lt"/>
                <a:ea typeface="+mn-ea"/>
                <a:cs typeface="+mn-cs"/>
              </a:rPr>
              <a:t>Speak Their Love Language. </a:t>
            </a:r>
            <a:r>
              <a:rPr lang="en-ZA" sz="1200" kern="1200" dirty="0" smtClean="0">
                <a:solidFill>
                  <a:schemeClr val="tx1"/>
                </a:solidFill>
                <a:effectLst/>
                <a:latin typeface="+mn-lt"/>
                <a:ea typeface="+mn-ea"/>
                <a:cs typeface="+mn-cs"/>
              </a:rPr>
              <a:t>Every person has their own love language. And if we find our lost friends’s love language we can love them in a way that makes them feel loved. There are 5 Basic Love Languages: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smtClean="0">
                <a:solidFill>
                  <a:schemeClr val="tx1"/>
                </a:solidFill>
                <a:effectLst/>
                <a:latin typeface="+mn-lt"/>
                <a:ea typeface="+mn-ea"/>
                <a:cs typeface="+mn-cs"/>
              </a:rPr>
              <a:t>A. Physical Touch</a:t>
            </a:r>
            <a:r>
              <a:rPr lang="en-ZA" sz="1200" kern="1200" dirty="0" smtClean="0">
                <a:solidFill>
                  <a:schemeClr val="tx1"/>
                </a:solidFill>
                <a:effectLst/>
                <a:latin typeface="+mn-lt"/>
                <a:ea typeface="+mn-ea"/>
                <a:cs typeface="+mn-cs"/>
              </a:rPr>
              <a:t>. One of the ways to show love is through healthy physical touch.</a:t>
            </a:r>
            <a:r>
              <a:rPr lang="en-ZA" sz="1200" kern="1200" baseline="0" dirty="0" smtClean="0">
                <a:solidFill>
                  <a:schemeClr val="tx1"/>
                </a:solidFill>
                <a:effectLst/>
                <a:latin typeface="+mn-lt"/>
                <a:ea typeface="+mn-ea"/>
                <a:cs typeface="+mn-cs"/>
              </a:rPr>
              <a:t> It could be giving someone a hug, or putting a hand on their shoulder or sitting next to them or holding their hand.</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smtClean="0">
                <a:solidFill>
                  <a:schemeClr val="tx1"/>
                </a:solidFill>
                <a:effectLst/>
                <a:latin typeface="+mn-lt"/>
                <a:ea typeface="+mn-ea"/>
                <a:cs typeface="+mn-cs"/>
              </a:rPr>
              <a:t>B. Words of Affirmation.</a:t>
            </a:r>
            <a:r>
              <a:rPr lang="en-ZA" sz="1200" kern="1200" dirty="0" smtClean="0">
                <a:solidFill>
                  <a:schemeClr val="tx1"/>
                </a:solidFill>
                <a:effectLst/>
                <a:latin typeface="+mn-lt"/>
                <a:ea typeface="+mn-ea"/>
                <a:cs typeface="+mn-cs"/>
              </a:rPr>
              <a:t> The second love language is speaking words that encourage the person. Remember</a:t>
            </a:r>
            <a:r>
              <a:rPr lang="en-ZA" sz="1200" kern="1200" baseline="0" dirty="0" smtClean="0">
                <a:solidFill>
                  <a:schemeClr val="tx1"/>
                </a:solidFill>
                <a:effectLst/>
                <a:latin typeface="+mn-lt"/>
                <a:ea typeface="+mn-ea"/>
                <a:cs typeface="+mn-cs"/>
              </a:rPr>
              <a:t> that </a:t>
            </a:r>
            <a:r>
              <a:rPr lang="en-ZA" sz="1200" kern="1200" dirty="0" smtClean="0">
                <a:solidFill>
                  <a:schemeClr val="tx1"/>
                </a:solidFill>
                <a:effectLst/>
                <a:latin typeface="+mn-lt"/>
                <a:ea typeface="+mn-ea"/>
                <a:cs typeface="+mn-cs"/>
              </a:rPr>
              <a:t>everything you say, and even how you say it, means something to the person you are pursuing.</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27</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smtClean="0">
                <a:solidFill>
                  <a:schemeClr val="tx1"/>
                </a:solidFill>
                <a:effectLst/>
                <a:latin typeface="+mn-lt"/>
                <a:ea typeface="+mn-ea"/>
                <a:cs typeface="+mn-cs"/>
              </a:rPr>
              <a:t>C. Quality Time.</a:t>
            </a:r>
            <a:r>
              <a:rPr lang="en-ZA" sz="1200" kern="1200" dirty="0" smtClean="0">
                <a:solidFill>
                  <a:schemeClr val="tx1"/>
                </a:solidFill>
                <a:effectLst/>
                <a:latin typeface="+mn-lt"/>
                <a:ea typeface="+mn-ea"/>
                <a:cs typeface="+mn-cs"/>
              </a:rPr>
              <a:t> Some people need you to be doing stuff with them but there are people as long as you are in the same room with them they are happy.</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28</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smtClean="0">
                <a:solidFill>
                  <a:schemeClr val="tx1"/>
                </a:solidFill>
                <a:effectLst/>
                <a:latin typeface="+mn-lt"/>
                <a:ea typeface="+mn-ea"/>
                <a:cs typeface="+mn-cs"/>
              </a:rPr>
              <a:t>D. Acts of Service</a:t>
            </a:r>
            <a:r>
              <a:rPr lang="en-ZA" sz="1200" kern="1200" dirty="0" smtClean="0">
                <a:solidFill>
                  <a:schemeClr val="tx1"/>
                </a:solidFill>
                <a:effectLst/>
                <a:latin typeface="+mn-lt"/>
                <a:ea typeface="+mn-ea"/>
                <a:cs typeface="+mn-cs"/>
              </a:rPr>
              <a:t>. This is the act of doing things you know the other person would like you to do.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29</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smtClean="0">
                <a:solidFill>
                  <a:schemeClr val="tx1"/>
                </a:solidFill>
                <a:effectLst/>
                <a:latin typeface="+mn-lt"/>
                <a:ea typeface="+mn-ea"/>
                <a:cs typeface="+mn-cs"/>
              </a:rPr>
              <a:t>Recap:</a:t>
            </a:r>
            <a:r>
              <a:rPr lang="en-ZA" sz="1200" kern="1200" baseline="0" dirty="0" smtClean="0">
                <a:solidFill>
                  <a:schemeClr val="tx1"/>
                </a:solidFill>
                <a:effectLst/>
                <a:latin typeface="+mn-lt"/>
                <a:ea typeface="+mn-ea"/>
                <a:cs typeface="+mn-cs"/>
              </a:rPr>
              <a:t> Last week we were </a:t>
            </a:r>
            <a:r>
              <a:rPr lang="en-ZA" sz="1200" kern="1200" dirty="0" smtClean="0">
                <a:solidFill>
                  <a:schemeClr val="tx1"/>
                </a:solidFill>
                <a:effectLst/>
                <a:latin typeface="+mn-lt"/>
                <a:ea typeface="+mn-ea"/>
                <a:cs typeface="+mn-cs"/>
              </a:rPr>
              <a:t>introduced to the Replicate Circle - which is a tool to help us lead our friends to Jesus.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smtClean="0">
                <a:solidFill>
                  <a:schemeClr val="tx1"/>
                </a:solidFill>
                <a:effectLst/>
                <a:latin typeface="+mn-lt"/>
                <a:ea typeface="+mn-ea"/>
                <a:cs typeface="+mn-cs"/>
              </a:rPr>
              <a:t>E. Receiving Gifts</a:t>
            </a:r>
            <a:r>
              <a:rPr lang="en-ZA" sz="1200" kern="1200" dirty="0" smtClean="0">
                <a:solidFill>
                  <a:schemeClr val="tx1"/>
                </a:solidFill>
                <a:effectLst/>
                <a:latin typeface="+mn-lt"/>
                <a:ea typeface="+mn-ea"/>
                <a:cs typeface="+mn-cs"/>
              </a:rPr>
              <a:t>. This doesn’t always require huge amount of money. Often it’s not the gift itself but the thought and time put into the gift that matters.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30</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smtClean="0">
                <a:solidFill>
                  <a:schemeClr val="tx1"/>
                </a:solidFill>
                <a:effectLst/>
                <a:latin typeface="+mn-lt"/>
                <a:ea typeface="+mn-ea"/>
                <a:cs typeface="+mn-cs"/>
              </a:rPr>
              <a:t>Action:</a:t>
            </a:r>
            <a:r>
              <a:rPr lang="en-ZA" sz="1200" kern="1200" dirty="0" smtClean="0">
                <a:solidFill>
                  <a:schemeClr val="tx1"/>
                </a:solidFill>
                <a:effectLst/>
                <a:latin typeface="+mn-lt"/>
                <a:ea typeface="+mn-ea"/>
                <a:cs typeface="+mn-cs"/>
              </a:rPr>
              <a:t> You can find out what your love language is by asking what it is that your normally ask people to do for you. Ie. </a:t>
            </a:r>
          </a:p>
          <a:p>
            <a:r>
              <a:rPr lang="en-ZA" sz="1200" kern="1200" dirty="0" smtClean="0">
                <a:solidFill>
                  <a:schemeClr val="tx1"/>
                </a:solidFill>
                <a:effectLst/>
                <a:latin typeface="+mn-lt"/>
                <a:ea typeface="+mn-ea"/>
                <a:cs typeface="+mn-cs"/>
              </a:rPr>
              <a:t>* Touch me physically = Physical Touch</a:t>
            </a:r>
          </a:p>
          <a:p>
            <a:r>
              <a:rPr lang="en-ZA" sz="1200" kern="1200" dirty="0" smtClean="0">
                <a:solidFill>
                  <a:schemeClr val="tx1"/>
                </a:solidFill>
                <a:effectLst/>
                <a:latin typeface="+mn-lt"/>
                <a:ea typeface="+mn-ea"/>
                <a:cs typeface="+mn-cs"/>
              </a:rPr>
              <a:t>* Say nice things to me = Words of Affirmation</a:t>
            </a:r>
          </a:p>
          <a:p>
            <a:r>
              <a:rPr lang="en-ZA" sz="1200" kern="1200" dirty="0" smtClean="0">
                <a:solidFill>
                  <a:schemeClr val="tx1"/>
                </a:solidFill>
                <a:effectLst/>
                <a:latin typeface="+mn-lt"/>
                <a:ea typeface="+mn-ea"/>
                <a:cs typeface="+mn-cs"/>
              </a:rPr>
              <a:t>* Spend more time with me = Quality Time</a:t>
            </a:r>
          </a:p>
          <a:p>
            <a:r>
              <a:rPr lang="en-ZA" sz="1200" kern="1200" dirty="0" smtClean="0">
                <a:solidFill>
                  <a:schemeClr val="tx1"/>
                </a:solidFill>
                <a:effectLst/>
                <a:latin typeface="+mn-lt"/>
                <a:ea typeface="+mn-ea"/>
                <a:cs typeface="+mn-cs"/>
              </a:rPr>
              <a:t>* Do things for me = Acts of Service</a:t>
            </a:r>
          </a:p>
          <a:p>
            <a:r>
              <a:rPr lang="en-ZA" sz="1200" kern="1200" dirty="0" smtClean="0">
                <a:solidFill>
                  <a:schemeClr val="tx1"/>
                </a:solidFill>
                <a:effectLst/>
                <a:latin typeface="+mn-lt"/>
                <a:ea typeface="+mn-ea"/>
                <a:cs typeface="+mn-cs"/>
              </a:rPr>
              <a:t>* Buy me things = Receiving Gifts</a:t>
            </a:r>
          </a:p>
        </p:txBody>
      </p:sp>
      <p:sp>
        <p:nvSpPr>
          <p:cNvPr id="4" name="Slide Number Placeholder 3"/>
          <p:cNvSpPr>
            <a:spLocks noGrp="1"/>
          </p:cNvSpPr>
          <p:nvPr>
            <p:ph type="sldNum" sz="quarter" idx="10"/>
          </p:nvPr>
        </p:nvSpPr>
        <p:spPr/>
        <p:txBody>
          <a:bodyPr/>
          <a:lstStyle/>
          <a:p>
            <a:fld id="{ABB761E8-B556-2442-B9DB-91D007047673}" type="slidenum">
              <a:rPr lang="en-US" smtClean="0"/>
              <a:t>31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i="0" kern="1200" dirty="0" smtClean="0">
                <a:solidFill>
                  <a:schemeClr val="tx1"/>
                </a:solidFill>
                <a:effectLst/>
                <a:latin typeface="+mn-lt"/>
                <a:ea typeface="+mn-ea"/>
                <a:cs typeface="+mn-cs"/>
              </a:rPr>
              <a:t>Action: </a:t>
            </a:r>
            <a:r>
              <a:rPr lang="en-ZA" sz="1200" i="0" kern="1200" dirty="0" smtClean="0">
                <a:solidFill>
                  <a:schemeClr val="tx1"/>
                </a:solidFill>
                <a:effectLst/>
                <a:latin typeface="+mn-lt"/>
                <a:ea typeface="+mn-ea"/>
                <a:cs typeface="+mn-cs"/>
              </a:rPr>
              <a:t>Think of one person on your Replicate Circle:</a:t>
            </a:r>
            <a:r>
              <a:rPr lang="en-ZA" sz="1200" i="0" kern="1200" baseline="0" dirty="0" smtClean="0">
                <a:solidFill>
                  <a:schemeClr val="tx1"/>
                </a:solidFill>
                <a:effectLst/>
                <a:latin typeface="+mn-lt"/>
                <a:ea typeface="+mn-ea"/>
                <a:cs typeface="+mn-cs"/>
              </a:rPr>
              <a:t> Move their name down to the Pursue with Love section and think of what you can do to start loving them into the kingdom from tomorrow!</a:t>
            </a:r>
            <a:endParaRPr lang="en-ZA"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32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i="1" kern="1200" dirty="0" smtClean="0">
                <a:solidFill>
                  <a:schemeClr val="tx1"/>
                </a:solidFill>
                <a:effectLst/>
                <a:latin typeface="+mn-lt"/>
                <a:ea typeface="+mn-ea"/>
                <a:cs typeface="+mn-cs"/>
              </a:rPr>
              <a:t>Jesus said to his disciples, the harvest is plentiful but the workers are few. Ask the Lord of the harvest therefore to send out workers into his harvest field.</a:t>
            </a:r>
            <a:r>
              <a:rPr lang="en-ZA" sz="1200" kern="1200" dirty="0" smtClean="0">
                <a:solidFill>
                  <a:schemeClr val="tx1"/>
                </a:solidFill>
                <a:effectLst/>
                <a:latin typeface="+mn-lt"/>
                <a:ea typeface="+mn-ea"/>
                <a:cs typeface="+mn-cs"/>
              </a:rPr>
              <a:t> (Matthew 9:35-38)</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33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ZA" sz="1200" i="1" kern="1200" dirty="0" smtClean="0">
                <a:solidFill>
                  <a:schemeClr val="tx1"/>
                </a:solidFill>
                <a:effectLst/>
                <a:latin typeface="+mn-lt"/>
                <a:ea typeface="+mn-ea"/>
                <a:cs typeface="+mn-cs"/>
              </a:rPr>
              <a:t>If sinners be damned at least let them leap to hell over our dead bodies. And if they perish let them perish with our arms wrapped around their knees. Let no one go there unwarned and unprayed for. (Charles Surgeon)</a:t>
            </a:r>
          </a:p>
        </p:txBody>
      </p:sp>
      <p:sp>
        <p:nvSpPr>
          <p:cNvPr id="4" name="Slide Number Placeholder 3"/>
          <p:cNvSpPr>
            <a:spLocks noGrp="1"/>
          </p:cNvSpPr>
          <p:nvPr>
            <p:ph type="sldNum" sz="quarter" idx="10"/>
          </p:nvPr>
        </p:nvSpPr>
        <p:spPr/>
        <p:txBody>
          <a:bodyPr/>
          <a:lstStyle/>
          <a:p>
            <a:fld id="{ABB761E8-B556-2442-B9DB-91D007047673}" type="slidenum">
              <a:rPr lang="en-US" smtClean="0"/>
              <a:t>34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Action For The Week: </a:t>
            </a:r>
            <a:r>
              <a:rPr lang="en-US" sz="1200" kern="1200" dirty="0" smtClean="0">
                <a:solidFill>
                  <a:schemeClr val="tx1"/>
                </a:solidFill>
                <a:effectLst/>
                <a:latin typeface="+mn-lt"/>
                <a:ea typeface="+mn-ea"/>
                <a:cs typeface="+mn-cs"/>
              </a:rPr>
              <a:t>Keep Your Prayer Date @ 8. Pray For Your 3 Lost Friends. Pursue The Lost With Love. Open Your Eyes, Ears, Hands. Speak Their Love Languages:</a:t>
            </a:r>
            <a:r>
              <a:rPr lang="en-US" sz="1200" kern="1200" baseline="0" dirty="0" smtClean="0">
                <a:solidFill>
                  <a:schemeClr val="tx1"/>
                </a:solidFill>
                <a:effectLst/>
                <a:latin typeface="+mn-lt"/>
                <a:ea typeface="+mn-ea"/>
                <a:cs typeface="+mn-cs"/>
              </a:rPr>
              <a:t> Physical Touch, Words of Affirmation, Quality Time, Acts of Service, Gift Giving.</a:t>
            </a:r>
          </a:p>
        </p:txBody>
      </p:sp>
      <p:sp>
        <p:nvSpPr>
          <p:cNvPr id="4" name="Slide Number Placeholder 3"/>
          <p:cNvSpPr>
            <a:spLocks noGrp="1"/>
          </p:cNvSpPr>
          <p:nvPr>
            <p:ph type="sldNum" sz="quarter" idx="10"/>
          </p:nvPr>
        </p:nvSpPr>
        <p:spPr/>
        <p:txBody>
          <a:bodyPr/>
          <a:lstStyle/>
          <a:p>
            <a:fld id="{ABB761E8-B556-2442-B9DB-91D007047673}" type="slidenum">
              <a:rPr lang="en-US" smtClean="0"/>
              <a:t>35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The Prayer of Commitment:</a:t>
            </a:r>
          </a:p>
          <a:p>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Dear Gracious God</a:t>
            </a:r>
          </a:p>
          <a:p>
            <a:r>
              <a:rPr lang="en-ZA" sz="1200" kern="1200" dirty="0" smtClean="0">
                <a:solidFill>
                  <a:schemeClr val="tx1"/>
                </a:solidFill>
                <a:effectLst/>
                <a:latin typeface="+mn-lt"/>
                <a:ea typeface="+mn-ea"/>
                <a:cs typeface="+mn-cs"/>
              </a:rPr>
              <a:t>Thank you for the mission you have given me</a:t>
            </a:r>
          </a:p>
          <a:p>
            <a:r>
              <a:rPr lang="en-ZA" sz="1200" kern="1200" dirty="0" smtClean="0">
                <a:solidFill>
                  <a:schemeClr val="tx1"/>
                </a:solidFill>
                <a:effectLst/>
                <a:latin typeface="+mn-lt"/>
                <a:ea typeface="+mn-ea"/>
                <a:cs typeface="+mn-cs"/>
              </a:rPr>
              <a:t>I give you my hands to…</a:t>
            </a:r>
          </a:p>
          <a:p>
            <a:r>
              <a:rPr lang="en-ZA" sz="1200" kern="1200" dirty="0" smtClean="0">
                <a:solidFill>
                  <a:schemeClr val="tx1"/>
                </a:solidFill>
                <a:effectLst/>
                <a:latin typeface="+mn-lt"/>
                <a:ea typeface="+mn-ea"/>
                <a:cs typeface="+mn-cs"/>
              </a:rPr>
              <a:t>  Create something of beauty</a:t>
            </a:r>
          </a:p>
          <a:p>
            <a:r>
              <a:rPr lang="en-ZA" sz="1200" kern="1200" dirty="0" smtClean="0">
                <a:solidFill>
                  <a:schemeClr val="tx1"/>
                </a:solidFill>
                <a:effectLst/>
                <a:latin typeface="+mn-lt"/>
                <a:ea typeface="+mn-ea"/>
                <a:cs typeface="+mn-cs"/>
              </a:rPr>
              <a:t>  Build something of strength </a:t>
            </a:r>
          </a:p>
          <a:p>
            <a:r>
              <a:rPr lang="en-ZA" sz="1200" kern="1200" dirty="0" smtClean="0">
                <a:solidFill>
                  <a:schemeClr val="tx1"/>
                </a:solidFill>
                <a:effectLst/>
                <a:latin typeface="+mn-lt"/>
                <a:ea typeface="+mn-ea"/>
                <a:cs typeface="+mn-cs"/>
              </a:rPr>
              <a:t>  Serve the broken and needy</a:t>
            </a:r>
          </a:p>
          <a:p>
            <a:r>
              <a:rPr lang="en-ZA" sz="1200" kern="1200" dirty="0" smtClean="0">
                <a:solidFill>
                  <a:schemeClr val="tx1"/>
                </a:solidFill>
                <a:effectLst/>
                <a:latin typeface="+mn-lt"/>
                <a:ea typeface="+mn-ea"/>
                <a:cs typeface="+mn-cs"/>
              </a:rPr>
              <a:t>I give you my feet to…</a:t>
            </a:r>
          </a:p>
          <a:p>
            <a:r>
              <a:rPr lang="en-ZA" sz="1200" kern="1200" dirty="0" smtClean="0">
                <a:solidFill>
                  <a:schemeClr val="tx1"/>
                </a:solidFill>
                <a:effectLst/>
                <a:latin typeface="+mn-lt"/>
                <a:ea typeface="+mn-ea"/>
                <a:cs typeface="+mn-cs"/>
              </a:rPr>
              <a:t>  Lead by example</a:t>
            </a:r>
          </a:p>
          <a:p>
            <a:r>
              <a:rPr lang="en-ZA" sz="1200" kern="1200" dirty="0" smtClean="0">
                <a:solidFill>
                  <a:schemeClr val="tx1"/>
                </a:solidFill>
                <a:effectLst/>
                <a:latin typeface="+mn-lt"/>
                <a:ea typeface="+mn-ea"/>
                <a:cs typeface="+mn-cs"/>
              </a:rPr>
              <a:t>  Go where you lead,</a:t>
            </a:r>
          </a:p>
          <a:p>
            <a:r>
              <a:rPr lang="en-ZA" sz="1200" kern="1200" dirty="0" smtClean="0">
                <a:solidFill>
                  <a:schemeClr val="tx1"/>
                </a:solidFill>
                <a:effectLst/>
                <a:latin typeface="+mn-lt"/>
                <a:ea typeface="+mn-ea"/>
                <a:cs typeface="+mn-cs"/>
              </a:rPr>
              <a:t>  Carry me to worship</a:t>
            </a:r>
          </a:p>
          <a:p>
            <a:r>
              <a:rPr lang="en-ZA" sz="1200" kern="1200" dirty="0" smtClean="0">
                <a:solidFill>
                  <a:schemeClr val="tx1"/>
                </a:solidFill>
                <a:effectLst/>
                <a:latin typeface="+mn-lt"/>
                <a:ea typeface="+mn-ea"/>
                <a:cs typeface="+mn-cs"/>
              </a:rPr>
              <a:t>I give you my mind to…</a:t>
            </a:r>
          </a:p>
          <a:p>
            <a:r>
              <a:rPr lang="en-ZA" sz="1200" kern="1200" dirty="0" smtClean="0">
                <a:solidFill>
                  <a:schemeClr val="tx1"/>
                </a:solidFill>
                <a:effectLst/>
                <a:latin typeface="+mn-lt"/>
                <a:ea typeface="+mn-ea"/>
                <a:cs typeface="+mn-cs"/>
              </a:rPr>
              <a:t>  Learn more of your world</a:t>
            </a:r>
          </a:p>
          <a:p>
            <a:r>
              <a:rPr lang="en-ZA" sz="1200" kern="1200" dirty="0" smtClean="0">
                <a:solidFill>
                  <a:schemeClr val="tx1"/>
                </a:solidFill>
                <a:effectLst/>
                <a:latin typeface="+mn-lt"/>
                <a:ea typeface="+mn-ea"/>
                <a:cs typeface="+mn-cs"/>
              </a:rPr>
              <a:t>  Learn more of your word,</a:t>
            </a:r>
          </a:p>
          <a:p>
            <a:r>
              <a:rPr lang="en-ZA" sz="1200" kern="1200" dirty="0" smtClean="0">
                <a:solidFill>
                  <a:schemeClr val="tx1"/>
                </a:solidFill>
                <a:effectLst/>
                <a:latin typeface="+mn-lt"/>
                <a:ea typeface="+mn-ea"/>
                <a:cs typeface="+mn-cs"/>
              </a:rPr>
              <a:t>  See my work as service to you.</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36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I give you my voice to…</a:t>
            </a:r>
          </a:p>
          <a:p>
            <a:r>
              <a:rPr lang="en-ZA" sz="1200" kern="1200" dirty="0" smtClean="0">
                <a:solidFill>
                  <a:schemeClr val="tx1"/>
                </a:solidFill>
                <a:effectLst/>
                <a:latin typeface="+mn-lt"/>
                <a:ea typeface="+mn-ea"/>
                <a:cs typeface="+mn-cs"/>
              </a:rPr>
              <a:t>  Speak kindly of others</a:t>
            </a:r>
          </a:p>
          <a:p>
            <a:r>
              <a:rPr lang="en-ZA" sz="1200" kern="1200" dirty="0" smtClean="0">
                <a:solidFill>
                  <a:schemeClr val="tx1"/>
                </a:solidFill>
                <a:effectLst/>
                <a:latin typeface="+mn-lt"/>
                <a:ea typeface="+mn-ea"/>
                <a:cs typeface="+mn-cs"/>
              </a:rPr>
              <a:t>  Share your story with my friends</a:t>
            </a:r>
          </a:p>
          <a:p>
            <a:r>
              <a:rPr lang="en-ZA" sz="1200" kern="1200" dirty="0" smtClean="0">
                <a:solidFill>
                  <a:schemeClr val="tx1"/>
                </a:solidFill>
                <a:effectLst/>
                <a:latin typeface="+mn-lt"/>
                <a:ea typeface="+mn-ea"/>
                <a:cs typeface="+mn-cs"/>
              </a:rPr>
              <a:t>  Sing your praises</a:t>
            </a:r>
          </a:p>
          <a:p>
            <a:r>
              <a:rPr lang="en-ZA" sz="1200" kern="1200" dirty="0" smtClean="0">
                <a:solidFill>
                  <a:schemeClr val="tx1"/>
                </a:solidFill>
                <a:effectLst/>
                <a:latin typeface="+mn-lt"/>
                <a:ea typeface="+mn-ea"/>
                <a:cs typeface="+mn-cs"/>
              </a:rPr>
              <a:t>I give you my time to…</a:t>
            </a:r>
          </a:p>
          <a:p>
            <a:r>
              <a:rPr lang="en-ZA" sz="1200" kern="1200" dirty="0" smtClean="0">
                <a:solidFill>
                  <a:schemeClr val="tx1"/>
                </a:solidFill>
                <a:effectLst/>
                <a:latin typeface="+mn-lt"/>
                <a:ea typeface="+mn-ea"/>
                <a:cs typeface="+mn-cs"/>
              </a:rPr>
              <a:t>  Work for you</a:t>
            </a:r>
          </a:p>
          <a:p>
            <a:r>
              <a:rPr lang="en-ZA" sz="1200" kern="1200" dirty="0" smtClean="0">
                <a:solidFill>
                  <a:schemeClr val="tx1"/>
                </a:solidFill>
                <a:effectLst/>
                <a:latin typeface="+mn-lt"/>
                <a:ea typeface="+mn-ea"/>
                <a:cs typeface="+mn-cs"/>
              </a:rPr>
              <a:t>  Rest and play</a:t>
            </a:r>
          </a:p>
          <a:p>
            <a:r>
              <a:rPr lang="en-ZA" sz="1200" kern="1200" dirty="0" smtClean="0">
                <a:solidFill>
                  <a:schemeClr val="tx1"/>
                </a:solidFill>
                <a:effectLst/>
                <a:latin typeface="+mn-lt"/>
                <a:ea typeface="+mn-ea"/>
                <a:cs typeface="+mn-cs"/>
              </a:rPr>
              <a:t>  Worship and pray</a:t>
            </a:r>
          </a:p>
          <a:p>
            <a:r>
              <a:rPr lang="en-ZA" sz="1200" kern="1200" dirty="0" smtClean="0">
                <a:solidFill>
                  <a:schemeClr val="tx1"/>
                </a:solidFill>
                <a:effectLst/>
                <a:latin typeface="+mn-lt"/>
                <a:ea typeface="+mn-ea"/>
                <a:cs typeface="+mn-cs"/>
              </a:rPr>
              <a:t>Gracious God,</a:t>
            </a:r>
          </a:p>
          <a:p>
            <a:r>
              <a:rPr lang="en-ZA" sz="1200" kern="1200" dirty="0" smtClean="0">
                <a:solidFill>
                  <a:schemeClr val="tx1"/>
                </a:solidFill>
                <a:effectLst/>
                <a:latin typeface="+mn-lt"/>
                <a:ea typeface="+mn-ea"/>
                <a:cs typeface="+mn-cs"/>
              </a:rPr>
              <a:t>Thank you for the mission you have given me</a:t>
            </a:r>
          </a:p>
          <a:p>
            <a:r>
              <a:rPr lang="en-ZA" sz="1200" kern="1200" dirty="0" smtClean="0">
                <a:solidFill>
                  <a:schemeClr val="tx1"/>
                </a:solidFill>
                <a:effectLst/>
                <a:latin typeface="+mn-lt"/>
                <a:ea typeface="+mn-ea"/>
                <a:cs typeface="+mn-cs"/>
              </a:rPr>
              <a:t>And for your work of grace on the cross</a:t>
            </a:r>
          </a:p>
          <a:p>
            <a:r>
              <a:rPr lang="en-ZA" sz="1200" kern="1200" dirty="0" smtClean="0">
                <a:solidFill>
                  <a:schemeClr val="tx1"/>
                </a:solidFill>
                <a:effectLst/>
                <a:latin typeface="+mn-lt"/>
                <a:ea typeface="+mn-ea"/>
                <a:cs typeface="+mn-cs"/>
              </a:rPr>
              <a:t>May my mission be your work</a:t>
            </a:r>
          </a:p>
          <a:p>
            <a:r>
              <a:rPr lang="en-ZA" sz="1200" kern="1200" dirty="0" smtClean="0">
                <a:solidFill>
                  <a:schemeClr val="tx1"/>
                </a:solidFill>
                <a:effectLst/>
                <a:latin typeface="+mn-lt"/>
                <a:ea typeface="+mn-ea"/>
                <a:cs typeface="+mn-cs"/>
              </a:rPr>
              <a:t>Through Jesus I pray</a:t>
            </a:r>
          </a:p>
          <a:p>
            <a:r>
              <a:rPr lang="en-ZA" sz="1200" kern="1200" dirty="0" smtClean="0">
                <a:solidFill>
                  <a:schemeClr val="tx1"/>
                </a:solidFill>
                <a:effectLst/>
                <a:latin typeface="+mn-lt"/>
                <a:ea typeface="+mn-ea"/>
                <a:cs typeface="+mn-cs"/>
              </a:rPr>
              <a:t>Amen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37</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Closing</a:t>
            </a:r>
            <a:r>
              <a:rPr lang="en-ZA" sz="1200" kern="1200" baseline="0" dirty="0" smtClean="0">
                <a:solidFill>
                  <a:schemeClr val="tx1"/>
                </a:solidFill>
                <a:effectLst/>
                <a:latin typeface="+mn-lt"/>
                <a:ea typeface="+mn-ea"/>
                <a:cs typeface="+mn-cs"/>
              </a:rPr>
              <a:t> Prayer</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38</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week we will be looking at how to PERSUADE our lost friends with Truth.</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39</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first step in the Replicate Circle is to Pray with Passion for our lost friends.</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learnt how to pray with passion using this</a:t>
            </a:r>
            <a:r>
              <a:rPr lang="en-US" baseline="0" dirty="0" smtClean="0"/>
              <a:t> </a:t>
            </a:r>
            <a:r>
              <a:rPr lang="en-US" dirty="0" smtClean="0"/>
              <a:t>prayer outline:</a:t>
            </a:r>
            <a:r>
              <a:rPr lang="en-US" baseline="0" dirty="0" smtClean="0"/>
              <a:t> </a:t>
            </a:r>
          </a:p>
          <a:p>
            <a:r>
              <a:rPr lang="en-US" baseline="0" dirty="0" smtClean="0"/>
              <a:t>1. Praise: Thank and praise God for who he is, how great He is and how much you love him.</a:t>
            </a:r>
          </a:p>
          <a:p>
            <a:r>
              <a:rPr lang="en-US" baseline="0" dirty="0" smtClean="0"/>
              <a:t>2. Request: Ask God to work in your life and through you to bring his kingdom to earth.</a:t>
            </a:r>
          </a:p>
          <a:p>
            <a:r>
              <a:rPr lang="en-US" baseline="0" dirty="0" smtClean="0"/>
              <a:t>3. Admit: Admit that you need God in your life and that you need his help to make disciples.</a:t>
            </a:r>
          </a:p>
          <a:p>
            <a:r>
              <a:rPr lang="en-US" baseline="0" dirty="0" smtClean="0"/>
              <a:t>4. Yield: Tell God that you surrender to Him and want to be used by Him to reach your friends.</a:t>
            </a:r>
          </a:p>
          <a:p>
            <a:r>
              <a:rPr lang="en-US" baseline="0" dirty="0" smtClean="0"/>
              <a:t>5. Save: Ask God to soften the hearts of your lost friends and bring them into a relationship with him.</a:t>
            </a:r>
          </a:p>
          <a:p>
            <a:r>
              <a:rPr lang="en-US" dirty="0" smtClean="0"/>
              <a:t>And we also were challenged to have a Prayer Date @ 8</a:t>
            </a:r>
            <a:r>
              <a:rPr lang="en-US" baseline="0" dirty="0" smtClean="0"/>
              <a:t> each night with God - and many of us participated on the Sunday Youth WhatsApp group between 8 and 8:30 each night of the week.</a:t>
            </a:r>
            <a:endParaRPr lang="en-US" dirty="0" smtClean="0"/>
          </a:p>
        </p:txBody>
      </p:sp>
      <p:sp>
        <p:nvSpPr>
          <p:cNvPr id="4" name="Slide Number Placeholder 3"/>
          <p:cNvSpPr>
            <a:spLocks noGrp="1"/>
          </p:cNvSpPr>
          <p:nvPr>
            <p:ph type="sldNum" sz="quarter" idx="10"/>
          </p:nvPr>
        </p:nvSpPr>
        <p:spPr/>
        <p:txBody>
          <a:bodyPr/>
          <a:lstStyle/>
          <a:p>
            <a:fld id="{ABB761E8-B556-2442-B9DB-91D007047673}" type="slidenum">
              <a:rPr lang="en-US" smtClean="0"/>
              <a:t>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we challenged you to have a Prayer Date @ 8</a:t>
            </a:r>
            <a:r>
              <a:rPr lang="en-US" baseline="0" dirty="0" smtClean="0"/>
              <a:t> each night with God - and many of us participated on the Sunday Youth WhatsApp group between 8 and 8:30 each night of the week. If you are not on the group (even if you gave your number last Sunday), then please sign up this morning before you leave!</a:t>
            </a:r>
            <a:endParaRPr lang="en-US" dirty="0" smtClean="0"/>
          </a:p>
        </p:txBody>
      </p:sp>
      <p:sp>
        <p:nvSpPr>
          <p:cNvPr id="4" name="Slide Number Placeholder 3"/>
          <p:cNvSpPr>
            <a:spLocks noGrp="1"/>
          </p:cNvSpPr>
          <p:nvPr>
            <p:ph type="sldNum" sz="quarter" idx="10"/>
          </p:nvPr>
        </p:nvSpPr>
        <p:spPr/>
        <p:txBody>
          <a:bodyPr/>
          <a:lstStyle/>
          <a:p>
            <a:fld id="{ABB761E8-B556-2442-B9DB-91D007047673}" type="slidenum">
              <a:rPr lang="en-US" smtClean="0"/>
              <a:t>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On</a:t>
            </a:r>
            <a:r>
              <a:rPr lang="en-ZA" sz="1200" kern="1200" baseline="0" dirty="0" smtClean="0">
                <a:solidFill>
                  <a:schemeClr val="tx1"/>
                </a:solidFill>
                <a:effectLst/>
                <a:latin typeface="+mn-lt"/>
                <a:ea typeface="+mn-ea"/>
                <a:cs typeface="+mn-cs"/>
              </a:rPr>
              <a:t> the handout we were given we </a:t>
            </a:r>
            <a:r>
              <a:rPr lang="en-ZA" sz="1200" kern="1200" dirty="0" smtClean="0">
                <a:solidFill>
                  <a:schemeClr val="tx1"/>
                </a:solidFill>
                <a:effectLst/>
                <a:latin typeface="+mn-lt"/>
                <a:ea typeface="+mn-ea"/>
                <a:cs typeface="+mn-cs"/>
              </a:rPr>
              <a:t>wrote down the names of three lost friends on the Pray with Passion part of the circle.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7</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week we are going to explore</a:t>
            </a:r>
            <a:r>
              <a:rPr lang="en-US" baseline="0" dirty="0" smtClean="0"/>
              <a:t> the second part of the </a:t>
            </a:r>
            <a:r>
              <a:rPr lang="en-US" dirty="0" smtClean="0"/>
              <a:t>Replicate Circle: Pursue With Love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8</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Once you</a:t>
            </a:r>
            <a:r>
              <a:rPr lang="en-ZA" sz="1200" kern="1200" baseline="0" dirty="0" smtClean="0">
                <a:solidFill>
                  <a:schemeClr val="tx1"/>
                </a:solidFill>
                <a:effectLst/>
                <a:latin typeface="+mn-lt"/>
                <a:ea typeface="+mn-ea"/>
                <a:cs typeface="+mn-cs"/>
              </a:rPr>
              <a:t> have started praying for three lost friends you begin to look for opportunities to take the next step which is to pursue them with love so you can start moving the names of your lost friends to the next section of the circle.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9</a:t>
            </a:fld>
            <a:endParaRPr lang="en-US"/>
          </a:p>
        </p:txBody>
      </p:sp>
    </p:spTree>
    <p:extLst>
      <p:ext uri="{BB962C8B-B14F-4D97-AF65-F5344CB8AC3E}">
        <p14:creationId xmlns:p14="http://schemas.microsoft.com/office/powerpoint/2010/main" val="164247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16/08/06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570702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16/08/06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548041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16/08/06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182055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16/08/06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509281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1C3725-5453-3542-A19C-130A3E12A89D}" type="datetimeFigureOut">
              <a:rPr lang="en-US" smtClean="0"/>
              <a:t>16/08/06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977499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1C3725-5453-3542-A19C-130A3E12A89D}" type="datetimeFigureOut">
              <a:rPr lang="en-US" smtClean="0"/>
              <a:t>16/08/06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780959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1C3725-5453-3542-A19C-130A3E12A89D}" type="datetimeFigureOut">
              <a:rPr lang="en-US" smtClean="0"/>
              <a:t>16/08/06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982785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1C3725-5453-3542-A19C-130A3E12A89D}" type="datetimeFigureOut">
              <a:rPr lang="en-US" smtClean="0"/>
              <a:t>16/08/06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4127298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C3725-5453-3542-A19C-130A3E12A89D}" type="datetimeFigureOut">
              <a:rPr lang="en-US" smtClean="0"/>
              <a:t>16/08/06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84072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16/08/06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67949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16/08/06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90211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5" rIns="91429" bIns="4571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9" tIns="45715" rIns="91429"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fld id="{7F1C3725-5453-3542-A19C-130A3E12A89D}" type="datetimeFigureOut">
              <a:rPr lang="en-US" smtClean="0"/>
              <a:t>16/08/06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29" tIns="45715" rIns="91429" bIns="45715"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fld id="{5577164D-674C-2F41-B1F2-272353E1E02B}" type="slidenum">
              <a:rPr lang="en-US" smtClean="0"/>
              <a:t>‹#›</a:t>
            </a:fld>
            <a:endParaRPr lang="en-US"/>
          </a:p>
        </p:txBody>
      </p:sp>
    </p:spTree>
    <p:extLst>
      <p:ext uri="{BB962C8B-B14F-4D97-AF65-F5344CB8AC3E}">
        <p14:creationId xmlns:p14="http://schemas.microsoft.com/office/powerpoint/2010/main" val="4282310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145" rtl="0" eaLnBrk="1" latinLnBrk="0" hangingPunct="1">
        <a:spcBef>
          <a:spcPct val="0"/>
        </a:spcBef>
        <a:buNone/>
        <a:defRPr sz="4400" kern="1200">
          <a:solidFill>
            <a:schemeClr val="tx1"/>
          </a:solidFill>
          <a:latin typeface="+mj-lt"/>
          <a:ea typeface="+mj-ea"/>
          <a:cs typeface="+mj-cs"/>
        </a:defRPr>
      </a:lvl1pPr>
    </p:titleStyle>
    <p:bodyStyle>
      <a:lvl1pPr marL="342859" indent="-342859" algn="l" defTabSz="457145" rtl="0" eaLnBrk="1" latinLnBrk="0" hangingPunct="1">
        <a:spcBef>
          <a:spcPct val="20000"/>
        </a:spcBef>
        <a:buFont typeface="Arial"/>
        <a:buChar char="•"/>
        <a:defRPr sz="3200" kern="1200">
          <a:solidFill>
            <a:schemeClr val="tx1"/>
          </a:solidFill>
          <a:latin typeface="+mn-lt"/>
          <a:ea typeface="+mn-ea"/>
          <a:cs typeface="+mn-cs"/>
        </a:defRPr>
      </a:lvl1pPr>
      <a:lvl2pPr marL="742861" indent="-285716" algn="l" defTabSz="457145" rtl="0" eaLnBrk="1" latinLnBrk="0" hangingPunct="1">
        <a:spcBef>
          <a:spcPct val="20000"/>
        </a:spcBef>
        <a:buFont typeface="Arial"/>
        <a:buChar char="–"/>
        <a:defRPr sz="2800" kern="1200">
          <a:solidFill>
            <a:schemeClr val="tx1"/>
          </a:solidFill>
          <a:latin typeface="+mn-lt"/>
          <a:ea typeface="+mn-ea"/>
          <a:cs typeface="+mn-cs"/>
        </a:defRPr>
      </a:lvl2pPr>
      <a:lvl3pPr marL="1142863" indent="-228573" algn="l" defTabSz="457145" rtl="0" eaLnBrk="1" latinLnBrk="0" hangingPunct="1">
        <a:spcBef>
          <a:spcPct val="20000"/>
        </a:spcBef>
        <a:buFont typeface="Arial"/>
        <a:buChar char="•"/>
        <a:defRPr sz="2400" kern="1200">
          <a:solidFill>
            <a:schemeClr val="tx1"/>
          </a:solidFill>
          <a:latin typeface="+mn-lt"/>
          <a:ea typeface="+mn-ea"/>
          <a:cs typeface="+mn-cs"/>
        </a:defRPr>
      </a:lvl3pPr>
      <a:lvl4pPr marL="1600008" indent="-228573" algn="l" defTabSz="457145" rtl="0" eaLnBrk="1" latinLnBrk="0" hangingPunct="1">
        <a:spcBef>
          <a:spcPct val="20000"/>
        </a:spcBef>
        <a:buFont typeface="Arial"/>
        <a:buChar char="–"/>
        <a:defRPr sz="2000" kern="1200">
          <a:solidFill>
            <a:schemeClr val="tx1"/>
          </a:solidFill>
          <a:latin typeface="+mn-lt"/>
          <a:ea typeface="+mn-ea"/>
          <a:cs typeface="+mn-cs"/>
        </a:defRPr>
      </a:lvl4pPr>
      <a:lvl5pPr marL="2057153" indent="-228573" algn="l" defTabSz="457145" rtl="0" eaLnBrk="1" latinLnBrk="0" hangingPunct="1">
        <a:spcBef>
          <a:spcPct val="20000"/>
        </a:spcBef>
        <a:buFont typeface="Arial"/>
        <a:buChar char="»"/>
        <a:defRPr sz="2000" kern="1200">
          <a:solidFill>
            <a:schemeClr val="tx1"/>
          </a:solidFill>
          <a:latin typeface="+mn-lt"/>
          <a:ea typeface="+mn-ea"/>
          <a:cs typeface="+mn-cs"/>
        </a:defRPr>
      </a:lvl5pPr>
      <a:lvl6pPr marL="2514298" indent="-228573" algn="l" defTabSz="457145" rtl="0" eaLnBrk="1" latinLnBrk="0" hangingPunct="1">
        <a:spcBef>
          <a:spcPct val="20000"/>
        </a:spcBef>
        <a:buFont typeface="Arial"/>
        <a:buChar char="•"/>
        <a:defRPr sz="2000" kern="1200">
          <a:solidFill>
            <a:schemeClr val="tx1"/>
          </a:solidFill>
          <a:latin typeface="+mn-lt"/>
          <a:ea typeface="+mn-ea"/>
          <a:cs typeface="+mn-cs"/>
        </a:defRPr>
      </a:lvl6pPr>
      <a:lvl7pPr marL="2971443" indent="-228573" algn="l" defTabSz="457145" rtl="0" eaLnBrk="1" latinLnBrk="0" hangingPunct="1">
        <a:spcBef>
          <a:spcPct val="20000"/>
        </a:spcBef>
        <a:buFont typeface="Arial"/>
        <a:buChar char="•"/>
        <a:defRPr sz="2000" kern="1200">
          <a:solidFill>
            <a:schemeClr val="tx1"/>
          </a:solidFill>
          <a:latin typeface="+mn-lt"/>
          <a:ea typeface="+mn-ea"/>
          <a:cs typeface="+mn-cs"/>
        </a:defRPr>
      </a:lvl7pPr>
      <a:lvl8pPr marL="3428589" indent="-228573" algn="l" defTabSz="457145" rtl="0" eaLnBrk="1" latinLnBrk="0" hangingPunct="1">
        <a:spcBef>
          <a:spcPct val="20000"/>
        </a:spcBef>
        <a:buFont typeface="Arial"/>
        <a:buChar char="•"/>
        <a:defRPr sz="2000" kern="1200">
          <a:solidFill>
            <a:schemeClr val="tx1"/>
          </a:solidFill>
          <a:latin typeface="+mn-lt"/>
          <a:ea typeface="+mn-ea"/>
          <a:cs typeface="+mn-cs"/>
        </a:defRPr>
      </a:lvl8pPr>
      <a:lvl9pPr marL="3885734" indent="-228573" algn="l" defTabSz="45714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96293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87448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11122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22216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51217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20042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80529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14596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60012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94031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59649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786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37482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61151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55750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6444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6483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99942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25937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62008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27476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30101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82410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75815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9276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23928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8080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65625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09718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26533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41250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3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57078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28322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47930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58639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6920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2554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5279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8096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10560</TotalTime>
  <Words>1942</Words>
  <Application>Microsoft Macintosh PowerPoint</Application>
  <PresentationFormat>On-screen Show (4:3)</PresentationFormat>
  <Paragraphs>146</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622</cp:revision>
  <dcterms:created xsi:type="dcterms:W3CDTF">2013-10-02T18:06:33Z</dcterms:created>
  <dcterms:modified xsi:type="dcterms:W3CDTF">2016-08-06T14:17:50Z</dcterms:modified>
</cp:coreProperties>
</file>