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1169" r:id="rId2"/>
    <p:sldId id="1253" r:id="rId3"/>
    <p:sldId id="1294" r:id="rId4"/>
    <p:sldId id="1205" r:id="rId5"/>
    <p:sldId id="1225" r:id="rId6"/>
    <p:sldId id="1254" r:id="rId7"/>
    <p:sldId id="1218" r:id="rId8"/>
    <p:sldId id="1295" r:id="rId9"/>
    <p:sldId id="1296" r:id="rId10"/>
    <p:sldId id="1400" r:id="rId11"/>
    <p:sldId id="1399" r:id="rId12"/>
    <p:sldId id="1402" r:id="rId13"/>
    <p:sldId id="1403" r:id="rId14"/>
    <p:sldId id="1404" r:id="rId15"/>
    <p:sldId id="1259" r:id="rId16"/>
    <p:sldId id="1359" r:id="rId17"/>
    <p:sldId id="1357" r:id="rId18"/>
    <p:sldId id="1397" r:id="rId19"/>
    <p:sldId id="1358" r:id="rId20"/>
    <p:sldId id="1401" r:id="rId21"/>
    <p:sldId id="1356" r:id="rId22"/>
    <p:sldId id="1398" r:id="rId23"/>
    <p:sldId id="1311" r:id="rId24"/>
    <p:sldId id="1405" r:id="rId25"/>
    <p:sldId id="1300" r:id="rId26"/>
    <p:sldId id="1390" r:id="rId27"/>
    <p:sldId id="1377" r:id="rId28"/>
    <p:sldId id="1391" r:id="rId29"/>
    <p:sldId id="1393" r:id="rId30"/>
    <p:sldId id="1304" r:id="rId31"/>
    <p:sldId id="1406" r:id="rId32"/>
    <p:sldId id="1362" r:id="rId33"/>
    <p:sldId id="1363" r:id="rId34"/>
    <p:sldId id="1364" r:id="rId35"/>
    <p:sldId id="1370" r:id="rId36"/>
    <p:sldId id="1361" r:id="rId37"/>
    <p:sldId id="1372" r:id="rId38"/>
    <p:sldId id="1373" r:id="rId39"/>
    <p:sldId id="1312" r:id="rId40"/>
    <p:sldId id="1394" r:id="rId41"/>
    <p:sldId id="1374" r:id="rId42"/>
    <p:sldId id="1308" r:id="rId43"/>
    <p:sldId id="1407" r:id="rId44"/>
    <p:sldId id="1383" r:id="rId45"/>
    <p:sldId id="1380" r:id="rId46"/>
    <p:sldId id="1384" r:id="rId47"/>
    <p:sldId id="1385" r:id="rId48"/>
    <p:sldId id="1408" r:id="rId49"/>
    <p:sldId id="1247" r:id="rId50"/>
    <p:sldId id="1248" r:id="rId51"/>
  </p:sldIdLst>
  <p:sldSz cx="9144000" cy="6858000" type="screen4x3"/>
  <p:notesSz cx="6858000" cy="9144000"/>
  <p:defaultTextStyle>
    <a:defPPr>
      <a:defRPr lang="en-US"/>
    </a:defPPr>
    <a:lvl1pPr marL="0" algn="l" defTabSz="457145" rtl="0" eaLnBrk="1" latinLnBrk="0" hangingPunct="1">
      <a:defRPr sz="1800" kern="1200">
        <a:solidFill>
          <a:schemeClr val="tx1"/>
        </a:solidFill>
        <a:latin typeface="+mn-lt"/>
        <a:ea typeface="+mn-ea"/>
        <a:cs typeface="+mn-cs"/>
      </a:defRPr>
    </a:lvl1pPr>
    <a:lvl2pPr marL="457145" algn="l" defTabSz="457145" rtl="0" eaLnBrk="1" latinLnBrk="0" hangingPunct="1">
      <a:defRPr sz="1800" kern="1200">
        <a:solidFill>
          <a:schemeClr val="tx1"/>
        </a:solidFill>
        <a:latin typeface="+mn-lt"/>
        <a:ea typeface="+mn-ea"/>
        <a:cs typeface="+mn-cs"/>
      </a:defRPr>
    </a:lvl2pPr>
    <a:lvl3pPr marL="914290" algn="l" defTabSz="457145" rtl="0" eaLnBrk="1" latinLnBrk="0" hangingPunct="1">
      <a:defRPr sz="1800" kern="1200">
        <a:solidFill>
          <a:schemeClr val="tx1"/>
        </a:solidFill>
        <a:latin typeface="+mn-lt"/>
        <a:ea typeface="+mn-ea"/>
        <a:cs typeface="+mn-cs"/>
      </a:defRPr>
    </a:lvl3pPr>
    <a:lvl4pPr marL="1371435" algn="l" defTabSz="457145" rtl="0" eaLnBrk="1" latinLnBrk="0" hangingPunct="1">
      <a:defRPr sz="1800" kern="1200">
        <a:solidFill>
          <a:schemeClr val="tx1"/>
        </a:solidFill>
        <a:latin typeface="+mn-lt"/>
        <a:ea typeface="+mn-ea"/>
        <a:cs typeface="+mn-cs"/>
      </a:defRPr>
    </a:lvl4pPr>
    <a:lvl5pPr marL="1828581" algn="l" defTabSz="457145" rtl="0" eaLnBrk="1" latinLnBrk="0" hangingPunct="1">
      <a:defRPr sz="1800" kern="1200">
        <a:solidFill>
          <a:schemeClr val="tx1"/>
        </a:solidFill>
        <a:latin typeface="+mn-lt"/>
        <a:ea typeface="+mn-ea"/>
        <a:cs typeface="+mn-cs"/>
      </a:defRPr>
    </a:lvl5pPr>
    <a:lvl6pPr marL="2285726" algn="l" defTabSz="457145" rtl="0" eaLnBrk="1" latinLnBrk="0" hangingPunct="1">
      <a:defRPr sz="1800" kern="1200">
        <a:solidFill>
          <a:schemeClr val="tx1"/>
        </a:solidFill>
        <a:latin typeface="+mn-lt"/>
        <a:ea typeface="+mn-ea"/>
        <a:cs typeface="+mn-cs"/>
      </a:defRPr>
    </a:lvl6pPr>
    <a:lvl7pPr marL="2742871" algn="l" defTabSz="457145" rtl="0" eaLnBrk="1" latinLnBrk="0" hangingPunct="1">
      <a:defRPr sz="1800" kern="1200">
        <a:solidFill>
          <a:schemeClr val="tx1"/>
        </a:solidFill>
        <a:latin typeface="+mn-lt"/>
        <a:ea typeface="+mn-ea"/>
        <a:cs typeface="+mn-cs"/>
      </a:defRPr>
    </a:lvl7pPr>
    <a:lvl8pPr marL="3200016" algn="l" defTabSz="457145" rtl="0" eaLnBrk="1" latinLnBrk="0" hangingPunct="1">
      <a:defRPr sz="1800" kern="1200">
        <a:solidFill>
          <a:schemeClr val="tx1"/>
        </a:solidFill>
        <a:latin typeface="+mn-lt"/>
        <a:ea typeface="+mn-ea"/>
        <a:cs typeface="+mn-cs"/>
      </a:defRPr>
    </a:lvl8pPr>
    <a:lvl9pPr marL="3657161" algn="l" defTabSz="457145"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DE74"/>
    <a:srgbClr val="E7E92B"/>
    <a:srgbClr val="DFFF0A"/>
    <a:srgbClr val="F5FFC3"/>
    <a:srgbClr val="BD7B0E"/>
    <a:srgbClr val="E4C53D"/>
    <a:srgbClr val="F3CC37"/>
    <a:srgbClr val="1DAB1D"/>
    <a:srgbClr val="FD8C08"/>
    <a:srgbClr val="D5B3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96" autoAdjust="0"/>
    <p:restoredTop sz="87061" autoAdjust="0"/>
  </p:normalViewPr>
  <p:slideViewPr>
    <p:cSldViewPr snapToGrid="0" snapToObjects="1" showGuides="1">
      <p:cViewPr varScale="1">
        <p:scale>
          <a:sx n="82" d="100"/>
          <a:sy n="82" d="100"/>
        </p:scale>
        <p:origin x="-1808" y="-112"/>
      </p:cViewPr>
      <p:guideLst>
        <p:guide orient="horz" pos="2130"/>
        <p:guide pos="2866"/>
      </p:guideLst>
    </p:cSldViewPr>
  </p:slideViewPr>
  <p:notesTextViewPr>
    <p:cViewPr>
      <p:scale>
        <a:sx n="100" d="100"/>
        <a:sy n="100" d="100"/>
      </p:scale>
      <p:origin x="0" y="8"/>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3D2349-956C-E94D-BDF5-9F5F8C952267}" type="datetimeFigureOut">
              <a:rPr lang="en-US" smtClean="0"/>
              <a:t>16/09/20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B761E8-B556-2442-B9DB-91D007047673}" type="slidenum">
              <a:rPr lang="en-US" smtClean="0"/>
              <a:t>‹#›</a:t>
            </a:fld>
            <a:endParaRPr lang="en-US"/>
          </a:p>
        </p:txBody>
      </p:sp>
    </p:spTree>
    <p:extLst>
      <p:ext uri="{BB962C8B-B14F-4D97-AF65-F5344CB8AC3E}">
        <p14:creationId xmlns:p14="http://schemas.microsoft.com/office/powerpoint/2010/main" val="3125907299"/>
      </p:ext>
    </p:extLst>
  </p:cSld>
  <p:clrMap bg1="lt1" tx1="dk1" bg2="lt2" tx2="dk2" accent1="accent1" accent2="accent2" accent3="accent3" accent4="accent4" accent5="accent5" accent6="accent6" hlink="hlink" folHlink="folHlink"/>
  <p:notesStyle>
    <a:lvl1pPr marL="0" algn="l" defTabSz="457145" rtl="0" eaLnBrk="1" latinLnBrk="0" hangingPunct="1">
      <a:defRPr sz="1200" kern="1200">
        <a:solidFill>
          <a:schemeClr val="tx1"/>
        </a:solidFill>
        <a:latin typeface="+mn-lt"/>
        <a:ea typeface="+mn-ea"/>
        <a:cs typeface="+mn-cs"/>
      </a:defRPr>
    </a:lvl1pPr>
    <a:lvl2pPr marL="457145" algn="l" defTabSz="457145" rtl="0" eaLnBrk="1" latinLnBrk="0" hangingPunct="1">
      <a:defRPr sz="1200" kern="1200">
        <a:solidFill>
          <a:schemeClr val="tx1"/>
        </a:solidFill>
        <a:latin typeface="+mn-lt"/>
        <a:ea typeface="+mn-ea"/>
        <a:cs typeface="+mn-cs"/>
      </a:defRPr>
    </a:lvl2pPr>
    <a:lvl3pPr marL="914290" algn="l" defTabSz="457145" rtl="0" eaLnBrk="1" latinLnBrk="0" hangingPunct="1">
      <a:defRPr sz="1200" kern="1200">
        <a:solidFill>
          <a:schemeClr val="tx1"/>
        </a:solidFill>
        <a:latin typeface="+mn-lt"/>
        <a:ea typeface="+mn-ea"/>
        <a:cs typeface="+mn-cs"/>
      </a:defRPr>
    </a:lvl3pPr>
    <a:lvl4pPr marL="1371435" algn="l" defTabSz="457145" rtl="0" eaLnBrk="1" latinLnBrk="0" hangingPunct="1">
      <a:defRPr sz="1200" kern="1200">
        <a:solidFill>
          <a:schemeClr val="tx1"/>
        </a:solidFill>
        <a:latin typeface="+mn-lt"/>
        <a:ea typeface="+mn-ea"/>
        <a:cs typeface="+mn-cs"/>
      </a:defRPr>
    </a:lvl4pPr>
    <a:lvl5pPr marL="1828581" algn="l" defTabSz="457145" rtl="0" eaLnBrk="1" latinLnBrk="0" hangingPunct="1">
      <a:defRPr sz="1200" kern="1200">
        <a:solidFill>
          <a:schemeClr val="tx1"/>
        </a:solidFill>
        <a:latin typeface="+mn-lt"/>
        <a:ea typeface="+mn-ea"/>
        <a:cs typeface="+mn-cs"/>
      </a:defRPr>
    </a:lvl5pPr>
    <a:lvl6pPr marL="2285726" algn="l" defTabSz="457145" rtl="0" eaLnBrk="1" latinLnBrk="0" hangingPunct="1">
      <a:defRPr sz="1200" kern="1200">
        <a:solidFill>
          <a:schemeClr val="tx1"/>
        </a:solidFill>
        <a:latin typeface="+mn-lt"/>
        <a:ea typeface="+mn-ea"/>
        <a:cs typeface="+mn-cs"/>
      </a:defRPr>
    </a:lvl6pPr>
    <a:lvl7pPr marL="2742871" algn="l" defTabSz="457145" rtl="0" eaLnBrk="1" latinLnBrk="0" hangingPunct="1">
      <a:defRPr sz="1200" kern="1200">
        <a:solidFill>
          <a:schemeClr val="tx1"/>
        </a:solidFill>
        <a:latin typeface="+mn-lt"/>
        <a:ea typeface="+mn-ea"/>
        <a:cs typeface="+mn-cs"/>
      </a:defRPr>
    </a:lvl7pPr>
    <a:lvl8pPr marL="3200016" algn="l" defTabSz="457145" rtl="0" eaLnBrk="1" latinLnBrk="0" hangingPunct="1">
      <a:defRPr sz="1200" kern="1200">
        <a:solidFill>
          <a:schemeClr val="tx1"/>
        </a:solidFill>
        <a:latin typeface="+mn-lt"/>
        <a:ea typeface="+mn-ea"/>
        <a:cs typeface="+mn-cs"/>
      </a:defRPr>
    </a:lvl8pPr>
    <a:lvl9pPr marL="3657161" algn="l" defTabSz="45714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Welcome to the Replicate Series. Let’s first watch another Star Wars Rebels video clip.</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You have probably heard of</a:t>
            </a:r>
            <a:r>
              <a:rPr lang="en-ZA" sz="1200" kern="1200" baseline="0" dirty="0" smtClean="0">
                <a:solidFill>
                  <a:schemeClr val="tx1"/>
                </a:solidFill>
                <a:effectLst/>
                <a:latin typeface="+mn-lt"/>
                <a:ea typeface="+mn-ea"/>
                <a:cs typeface="+mn-cs"/>
              </a:rPr>
              <a:t> The Clone Wars.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10</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have you heard of The Table Wars? We are going to conduct an experiment to see how well you are able to persuade people from other tables to join your table.</a:t>
            </a:r>
            <a:r>
              <a:rPr lang="en-US" baseline="0" dirty="0" smtClean="0"/>
              <a:t> You have 2 minutes to prepare and then 2 minutes to move around the room to persuade people to join your table. The table with the most people around it at the end of the 2 minutes wins the first ever His Youth Table Wars. But first we are going to watch a video that will give you 6 secrets to persuasion that if used will give you a huge advantage in the game.</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11</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Video: Science of Persuasion. An edited version of a YouTube clip: https://</a:t>
            </a:r>
            <a:r>
              <a:rPr lang="en-US" sz="1200" kern="1200" dirty="0" err="1" smtClean="0">
                <a:solidFill>
                  <a:schemeClr val="tx1"/>
                </a:solidFill>
                <a:effectLst/>
                <a:latin typeface="+mn-lt"/>
                <a:ea typeface="+mn-ea"/>
                <a:cs typeface="+mn-cs"/>
              </a:rPr>
              <a:t>www.youtube.com</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watch?v</a:t>
            </a:r>
            <a:r>
              <a:rPr lang="en-US" sz="1200" kern="1200" dirty="0" smtClean="0">
                <a:solidFill>
                  <a:schemeClr val="tx1"/>
                </a:solidFill>
                <a:effectLst/>
                <a:latin typeface="+mn-lt"/>
                <a:ea typeface="+mn-ea"/>
                <a:cs typeface="+mn-cs"/>
              </a:rPr>
              <a:t>=cFdCzN7RYbw</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12</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time for</a:t>
            </a:r>
            <a:r>
              <a:rPr lang="en-US" baseline="0" dirty="0" smtClean="0"/>
              <a:t> </a:t>
            </a:r>
            <a:r>
              <a:rPr lang="en-US" dirty="0" smtClean="0"/>
              <a:t>Table Wars to start. You have </a:t>
            </a:r>
            <a:r>
              <a:rPr lang="en-US" baseline="0" dirty="0" smtClean="0"/>
              <a:t>2 minutes to prepare!</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13</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have </a:t>
            </a:r>
            <a:r>
              <a:rPr lang="en-US" baseline="0" dirty="0" smtClean="0"/>
              <a:t>2 minutes to persuade people to join your table. </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14</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Apostle Paul</a:t>
            </a:r>
            <a:r>
              <a:rPr lang="en-US" sz="1200" kern="1200" baseline="0" dirty="0" smtClean="0">
                <a:solidFill>
                  <a:schemeClr val="tx1"/>
                </a:solidFill>
                <a:effectLst/>
                <a:latin typeface="+mn-lt"/>
                <a:ea typeface="+mn-ea"/>
                <a:cs typeface="+mn-cs"/>
              </a:rPr>
              <a:t> also played Table Wars many years ago. He had been put in prison for telling people about Jesus and a trial was set when he appeared before King Agrippa. (</a:t>
            </a:r>
            <a:r>
              <a:rPr lang="en-US" sz="1200" kern="1200" dirty="0" smtClean="0">
                <a:solidFill>
                  <a:schemeClr val="tx1"/>
                </a:solidFill>
                <a:effectLst/>
                <a:latin typeface="+mn-lt"/>
                <a:ea typeface="+mn-ea"/>
                <a:cs typeface="+mn-cs"/>
              </a:rPr>
              <a:t>Acts 26). He really needed to get the</a:t>
            </a:r>
            <a:r>
              <a:rPr lang="en-US" sz="1200" kern="1200" baseline="0" dirty="0" smtClean="0">
                <a:solidFill>
                  <a:schemeClr val="tx1"/>
                </a:solidFill>
                <a:effectLst/>
                <a:latin typeface="+mn-lt"/>
                <a:ea typeface="+mn-ea"/>
                <a:cs typeface="+mn-cs"/>
              </a:rPr>
              <a:t> king, who did not follow Jesus, to changes “tables” (or sides) and become a follower of Jesus.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15</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His strategy of persuasion started when he told his story of what he was like before he met Jesus (1-11), he then spoke about how he met Jesus on the road to Damascus (12-18) and then about how that encounter with Jesus changed his life (19-23).</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16</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Next he shared the truth with the king and challenged him (24-27)</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17</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The king responded: “Do you think you can persuade me to become a Christian so quickly?”</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18</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Paul’s answered</a:t>
            </a:r>
            <a:r>
              <a:rPr lang="en-US" dirty="0" smtClean="0"/>
              <a:t>, “Whether quickly or not, I pray to God that both you and everyone here in this audience might become the same as I am, except for these chains.”</a:t>
            </a:r>
            <a:endParaRPr lang="en-US" sz="1200" kern="1200" baseline="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19</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Video: </a:t>
            </a:r>
            <a:r>
              <a:rPr lang="en-US" sz="1200" kern="1200" dirty="0" smtClean="0">
                <a:solidFill>
                  <a:schemeClr val="tx1"/>
                </a:solidFill>
                <a:effectLst/>
                <a:latin typeface="+mn-lt"/>
                <a:ea typeface="+mn-ea"/>
                <a:cs typeface="+mn-cs"/>
              </a:rPr>
              <a:t>Star Wars Rebels Extended Trailer.</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Get it on YouTube at: https://</a:t>
            </a:r>
            <a:r>
              <a:rPr lang="en-US" sz="1200" kern="1200" dirty="0" err="1" smtClean="0">
                <a:solidFill>
                  <a:schemeClr val="tx1"/>
                </a:solidFill>
                <a:effectLst/>
                <a:latin typeface="+mn-lt"/>
                <a:ea typeface="+mn-ea"/>
                <a:cs typeface="+mn-cs"/>
              </a:rPr>
              <a:t>www.youtube.com</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watch?v</a:t>
            </a:r>
            <a:r>
              <a:rPr lang="en-US" sz="1200" kern="1200" dirty="0" smtClean="0">
                <a:solidFill>
                  <a:schemeClr val="tx1"/>
                </a:solidFill>
                <a:effectLst/>
                <a:latin typeface="+mn-lt"/>
                <a:ea typeface="+mn-ea"/>
                <a:cs typeface="+mn-cs"/>
              </a:rPr>
              <a:t>=xg5YN3LAGw4</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Paul’s goal was to persuade King Agrippa to be a disciple of Christ. (Acts 26:28-29).</a:t>
            </a:r>
            <a:r>
              <a:rPr lang="en-US" sz="1200" kern="1200" baseline="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20</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should have the same goal for our friends</a:t>
            </a:r>
            <a:r>
              <a:rPr lang="en-US" sz="1200" kern="1200" baseline="0" dirty="0" smtClean="0">
                <a:solidFill>
                  <a:schemeClr val="tx1"/>
                </a:solidFill>
                <a:effectLst/>
                <a:latin typeface="+mn-lt"/>
                <a:ea typeface="+mn-ea"/>
                <a:cs typeface="+mn-cs"/>
              </a:rPr>
              <a:t> - to persuade them to join us as we follow Jesus.</a:t>
            </a:r>
            <a:endParaRPr lang="en-US"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21</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definition of the word “Persuade”: (1) to move by argument, entreaty, or expostulation to a belief, position, or course of action. (2) to plead with; URGE</a:t>
            </a:r>
            <a:r>
              <a:rPr lang="en-ZA"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(Source: </a:t>
            </a:r>
            <a:r>
              <a:rPr lang="en-US" sz="1200" kern="1200" dirty="0" err="1" smtClean="0">
                <a:solidFill>
                  <a:schemeClr val="tx1"/>
                </a:solidFill>
                <a:effectLst/>
                <a:latin typeface="+mn-lt"/>
                <a:ea typeface="+mn-ea"/>
                <a:cs typeface="+mn-cs"/>
              </a:rPr>
              <a:t>merriam-webster.com</a:t>
            </a:r>
            <a:r>
              <a:rPr lang="en-US" sz="1200" kern="1200" dirty="0" smtClean="0">
                <a:solidFill>
                  <a:schemeClr val="tx1"/>
                </a:solidFill>
                <a:effectLst/>
                <a:latin typeface="+mn-lt"/>
                <a:ea typeface="+mn-ea"/>
                <a:cs typeface="+mn-cs"/>
              </a:rPr>
              <a:t>).</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22</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This</a:t>
            </a:r>
            <a:r>
              <a:rPr lang="en-ZA" sz="1200" kern="1200" baseline="0" dirty="0" smtClean="0">
                <a:solidFill>
                  <a:schemeClr val="tx1"/>
                </a:solidFill>
                <a:effectLst/>
                <a:latin typeface="+mn-lt"/>
                <a:ea typeface="+mn-ea"/>
                <a:cs typeface="+mn-cs"/>
              </a:rPr>
              <a:t> is not what we mean by persuade!!! It does not involve bullying people to embrace your beliefs!!!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23</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When we pray with passion,</a:t>
            </a:r>
            <a:r>
              <a:rPr lang="en-US" sz="1200" kern="1200" baseline="0" dirty="0" smtClean="0">
                <a:solidFill>
                  <a:schemeClr val="tx1"/>
                </a:solidFill>
                <a:effectLst/>
                <a:latin typeface="+mn-lt"/>
                <a:ea typeface="+mn-ea"/>
                <a:cs typeface="+mn-cs"/>
              </a:rPr>
              <a:t> then pursue with love and finally persuade with truth it won’t be manipulation or coercion because it will </a:t>
            </a:r>
            <a:r>
              <a:rPr lang="en-US" sz="1200" kern="1200" dirty="0" smtClean="0">
                <a:solidFill>
                  <a:schemeClr val="tx1"/>
                </a:solidFill>
                <a:effectLst/>
                <a:latin typeface="+mn-lt"/>
                <a:ea typeface="+mn-ea"/>
                <a:cs typeface="+mn-cs"/>
              </a:rPr>
              <a:t>flow from a pure heart that is overflowing with the Spirit of God.</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24</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our “live-and-let-live” culture, persuade is a word that can sometimes feel out of synch with embracing diversity and nurturing individuality.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25</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Sometimes</a:t>
            </a:r>
            <a:r>
              <a:rPr lang="en-US" sz="1200" kern="1200" baseline="0" dirty="0" smtClean="0">
                <a:solidFill>
                  <a:schemeClr val="tx1"/>
                </a:solidFill>
                <a:effectLst/>
                <a:latin typeface="+mn-lt"/>
                <a:ea typeface="+mn-ea"/>
                <a:cs typeface="+mn-cs"/>
              </a:rPr>
              <a:t> it makes us feel like we have no right to speak - that we have to accept everyone as they are and not try and change them.</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26</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But</a:t>
            </a:r>
            <a:r>
              <a:rPr lang="en-US" sz="1200" b="0" kern="1200" baseline="0" dirty="0" smtClean="0">
                <a:solidFill>
                  <a:schemeClr val="tx1"/>
                </a:solidFill>
                <a:effectLst/>
                <a:latin typeface="+mn-lt"/>
                <a:ea typeface="+mn-ea"/>
                <a:cs typeface="+mn-cs"/>
              </a:rPr>
              <a:t> we are ambassadors!</a:t>
            </a:r>
            <a:endParaRPr lang="en-Z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27</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We Implore You on Christ’s Behalf: </a:t>
            </a:r>
            <a:r>
              <a:rPr lang="en-US" sz="1200" kern="1200" dirty="0" smtClean="0">
                <a:solidFill>
                  <a:schemeClr val="tx1"/>
                </a:solidFill>
                <a:effectLst/>
                <a:latin typeface="+mn-lt"/>
                <a:ea typeface="+mn-ea"/>
                <a:cs typeface="+mn-cs"/>
              </a:rPr>
              <a:t>The Greek word for persuade is used eight different times in the New Testament in direct connection with evangelism. This is not a used car salesman-type pitch, but a sincere, yet convincing appeal to the heart and mind of the unbeliever. It’s the same approach that Paul used when he wrote, “We are therefore Christ’s ambassadors, as though God were making his appeal through us. We implore you on Christ’s behalf: Be reconciled to God” (2 Corinthians 5:20).</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28</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Imagine if you had done wrong to someone you really really loved, would you go out of your way to ask them to forgive you - even beg them for forgiveness - or would you just walk away? Of course</a:t>
            </a:r>
            <a:r>
              <a:rPr lang="en-US" sz="1200" b="0" kern="1200" baseline="0" dirty="0" smtClean="0">
                <a:solidFill>
                  <a:schemeClr val="tx1"/>
                </a:solidFill>
                <a:effectLst/>
                <a:latin typeface="+mn-lt"/>
                <a:ea typeface="+mn-ea"/>
                <a:cs typeface="+mn-cs"/>
              </a:rPr>
              <a:t> you would try everything - saying sorry and even buying them gifts to try and persuade them to stay with you!</a:t>
            </a:r>
            <a:endParaRPr lang="en-Z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29</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Recap:</a:t>
            </a:r>
            <a:r>
              <a:rPr lang="en-ZA" sz="1200" kern="1200" baseline="0" dirty="0" smtClean="0">
                <a:solidFill>
                  <a:schemeClr val="tx1"/>
                </a:solidFill>
                <a:effectLst/>
                <a:latin typeface="+mn-lt"/>
                <a:ea typeface="+mn-ea"/>
                <a:cs typeface="+mn-cs"/>
              </a:rPr>
              <a:t> We have been </a:t>
            </a:r>
            <a:r>
              <a:rPr lang="en-ZA" sz="1200" kern="1200" dirty="0" smtClean="0">
                <a:solidFill>
                  <a:schemeClr val="tx1"/>
                </a:solidFill>
                <a:effectLst/>
                <a:latin typeface="+mn-lt"/>
                <a:ea typeface="+mn-ea"/>
                <a:cs typeface="+mn-cs"/>
              </a:rPr>
              <a:t>introduced to the Replicate Circle - a tool to help us lead our friends to Jesus.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So how do</a:t>
            </a:r>
            <a:r>
              <a:rPr lang="en-ZA" sz="1200" kern="1200" baseline="0" dirty="0" smtClean="0">
                <a:solidFill>
                  <a:schemeClr val="tx1"/>
                </a:solidFill>
                <a:effectLst/>
                <a:latin typeface="+mn-lt"/>
                <a:ea typeface="+mn-ea"/>
                <a:cs typeface="+mn-cs"/>
              </a:rPr>
              <a:t> we persuade with truth? That is what the next few Sunday mornings are going to be all about.</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30</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We are going</a:t>
            </a:r>
            <a:r>
              <a:rPr lang="en-ZA" sz="1200" kern="1200" baseline="0" dirty="0" smtClean="0">
                <a:solidFill>
                  <a:schemeClr val="tx1"/>
                </a:solidFill>
                <a:effectLst/>
                <a:latin typeface="+mn-lt"/>
                <a:ea typeface="+mn-ea"/>
                <a:cs typeface="+mn-cs"/>
              </a:rPr>
              <a:t> to learn how to Start a Conversation with our Friend.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31</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How to know the gospel backwards</a:t>
            </a:r>
            <a:r>
              <a:rPr lang="is-IS" sz="1200" kern="1200" baseline="0" dirty="0" smtClean="0">
                <a:solidFill>
                  <a:schemeClr val="tx1"/>
                </a:solidFill>
                <a:effectLst/>
                <a:latin typeface="+mn-lt"/>
                <a:ea typeface="+mn-ea"/>
                <a:cs typeface="+mn-cs"/>
              </a:rPr>
              <a:t>…</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32</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And we will practise sharing it with eath other</a:t>
            </a:r>
            <a:r>
              <a:rPr lang="is-IS" sz="1200" kern="1200" baseline="0" dirty="0" smtClean="0">
                <a:solidFill>
                  <a:schemeClr val="tx1"/>
                </a:solidFill>
                <a:effectLst/>
                <a:latin typeface="+mn-lt"/>
                <a:ea typeface="+mn-ea"/>
                <a:cs typeface="+mn-cs"/>
              </a:rPr>
              <a:t>…</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33</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And we will learn how to actually invite our friends to follow Jesus but asking the right questions after we have shared the gospel.</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34</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And finally we will learn how to engage people who have different worldviews from ours.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35</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So I am not going to ruch too far ahead today - but I do want you to know that as we pray for our lost friends, we cannot stop there - we have to start pursuing them with love, and finally we have to persuade them with truth.</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36</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Evangelism is urgent! Our friends are</a:t>
            </a:r>
            <a:r>
              <a:rPr lang="en-ZA" sz="1200" kern="1200" baseline="0" dirty="0" smtClean="0">
                <a:solidFill>
                  <a:schemeClr val="tx1"/>
                </a:solidFill>
                <a:effectLst/>
                <a:latin typeface="+mn-lt"/>
                <a:ea typeface="+mn-ea"/>
                <a:cs typeface="+mn-cs"/>
              </a:rPr>
              <a:t> drowning.</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37</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week 1 we watched a video by Penn Jillette</a:t>
            </a:r>
            <a:r>
              <a:rPr lang="en-US" baseline="0" dirty="0" smtClean="0"/>
              <a:t>, an atheist, who asked how much we have to hate someone to not tell them about hell if that is what we believe is real. You can check out the video on YouTube at: https://</a:t>
            </a:r>
            <a:r>
              <a:rPr lang="en-US" baseline="0" dirty="0" err="1" smtClean="0"/>
              <a:t>www.youtube.com</a:t>
            </a:r>
            <a:r>
              <a:rPr lang="en-US" baseline="0" dirty="0" smtClean="0"/>
              <a:t>/</a:t>
            </a:r>
            <a:r>
              <a:rPr lang="en-US" baseline="0" dirty="0" err="1" smtClean="0"/>
              <a:t>watch?v</a:t>
            </a:r>
            <a:r>
              <a:rPr lang="en-US" baseline="0" dirty="0" smtClean="0"/>
              <a:t>=6md638smQd8</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38</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Hell is a reality!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For those around us who don’t know Jesus, being spiritually unprepared has eternal consequences that’s scope and breadth boggle the mind.</a:t>
            </a:r>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39</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first step in the Replicate Circle is to Pray with Passion for our lost friends.</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if Hell is real, then why aren’t we more intense, more aggressive, more intentional, more urgent? If we believe the Bible when it says that hell is real, then we should be motivated to keep as many people as we can out of it—friends, foes, teachers, classmates, teammates, family members, strangers… everybody.</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40</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can only prepare for eternity while we are still alive - once we die it</a:t>
            </a:r>
            <a:r>
              <a:rPr lang="en-US" sz="1200" kern="1200" baseline="0" dirty="0" smtClean="0">
                <a:solidFill>
                  <a:schemeClr val="tx1"/>
                </a:solidFill>
                <a:effectLst/>
                <a:latin typeface="+mn-lt"/>
                <a:ea typeface="+mn-ea"/>
                <a:cs typeface="+mn-cs"/>
              </a:rPr>
              <a:t> is too late.</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41</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let’s do it! Let’s pray with passion for</a:t>
            </a:r>
            <a:r>
              <a:rPr lang="en-US" sz="1200" kern="1200" baseline="0" dirty="0" smtClean="0">
                <a:solidFill>
                  <a:schemeClr val="tx1"/>
                </a:solidFill>
                <a:effectLst/>
                <a:latin typeface="+mn-lt"/>
                <a:ea typeface="+mn-ea"/>
                <a:cs typeface="+mn-cs"/>
              </a:rPr>
              <a:t> our lost friends, then pursue them with love and persuade them with truth.</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42</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case</a:t>
            </a:r>
            <a:r>
              <a:rPr lang="en-US" sz="1200" kern="1200" baseline="0" dirty="0" smtClean="0">
                <a:solidFill>
                  <a:schemeClr val="tx1"/>
                </a:solidFill>
                <a:effectLst/>
                <a:latin typeface="+mn-lt"/>
                <a:ea typeface="+mn-ea"/>
                <a:cs typeface="+mn-cs"/>
              </a:rPr>
              <a:t> you are wondering what happens when we persuade people with truth - then it is time to learn the ABCs: </a:t>
            </a:r>
            <a:r>
              <a:rPr lang="en-US" sz="1200" kern="1200" dirty="0" smtClean="0">
                <a:solidFill>
                  <a:schemeClr val="tx1"/>
                </a:solidFill>
                <a:effectLst/>
                <a:latin typeface="+mn-lt"/>
                <a:ea typeface="+mn-ea"/>
                <a:cs typeface="+mn-cs"/>
              </a:rPr>
              <a:t>The Replicate Circle is about much more than “conversion” or getting people saved. God has</a:t>
            </a:r>
            <a:r>
              <a:rPr lang="en-US" sz="1200" kern="1200" baseline="0" dirty="0" smtClean="0">
                <a:solidFill>
                  <a:schemeClr val="tx1"/>
                </a:solidFill>
                <a:effectLst/>
                <a:latin typeface="+mn-lt"/>
                <a:ea typeface="+mn-ea"/>
                <a:cs typeface="+mn-cs"/>
              </a:rPr>
              <a:t> called us to go and make disciples!</a:t>
            </a:r>
            <a:r>
              <a:rPr lang="en-US" sz="1200" kern="1200" dirty="0" smtClean="0">
                <a:solidFill>
                  <a:schemeClr val="tx1"/>
                </a:solidFill>
                <a:effectLst/>
                <a:latin typeface="+mn-lt"/>
                <a:ea typeface="+mn-ea"/>
                <a:cs typeface="+mn-cs"/>
              </a:rPr>
              <a:t> In Matthew 28:19-20, Jesus tells us to “go and make disciples…teaching them to obey everything I have commanded you.” We don’t just bring people into a relationship with God but also help them become disciples who make disciples. This is where</a:t>
            </a:r>
            <a:r>
              <a:rPr lang="en-US" sz="1200" kern="1200" baseline="0" dirty="0" smtClean="0">
                <a:solidFill>
                  <a:schemeClr val="tx1"/>
                </a:solidFill>
                <a:effectLst/>
                <a:latin typeface="+mn-lt"/>
                <a:ea typeface="+mn-ea"/>
                <a:cs typeface="+mn-cs"/>
              </a:rPr>
              <a:t> the ABC comes in on the Replicate Circle.</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43</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stands for Accept Jesus Christ. This is the point in time when someone believes the gospel message and trusts in Jesus as their only hope of salvation.</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44</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a:t>
            </a:r>
            <a:r>
              <a:rPr lang="en-US" sz="1200" kern="1200" baseline="0" dirty="0" smtClean="0">
                <a:solidFill>
                  <a:schemeClr val="tx1"/>
                </a:solidFill>
                <a:effectLst/>
                <a:latin typeface="+mn-lt"/>
                <a:ea typeface="+mn-ea"/>
                <a:cs typeface="+mn-cs"/>
              </a:rPr>
              <a:t> stands for </a:t>
            </a:r>
            <a:r>
              <a:rPr lang="en-US" sz="1200" kern="1200" dirty="0" smtClean="0">
                <a:solidFill>
                  <a:schemeClr val="tx1"/>
                </a:solidFill>
                <a:effectLst/>
                <a:latin typeface="+mn-lt"/>
                <a:ea typeface="+mn-ea"/>
                <a:cs typeface="+mn-cs"/>
              </a:rPr>
              <a:t>Belong to a church. The Bible says in Hebrews 10:25 that we shouldn’t forsake the assembling of ourselves together. It is vitally important to help newly converted teenagers connect to other Christians so that they can learn how to follow Jesus and grow strong roots in their newfound faith.</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45</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 stands for Commit to the Cause. Teens who come to Christ and connect to a church should also be challenged to commit to the Cause of making disciples who make disciples. They must be motivated and equipped to live and give the gospel in word and deed and multiply. These are the ABC’s of making disciples who make disciples.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46</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Difference Between Addition and Multiplication. (1) To demonstrate Addition I am going to touch someone in the front and ask them to stand. Then I will touch another person and then another and so on. So I have led 3 to 5 people to Jesus so far. But it is taking a while and I don’t really have time to follow them up properly or help them become disciples who make disciples. If I keep going like this we will never make disciples of all nations. (2) To demonstrate Multiplication I am going to touch a few people, but before I am done touching them I am going to equip them to do what I did to them and send them out to lead others to Jesus who will lead others, and so on. Let’s see how many people I need to touch before the whole congregation is standing! </a:t>
            </a:r>
            <a:r>
              <a:rPr lang="en-US" sz="1200" kern="1200" smtClean="0">
                <a:solidFill>
                  <a:schemeClr val="tx1"/>
                </a:solidFill>
                <a:effectLst/>
                <a:latin typeface="+mn-lt"/>
                <a:ea typeface="+mn-ea"/>
                <a:cs typeface="+mn-cs"/>
              </a:rPr>
              <a:t>(Not: Generally I only touch about 4 people before the whole audience is standing)</a:t>
            </a:r>
            <a:endParaRPr lang="en-ZA"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47</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Action For The Week: </a:t>
            </a:r>
            <a:r>
              <a:rPr lang="en-US" sz="1200" kern="1200" dirty="0" smtClean="0">
                <a:solidFill>
                  <a:schemeClr val="tx1"/>
                </a:solidFill>
                <a:effectLst/>
                <a:latin typeface="+mn-lt"/>
                <a:ea typeface="+mn-ea"/>
                <a:cs typeface="+mn-cs"/>
              </a:rPr>
              <a:t>Keep Your Prayer Date @ 8. Pray For Your 3 With Passion. Pursue Your 3 With Love. Persuade Your 3 With Truth. Post on Testimony Thursday.</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48</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Closing</a:t>
            </a:r>
            <a:r>
              <a:rPr lang="en-ZA" sz="1200" kern="1200" baseline="0" dirty="0" smtClean="0">
                <a:solidFill>
                  <a:schemeClr val="tx1"/>
                </a:solidFill>
                <a:effectLst/>
                <a:latin typeface="+mn-lt"/>
                <a:ea typeface="+mn-ea"/>
                <a:cs typeface="+mn-cs"/>
              </a:rPr>
              <a:t> Prayer</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49</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learnt how to pray with passion using this</a:t>
            </a:r>
            <a:r>
              <a:rPr lang="en-US" baseline="0" dirty="0" smtClean="0"/>
              <a:t> </a:t>
            </a:r>
            <a:r>
              <a:rPr lang="en-US" dirty="0" smtClean="0"/>
              <a:t>prayer outline:</a:t>
            </a:r>
            <a:r>
              <a:rPr lang="en-US" baseline="0" dirty="0" smtClean="0"/>
              <a:t> </a:t>
            </a:r>
          </a:p>
          <a:p>
            <a:r>
              <a:rPr lang="en-US" baseline="0" dirty="0" smtClean="0"/>
              <a:t>1. Praise: Thank and praise God for who he is, how great He is and how much you love him.</a:t>
            </a:r>
          </a:p>
          <a:p>
            <a:r>
              <a:rPr lang="en-US" baseline="0" dirty="0" smtClean="0"/>
              <a:t>2. Request: Ask God to work in your life and through you to bring his kingdom to earth.</a:t>
            </a:r>
          </a:p>
          <a:p>
            <a:r>
              <a:rPr lang="en-US" baseline="0" dirty="0" smtClean="0"/>
              <a:t>3. Admit: Admit that you need God in your life and that you need his help to make disciples.</a:t>
            </a:r>
          </a:p>
          <a:p>
            <a:r>
              <a:rPr lang="en-US" baseline="0" dirty="0" smtClean="0"/>
              <a:t>4. Yield: Tell God that you surrender to Him and want to be used by Him to reach your friends.</a:t>
            </a:r>
          </a:p>
          <a:p>
            <a:r>
              <a:rPr lang="en-US" baseline="0" dirty="0" smtClean="0"/>
              <a:t>5. Save: Ask God to soften the hearts of your lost friends and bring them into a relationship with him.</a:t>
            </a:r>
          </a:p>
          <a:p>
            <a:r>
              <a:rPr lang="en-US" dirty="0" smtClean="0"/>
              <a:t>And we also were challenged to have a Prayer Date @ 8</a:t>
            </a:r>
            <a:r>
              <a:rPr lang="en-US" baseline="0" dirty="0" smtClean="0"/>
              <a:t> each night with God - and many of us participated on the Sunday Youth WhatsApp group between 8 and 8:30 each night of the week.</a:t>
            </a:r>
            <a:endParaRPr lang="en-US"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5</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week we will be looking at how to START a Conversation.</a:t>
            </a: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50</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we challenged you to have a Prayer Date @ 8</a:t>
            </a:r>
            <a:r>
              <a:rPr lang="en-US" baseline="0" dirty="0" smtClean="0"/>
              <a:t> each night with God - and many of us participated on the Sunday Youth WhatsApp group between 8 and 8:30 each night of the week. If you are not on the group (even if you gave your number last Sunday), then please sign up this morning before you leave!</a:t>
            </a:r>
            <a:endParaRPr lang="en-US"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6</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 week we looked at the </a:t>
            </a:r>
            <a:r>
              <a:rPr lang="en-US" baseline="0" dirty="0" smtClean="0"/>
              <a:t>second part of the </a:t>
            </a:r>
            <a:r>
              <a:rPr lang="en-US" dirty="0" smtClean="0"/>
              <a:t>Replicate Circle: Pursue With Love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7</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ZA" sz="1200" i="0" kern="1200" dirty="0" smtClean="0">
                <a:solidFill>
                  <a:schemeClr val="tx1"/>
                </a:solidFill>
                <a:effectLst/>
                <a:latin typeface="+mn-lt"/>
                <a:ea typeface="+mn-ea"/>
                <a:cs typeface="+mn-cs"/>
              </a:rPr>
              <a:t>After</a:t>
            </a:r>
            <a:r>
              <a:rPr lang="en-ZA" sz="1200" i="0" kern="1200" baseline="0" dirty="0" smtClean="0">
                <a:solidFill>
                  <a:schemeClr val="tx1"/>
                </a:solidFill>
                <a:effectLst/>
                <a:latin typeface="+mn-lt"/>
                <a:ea typeface="+mn-ea"/>
                <a:cs typeface="+mn-cs"/>
              </a:rPr>
              <a:t> praying for our 3 lost friends we begin to Pursue them with love (moving their name down to the Pursue with Love section or the Replicate Circle) and we do this by </a:t>
            </a:r>
            <a:r>
              <a:rPr lang="en-ZA" sz="1200" kern="1200" dirty="0" smtClean="0">
                <a:solidFill>
                  <a:schemeClr val="tx1"/>
                </a:solidFill>
                <a:effectLst/>
                <a:latin typeface="+mn-lt"/>
                <a:ea typeface="+mn-ea"/>
                <a:cs typeface="+mn-cs"/>
              </a:rPr>
              <a:t>(1)</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Using Your Eyes, Ears and Hands</a:t>
            </a:r>
            <a:r>
              <a:rPr lang="en-ZA" sz="1200" kern="1200" baseline="0" dirty="0" smtClean="0">
                <a:solidFill>
                  <a:schemeClr val="tx1"/>
                </a:solidFill>
                <a:effectLst/>
                <a:latin typeface="+mn-lt"/>
                <a:ea typeface="+mn-ea"/>
                <a:cs typeface="+mn-cs"/>
              </a:rPr>
              <a:t> and (2) </a:t>
            </a:r>
            <a:r>
              <a:rPr lang="en-ZA" sz="1200" kern="1200" dirty="0" smtClean="0">
                <a:solidFill>
                  <a:schemeClr val="tx1"/>
                </a:solidFill>
                <a:effectLst/>
                <a:latin typeface="+mn-lt"/>
                <a:ea typeface="+mn-ea"/>
                <a:cs typeface="+mn-cs"/>
              </a:rPr>
              <a:t>Speaking</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Their Love Language.</a:t>
            </a:r>
            <a:endParaRPr lang="en-ZA"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8</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week we are looking at the third </a:t>
            </a:r>
            <a:r>
              <a:rPr lang="en-US" baseline="0" dirty="0" smtClean="0"/>
              <a:t>part of the </a:t>
            </a:r>
            <a:r>
              <a:rPr lang="en-US" dirty="0" smtClean="0"/>
              <a:t>Replicate Circle: Persuade With Truth</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9</a:t>
            </a:fld>
            <a:endParaRPr lang="en-US"/>
          </a:p>
        </p:txBody>
      </p:sp>
    </p:spTree>
    <p:extLst>
      <p:ext uri="{BB962C8B-B14F-4D97-AF65-F5344CB8AC3E}">
        <p14:creationId xmlns:p14="http://schemas.microsoft.com/office/powerpoint/2010/main" val="164247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16/09/20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570702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16/09/20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548041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16/09/20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2182055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16/09/20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509281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45" indent="0">
              <a:buNone/>
              <a:defRPr sz="1800">
                <a:solidFill>
                  <a:schemeClr val="tx1">
                    <a:tint val="75000"/>
                  </a:schemeClr>
                </a:solidFill>
              </a:defRPr>
            </a:lvl2pPr>
            <a:lvl3pPr marL="914290" indent="0">
              <a:buNone/>
              <a:defRPr sz="1600">
                <a:solidFill>
                  <a:schemeClr val="tx1">
                    <a:tint val="75000"/>
                  </a:schemeClr>
                </a:solidFill>
              </a:defRPr>
            </a:lvl3pPr>
            <a:lvl4pPr marL="1371435" indent="0">
              <a:buNone/>
              <a:defRPr sz="1400">
                <a:solidFill>
                  <a:schemeClr val="tx1">
                    <a:tint val="75000"/>
                  </a:schemeClr>
                </a:solidFill>
              </a:defRPr>
            </a:lvl4pPr>
            <a:lvl5pPr marL="1828581" indent="0">
              <a:buNone/>
              <a:defRPr sz="1400">
                <a:solidFill>
                  <a:schemeClr val="tx1">
                    <a:tint val="75000"/>
                  </a:schemeClr>
                </a:solidFill>
              </a:defRPr>
            </a:lvl5pPr>
            <a:lvl6pPr marL="2285726" indent="0">
              <a:buNone/>
              <a:defRPr sz="1400">
                <a:solidFill>
                  <a:schemeClr val="tx1">
                    <a:tint val="75000"/>
                  </a:schemeClr>
                </a:solidFill>
              </a:defRPr>
            </a:lvl6pPr>
            <a:lvl7pPr marL="2742871" indent="0">
              <a:buNone/>
              <a:defRPr sz="1400">
                <a:solidFill>
                  <a:schemeClr val="tx1">
                    <a:tint val="75000"/>
                  </a:schemeClr>
                </a:solidFill>
              </a:defRPr>
            </a:lvl7pPr>
            <a:lvl8pPr marL="3200016" indent="0">
              <a:buNone/>
              <a:defRPr sz="1400">
                <a:solidFill>
                  <a:schemeClr val="tx1">
                    <a:tint val="75000"/>
                  </a:schemeClr>
                </a:solidFill>
              </a:defRPr>
            </a:lvl8pPr>
            <a:lvl9pPr marL="365716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1C3725-5453-3542-A19C-130A3E12A89D}" type="datetimeFigureOut">
              <a:rPr lang="en-US" smtClean="0"/>
              <a:t>16/09/20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977499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1C3725-5453-3542-A19C-130A3E12A89D}" type="datetimeFigureOut">
              <a:rPr lang="en-US" smtClean="0"/>
              <a:t>16/09/20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780959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1C3725-5453-3542-A19C-130A3E12A89D}" type="datetimeFigureOut">
              <a:rPr lang="en-US" smtClean="0"/>
              <a:t>16/09/20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982785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1C3725-5453-3542-A19C-130A3E12A89D}" type="datetimeFigureOut">
              <a:rPr lang="en-US" smtClean="0"/>
              <a:t>16/09/20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4127298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1C3725-5453-3542-A19C-130A3E12A89D}" type="datetimeFigureOut">
              <a:rPr lang="en-US" smtClean="0"/>
              <a:t>16/09/20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284072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1C3725-5453-3542-A19C-130A3E12A89D}" type="datetimeFigureOut">
              <a:rPr lang="en-US" smtClean="0"/>
              <a:t>16/09/20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67949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5" indent="0">
              <a:buNone/>
              <a:defRPr sz="2800"/>
            </a:lvl2pPr>
            <a:lvl3pPr marL="914290" indent="0">
              <a:buNone/>
              <a:defRPr sz="2400"/>
            </a:lvl3pPr>
            <a:lvl4pPr marL="1371435" indent="0">
              <a:buNone/>
              <a:defRPr sz="2000"/>
            </a:lvl4pPr>
            <a:lvl5pPr marL="1828581" indent="0">
              <a:buNone/>
              <a:defRPr sz="2000"/>
            </a:lvl5pPr>
            <a:lvl6pPr marL="2285726" indent="0">
              <a:buNone/>
              <a:defRPr sz="2000"/>
            </a:lvl6pPr>
            <a:lvl7pPr marL="2742871" indent="0">
              <a:buNone/>
              <a:defRPr sz="2000"/>
            </a:lvl7pPr>
            <a:lvl8pPr marL="3200016" indent="0">
              <a:buNone/>
              <a:defRPr sz="2000"/>
            </a:lvl8pPr>
            <a:lvl9pPr marL="365716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1C3725-5453-3542-A19C-130A3E12A89D}" type="datetimeFigureOut">
              <a:rPr lang="en-US" smtClean="0"/>
              <a:t>16/09/20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90211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9" tIns="45715" rIns="91429"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29" tIns="45715" rIns="91429"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29" tIns="45715" rIns="91429" bIns="45715" rtlCol="0" anchor="ctr"/>
          <a:lstStyle>
            <a:lvl1pPr algn="l">
              <a:defRPr sz="1200">
                <a:solidFill>
                  <a:schemeClr val="tx1">
                    <a:tint val="75000"/>
                  </a:schemeClr>
                </a:solidFill>
              </a:defRPr>
            </a:lvl1pPr>
          </a:lstStyle>
          <a:p>
            <a:fld id="{7F1C3725-5453-3542-A19C-130A3E12A89D}" type="datetimeFigureOut">
              <a:rPr lang="en-US" smtClean="0"/>
              <a:t>16/09/20</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29" tIns="45715" rIns="91429" bIns="4571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29" tIns="45715" rIns="91429" bIns="45715" rtlCol="0" anchor="ctr"/>
          <a:lstStyle>
            <a:lvl1pPr algn="r">
              <a:defRPr sz="1200">
                <a:solidFill>
                  <a:schemeClr val="tx1">
                    <a:tint val="75000"/>
                  </a:schemeClr>
                </a:solidFill>
              </a:defRPr>
            </a:lvl1pPr>
          </a:lstStyle>
          <a:p>
            <a:fld id="{5577164D-674C-2F41-B1F2-272353E1E02B}" type="slidenum">
              <a:rPr lang="en-US" smtClean="0"/>
              <a:t>‹#›</a:t>
            </a:fld>
            <a:endParaRPr lang="en-US"/>
          </a:p>
        </p:txBody>
      </p:sp>
    </p:spTree>
    <p:extLst>
      <p:ext uri="{BB962C8B-B14F-4D97-AF65-F5344CB8AC3E}">
        <p14:creationId xmlns:p14="http://schemas.microsoft.com/office/powerpoint/2010/main" val="4282310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457145" rtl="0" eaLnBrk="1" latinLnBrk="0" hangingPunct="1">
        <a:spcBef>
          <a:spcPct val="0"/>
        </a:spcBef>
        <a:buNone/>
        <a:defRPr sz="4400" kern="1200">
          <a:solidFill>
            <a:schemeClr val="tx1"/>
          </a:solidFill>
          <a:latin typeface="+mj-lt"/>
          <a:ea typeface="+mj-ea"/>
          <a:cs typeface="+mj-cs"/>
        </a:defRPr>
      </a:lvl1pPr>
    </p:titleStyle>
    <p:bodyStyle>
      <a:lvl1pPr marL="342859" indent="-342859" algn="l" defTabSz="457145" rtl="0" eaLnBrk="1" latinLnBrk="0" hangingPunct="1">
        <a:spcBef>
          <a:spcPct val="20000"/>
        </a:spcBef>
        <a:buFont typeface="Arial"/>
        <a:buChar char="•"/>
        <a:defRPr sz="3200" kern="1200">
          <a:solidFill>
            <a:schemeClr val="tx1"/>
          </a:solidFill>
          <a:latin typeface="+mn-lt"/>
          <a:ea typeface="+mn-ea"/>
          <a:cs typeface="+mn-cs"/>
        </a:defRPr>
      </a:lvl1pPr>
      <a:lvl2pPr marL="742861" indent="-285716" algn="l" defTabSz="457145" rtl="0" eaLnBrk="1" latinLnBrk="0" hangingPunct="1">
        <a:spcBef>
          <a:spcPct val="20000"/>
        </a:spcBef>
        <a:buFont typeface="Arial"/>
        <a:buChar char="–"/>
        <a:defRPr sz="2800" kern="1200">
          <a:solidFill>
            <a:schemeClr val="tx1"/>
          </a:solidFill>
          <a:latin typeface="+mn-lt"/>
          <a:ea typeface="+mn-ea"/>
          <a:cs typeface="+mn-cs"/>
        </a:defRPr>
      </a:lvl2pPr>
      <a:lvl3pPr marL="1142863" indent="-228573" algn="l" defTabSz="457145" rtl="0" eaLnBrk="1" latinLnBrk="0" hangingPunct="1">
        <a:spcBef>
          <a:spcPct val="20000"/>
        </a:spcBef>
        <a:buFont typeface="Arial"/>
        <a:buChar char="•"/>
        <a:defRPr sz="2400" kern="1200">
          <a:solidFill>
            <a:schemeClr val="tx1"/>
          </a:solidFill>
          <a:latin typeface="+mn-lt"/>
          <a:ea typeface="+mn-ea"/>
          <a:cs typeface="+mn-cs"/>
        </a:defRPr>
      </a:lvl3pPr>
      <a:lvl4pPr marL="1600008" indent="-228573" algn="l" defTabSz="457145" rtl="0" eaLnBrk="1" latinLnBrk="0" hangingPunct="1">
        <a:spcBef>
          <a:spcPct val="20000"/>
        </a:spcBef>
        <a:buFont typeface="Arial"/>
        <a:buChar char="–"/>
        <a:defRPr sz="2000" kern="1200">
          <a:solidFill>
            <a:schemeClr val="tx1"/>
          </a:solidFill>
          <a:latin typeface="+mn-lt"/>
          <a:ea typeface="+mn-ea"/>
          <a:cs typeface="+mn-cs"/>
        </a:defRPr>
      </a:lvl4pPr>
      <a:lvl5pPr marL="2057153" indent="-228573" algn="l" defTabSz="457145" rtl="0" eaLnBrk="1" latinLnBrk="0" hangingPunct="1">
        <a:spcBef>
          <a:spcPct val="20000"/>
        </a:spcBef>
        <a:buFont typeface="Arial"/>
        <a:buChar char="»"/>
        <a:defRPr sz="2000" kern="1200">
          <a:solidFill>
            <a:schemeClr val="tx1"/>
          </a:solidFill>
          <a:latin typeface="+mn-lt"/>
          <a:ea typeface="+mn-ea"/>
          <a:cs typeface="+mn-cs"/>
        </a:defRPr>
      </a:lvl5pPr>
      <a:lvl6pPr marL="2514298" indent="-228573" algn="l" defTabSz="457145" rtl="0" eaLnBrk="1" latinLnBrk="0" hangingPunct="1">
        <a:spcBef>
          <a:spcPct val="20000"/>
        </a:spcBef>
        <a:buFont typeface="Arial"/>
        <a:buChar char="•"/>
        <a:defRPr sz="2000" kern="1200">
          <a:solidFill>
            <a:schemeClr val="tx1"/>
          </a:solidFill>
          <a:latin typeface="+mn-lt"/>
          <a:ea typeface="+mn-ea"/>
          <a:cs typeface="+mn-cs"/>
        </a:defRPr>
      </a:lvl6pPr>
      <a:lvl7pPr marL="2971443" indent="-228573" algn="l" defTabSz="457145" rtl="0" eaLnBrk="1" latinLnBrk="0" hangingPunct="1">
        <a:spcBef>
          <a:spcPct val="20000"/>
        </a:spcBef>
        <a:buFont typeface="Arial"/>
        <a:buChar char="•"/>
        <a:defRPr sz="2000" kern="1200">
          <a:solidFill>
            <a:schemeClr val="tx1"/>
          </a:solidFill>
          <a:latin typeface="+mn-lt"/>
          <a:ea typeface="+mn-ea"/>
          <a:cs typeface="+mn-cs"/>
        </a:defRPr>
      </a:lvl7pPr>
      <a:lvl8pPr marL="3428589" indent="-228573" algn="l" defTabSz="457145" rtl="0" eaLnBrk="1" latinLnBrk="0" hangingPunct="1">
        <a:spcBef>
          <a:spcPct val="20000"/>
        </a:spcBef>
        <a:buFont typeface="Arial"/>
        <a:buChar char="•"/>
        <a:defRPr sz="2000" kern="1200">
          <a:solidFill>
            <a:schemeClr val="tx1"/>
          </a:solidFill>
          <a:latin typeface="+mn-lt"/>
          <a:ea typeface="+mn-ea"/>
          <a:cs typeface="+mn-cs"/>
        </a:defRPr>
      </a:lvl8pPr>
      <a:lvl9pPr marL="3885734" indent="-228573" algn="l" defTabSz="45714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5" rtl="0" eaLnBrk="1" latinLnBrk="0" hangingPunct="1">
        <a:defRPr sz="1800" kern="1200">
          <a:solidFill>
            <a:schemeClr val="tx1"/>
          </a:solidFill>
          <a:latin typeface="+mn-lt"/>
          <a:ea typeface="+mn-ea"/>
          <a:cs typeface="+mn-cs"/>
        </a:defRPr>
      </a:lvl1pPr>
      <a:lvl2pPr marL="457145" algn="l" defTabSz="457145" rtl="0" eaLnBrk="1" latinLnBrk="0" hangingPunct="1">
        <a:defRPr sz="1800" kern="1200">
          <a:solidFill>
            <a:schemeClr val="tx1"/>
          </a:solidFill>
          <a:latin typeface="+mn-lt"/>
          <a:ea typeface="+mn-ea"/>
          <a:cs typeface="+mn-cs"/>
        </a:defRPr>
      </a:lvl2pPr>
      <a:lvl3pPr marL="914290" algn="l" defTabSz="457145" rtl="0" eaLnBrk="1" latinLnBrk="0" hangingPunct="1">
        <a:defRPr sz="1800" kern="1200">
          <a:solidFill>
            <a:schemeClr val="tx1"/>
          </a:solidFill>
          <a:latin typeface="+mn-lt"/>
          <a:ea typeface="+mn-ea"/>
          <a:cs typeface="+mn-cs"/>
        </a:defRPr>
      </a:lvl3pPr>
      <a:lvl4pPr marL="1371435" algn="l" defTabSz="457145" rtl="0" eaLnBrk="1" latinLnBrk="0" hangingPunct="1">
        <a:defRPr sz="1800" kern="1200">
          <a:solidFill>
            <a:schemeClr val="tx1"/>
          </a:solidFill>
          <a:latin typeface="+mn-lt"/>
          <a:ea typeface="+mn-ea"/>
          <a:cs typeface="+mn-cs"/>
        </a:defRPr>
      </a:lvl4pPr>
      <a:lvl5pPr marL="1828581" algn="l" defTabSz="457145" rtl="0" eaLnBrk="1" latinLnBrk="0" hangingPunct="1">
        <a:defRPr sz="1800" kern="1200">
          <a:solidFill>
            <a:schemeClr val="tx1"/>
          </a:solidFill>
          <a:latin typeface="+mn-lt"/>
          <a:ea typeface="+mn-ea"/>
          <a:cs typeface="+mn-cs"/>
        </a:defRPr>
      </a:lvl5pPr>
      <a:lvl6pPr marL="2285726" algn="l" defTabSz="457145" rtl="0" eaLnBrk="1" latinLnBrk="0" hangingPunct="1">
        <a:defRPr sz="1800" kern="1200">
          <a:solidFill>
            <a:schemeClr val="tx1"/>
          </a:solidFill>
          <a:latin typeface="+mn-lt"/>
          <a:ea typeface="+mn-ea"/>
          <a:cs typeface="+mn-cs"/>
        </a:defRPr>
      </a:lvl6pPr>
      <a:lvl7pPr marL="2742871" algn="l" defTabSz="457145" rtl="0" eaLnBrk="1" latinLnBrk="0" hangingPunct="1">
        <a:defRPr sz="1800" kern="1200">
          <a:solidFill>
            <a:schemeClr val="tx1"/>
          </a:solidFill>
          <a:latin typeface="+mn-lt"/>
          <a:ea typeface="+mn-ea"/>
          <a:cs typeface="+mn-cs"/>
        </a:defRPr>
      </a:lvl7pPr>
      <a:lvl8pPr marL="3200016" algn="l" defTabSz="457145" rtl="0" eaLnBrk="1" latinLnBrk="0" hangingPunct="1">
        <a:defRPr sz="1800" kern="1200">
          <a:solidFill>
            <a:schemeClr val="tx1"/>
          </a:solidFill>
          <a:latin typeface="+mn-lt"/>
          <a:ea typeface="+mn-ea"/>
          <a:cs typeface="+mn-cs"/>
        </a:defRPr>
      </a:lvl8pPr>
      <a:lvl9pPr marL="3657161" algn="l" defTabSz="4571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5.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6.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96293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85388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16959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4429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29641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91905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59649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86014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15595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69361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52420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786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84549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15115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68522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7853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91312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61672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75372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93436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00367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05003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82410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5369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33130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53259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31824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46610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62584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08931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05884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88882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20567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47930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26848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35115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lide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63158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33296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97292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54493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57443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27873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38804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57078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58639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28322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6920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95279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36063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70343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11387</TotalTime>
  <Words>2061</Words>
  <Application>Microsoft Macintosh PowerPoint</Application>
  <PresentationFormat>On-screen Show (4:3)</PresentationFormat>
  <Paragraphs>107</Paragraphs>
  <Slides>50</Slides>
  <Notes>50</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Tittley</dc:creator>
  <cp:lastModifiedBy>Mark Tittley</cp:lastModifiedBy>
  <cp:revision>673</cp:revision>
  <dcterms:created xsi:type="dcterms:W3CDTF">2013-10-02T18:06:33Z</dcterms:created>
  <dcterms:modified xsi:type="dcterms:W3CDTF">2016-09-20T10:41:47Z</dcterms:modified>
</cp:coreProperties>
</file>