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1169" r:id="rId2"/>
    <p:sldId id="1253" r:id="rId3"/>
    <p:sldId id="1294" r:id="rId4"/>
    <p:sldId id="1205" r:id="rId5"/>
    <p:sldId id="1218" r:id="rId6"/>
    <p:sldId id="1296" r:id="rId7"/>
    <p:sldId id="1409" r:id="rId8"/>
    <p:sldId id="1410" r:id="rId9"/>
    <p:sldId id="1411" r:id="rId10"/>
    <p:sldId id="1413" r:id="rId11"/>
    <p:sldId id="1414" r:id="rId12"/>
    <p:sldId id="1415" r:id="rId13"/>
    <p:sldId id="1416" r:id="rId14"/>
    <p:sldId id="1418" r:id="rId15"/>
    <p:sldId id="1419" r:id="rId16"/>
    <p:sldId id="1420" r:id="rId17"/>
    <p:sldId id="1421" r:id="rId18"/>
    <p:sldId id="1423" r:id="rId19"/>
    <p:sldId id="1422" r:id="rId20"/>
    <p:sldId id="1424" r:id="rId21"/>
    <p:sldId id="1425" r:id="rId22"/>
    <p:sldId id="1426" r:id="rId23"/>
    <p:sldId id="1427" r:id="rId24"/>
    <p:sldId id="1428" r:id="rId25"/>
    <p:sldId id="1429" r:id="rId26"/>
    <p:sldId id="1247" r:id="rId27"/>
    <p:sldId id="1153" r:id="rId28"/>
  </p:sldIdLst>
  <p:sldSz cx="9144000" cy="6858000" type="screen4x3"/>
  <p:notesSz cx="6858000" cy="9144000"/>
  <p:defaultTex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E74"/>
    <a:srgbClr val="E7E92B"/>
    <a:srgbClr val="DFFF0A"/>
    <a:srgbClr val="F5FFC3"/>
    <a:srgbClr val="BD7B0E"/>
    <a:srgbClr val="E4C53D"/>
    <a:srgbClr val="F3CC37"/>
    <a:srgbClr val="1DAB1D"/>
    <a:srgbClr val="FD8C08"/>
    <a:srgbClr val="D5B3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96" autoAdjust="0"/>
    <p:restoredTop sz="85590" autoAdjust="0"/>
  </p:normalViewPr>
  <p:slideViewPr>
    <p:cSldViewPr snapToGrid="0" snapToObjects="1" showGuides="1">
      <p:cViewPr varScale="1">
        <p:scale>
          <a:sx n="80" d="100"/>
          <a:sy n="80" d="100"/>
        </p:scale>
        <p:origin x="-624" y="-104"/>
      </p:cViewPr>
      <p:guideLst>
        <p:guide orient="horz" pos="2130"/>
        <p:guide pos="286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16/08/21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145" rtl="0" eaLnBrk="1" latinLnBrk="0" hangingPunct="1">
      <a:defRPr sz="1200" kern="1200">
        <a:solidFill>
          <a:schemeClr val="tx1"/>
        </a:solidFill>
        <a:latin typeface="+mn-lt"/>
        <a:ea typeface="+mn-ea"/>
        <a:cs typeface="+mn-cs"/>
      </a:defRPr>
    </a:lvl1pPr>
    <a:lvl2pPr marL="457145" algn="l" defTabSz="457145" rtl="0" eaLnBrk="1" latinLnBrk="0" hangingPunct="1">
      <a:defRPr sz="1200" kern="1200">
        <a:solidFill>
          <a:schemeClr val="tx1"/>
        </a:solidFill>
        <a:latin typeface="+mn-lt"/>
        <a:ea typeface="+mn-ea"/>
        <a:cs typeface="+mn-cs"/>
      </a:defRPr>
    </a:lvl2pPr>
    <a:lvl3pPr marL="914290" algn="l" defTabSz="457145" rtl="0" eaLnBrk="1" latinLnBrk="0" hangingPunct="1">
      <a:defRPr sz="1200" kern="1200">
        <a:solidFill>
          <a:schemeClr val="tx1"/>
        </a:solidFill>
        <a:latin typeface="+mn-lt"/>
        <a:ea typeface="+mn-ea"/>
        <a:cs typeface="+mn-cs"/>
      </a:defRPr>
    </a:lvl3pPr>
    <a:lvl4pPr marL="1371435" algn="l" defTabSz="457145" rtl="0" eaLnBrk="1" latinLnBrk="0" hangingPunct="1">
      <a:defRPr sz="1200" kern="1200">
        <a:solidFill>
          <a:schemeClr val="tx1"/>
        </a:solidFill>
        <a:latin typeface="+mn-lt"/>
        <a:ea typeface="+mn-ea"/>
        <a:cs typeface="+mn-cs"/>
      </a:defRPr>
    </a:lvl4pPr>
    <a:lvl5pPr marL="1828581" algn="l" defTabSz="457145" rtl="0" eaLnBrk="1" latinLnBrk="0" hangingPunct="1">
      <a:defRPr sz="1200" kern="1200">
        <a:solidFill>
          <a:schemeClr val="tx1"/>
        </a:solidFill>
        <a:latin typeface="+mn-lt"/>
        <a:ea typeface="+mn-ea"/>
        <a:cs typeface="+mn-cs"/>
      </a:defRPr>
    </a:lvl5pPr>
    <a:lvl6pPr marL="2285726" algn="l" defTabSz="457145" rtl="0" eaLnBrk="1" latinLnBrk="0" hangingPunct="1">
      <a:defRPr sz="1200" kern="1200">
        <a:solidFill>
          <a:schemeClr val="tx1"/>
        </a:solidFill>
        <a:latin typeface="+mn-lt"/>
        <a:ea typeface="+mn-ea"/>
        <a:cs typeface="+mn-cs"/>
      </a:defRPr>
    </a:lvl6pPr>
    <a:lvl7pPr marL="2742871" algn="l" defTabSz="457145" rtl="0" eaLnBrk="1" latinLnBrk="0" hangingPunct="1">
      <a:defRPr sz="1200" kern="1200">
        <a:solidFill>
          <a:schemeClr val="tx1"/>
        </a:solidFill>
        <a:latin typeface="+mn-lt"/>
        <a:ea typeface="+mn-ea"/>
        <a:cs typeface="+mn-cs"/>
      </a:defRPr>
    </a:lvl7pPr>
    <a:lvl8pPr marL="3200016" algn="l" defTabSz="457145" rtl="0" eaLnBrk="1" latinLnBrk="0" hangingPunct="1">
      <a:defRPr sz="1200" kern="1200">
        <a:solidFill>
          <a:schemeClr val="tx1"/>
        </a:solidFill>
        <a:latin typeface="+mn-lt"/>
        <a:ea typeface="+mn-ea"/>
        <a:cs typeface="+mn-cs"/>
      </a:defRPr>
    </a:lvl8pPr>
    <a:lvl9pPr marL="3657161" algn="l" defTabSz="4571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the Replicate Series. Let’s first watch another Star Wars Rebels video clip.</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Steps Towards Gospelising. (1) The first step is to Believe in God’s protective power. (2) Be aware of God’s presence and never doubt that. (Deuteronomy 31:6). (3) Begin a Conversation.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Today we are going to learn how to begin a spiritual conversation.</a:t>
            </a:r>
            <a:r>
              <a:rPr lang="en-US" sz="1200" b="0" kern="1200" baseline="0" dirty="0" smtClean="0">
                <a:solidFill>
                  <a:schemeClr val="tx1"/>
                </a:solidFill>
                <a:effectLst/>
                <a:latin typeface="+mn-lt"/>
                <a:ea typeface="+mn-ea"/>
                <a:cs typeface="+mn-cs"/>
              </a:rPr>
              <a:t> There are 3 steps to follow: </a:t>
            </a:r>
            <a:r>
              <a:rPr lang="en-US" sz="1200" b="0" kern="1200" dirty="0" smtClean="0">
                <a:solidFill>
                  <a:schemeClr val="tx1"/>
                </a:solidFill>
                <a:effectLst/>
                <a:latin typeface="+mn-lt"/>
                <a:ea typeface="+mn-ea"/>
                <a:cs typeface="+mn-cs"/>
              </a:rPr>
              <a:t>Ask great questions. Admire something about them. Admit you needed to be rescued. </a:t>
            </a:r>
            <a:r>
              <a:rPr lang="en-US" sz="1200" kern="1200" dirty="0" smtClean="0">
                <a:solidFill>
                  <a:schemeClr val="tx1"/>
                </a:solidFill>
                <a:effectLst/>
                <a:latin typeface="+mn-lt"/>
                <a:ea typeface="+mn-ea"/>
                <a:cs typeface="+mn-cs"/>
              </a:rPr>
              <a:t>These three steps will help us bring the gospel up more naturally.</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1. Ask Great Questions. This does 3 things: (a) It breaks down barriers and opens up hearts (John 4:7). (b) It helps you understand and emphasize with others (2 Timothy 2:23-26). (c) It gives you time to pray and ask God for help (Matthew 10:19-20). Learn to ask questions that engage, not enrage.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Jesus asked engaging question (over 300) – in Mark 16 there are 16 questions alone. Move from secular subjects to spiritual subjects.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Why do we need to ask great question? Because we need to seek first to understand and then to be understood.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u="none" kern="1200" dirty="0" smtClean="0">
                <a:solidFill>
                  <a:schemeClr val="tx1"/>
                </a:solidFill>
                <a:effectLst/>
                <a:latin typeface="+mn-lt"/>
                <a:ea typeface="+mn-ea"/>
                <a:cs typeface="+mn-cs"/>
              </a:rPr>
              <a:t>Activity</a:t>
            </a:r>
            <a:r>
              <a:rPr lang="en-ZA" sz="1200" b="1" i="0" kern="1200" dirty="0" smtClean="0">
                <a:solidFill>
                  <a:schemeClr val="tx1"/>
                </a:solidFill>
                <a:effectLst/>
                <a:latin typeface="+mn-lt"/>
                <a:ea typeface="+mn-ea"/>
                <a:cs typeface="+mn-cs"/>
              </a:rPr>
              <a:t>: </a:t>
            </a:r>
            <a:r>
              <a:rPr lang="en-ZA" sz="1200" i="0" kern="1200" dirty="0" smtClean="0">
                <a:solidFill>
                  <a:schemeClr val="tx1"/>
                </a:solidFill>
                <a:effectLst/>
                <a:latin typeface="+mn-lt"/>
                <a:ea typeface="+mn-ea"/>
                <a:cs typeface="+mn-cs"/>
              </a:rPr>
              <a:t>At your tables write down questions that you think will great in starting a conversation. </a:t>
            </a:r>
            <a:r>
              <a:rPr lang="en-ZA" sz="1200" b="0" u="none" kern="1200" dirty="0" smtClean="0">
                <a:solidFill>
                  <a:schemeClr val="tx1"/>
                </a:solidFill>
                <a:effectLst/>
                <a:latin typeface="+mn-lt"/>
                <a:ea typeface="+mn-ea"/>
                <a:cs typeface="+mn-cs"/>
              </a:rPr>
              <a:t>Share with the wider group.</a:t>
            </a:r>
            <a:endParaRPr lang="en-ZA" sz="12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Here are some of the questions you can use as discussion starters.</a:t>
            </a:r>
          </a:p>
          <a:p>
            <a:r>
              <a:rPr lang="en-US" sz="1200" kern="1200" dirty="0" smtClean="0">
                <a:solidFill>
                  <a:schemeClr val="tx1"/>
                </a:solidFill>
                <a:effectLst/>
                <a:latin typeface="+mn-lt"/>
                <a:ea typeface="+mn-ea"/>
                <a:cs typeface="+mn-cs"/>
              </a:rPr>
              <a:t>* Do you believe in God?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Do you have a spiritual background?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Do you go to church anywhere?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Have you ever wondered about the meaning of life?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Have you ever experienced a sense of God’s presence in your life?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2. Admire Something About Them</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Focus on areas of commonality, not areas of difference (Acts 17:22-23). Admiring something about them will build bridges, not walls (Proverbs 15:1). Maybe admire them for being willing to talk with you about spiritual matters, or if they ask good questions, say</a:t>
            </a:r>
            <a:r>
              <a:rPr lang="en-ZA" sz="1200" kern="1200" baseline="0" dirty="0" smtClean="0">
                <a:solidFill>
                  <a:schemeClr val="tx1"/>
                </a:solidFill>
                <a:effectLst/>
                <a:latin typeface="+mn-lt"/>
                <a:ea typeface="+mn-ea"/>
                <a:cs typeface="+mn-cs"/>
              </a:rPr>
              <a:t> how that is a real gift.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Listen well. (This sounds easy enough, but the reality is that very few of us listen </a:t>
            </a:r>
            <a:r>
              <a:rPr lang="en-ZA" sz="1200" i="1" kern="1200" dirty="0" smtClean="0">
                <a:solidFill>
                  <a:schemeClr val="tx1"/>
                </a:solidFill>
                <a:effectLst/>
                <a:latin typeface="+mn-lt"/>
                <a:ea typeface="+mn-ea"/>
                <a:cs typeface="+mn-cs"/>
              </a:rPr>
              <a:t>well</a:t>
            </a:r>
            <a:r>
              <a:rPr lang="en-ZA" sz="1200" kern="1200" dirty="0" smtClean="0">
                <a:solidFill>
                  <a:schemeClr val="tx1"/>
                </a:solidFill>
                <a:effectLst/>
                <a:latin typeface="+mn-lt"/>
                <a:ea typeface="+mn-ea"/>
                <a:cs typeface="+mn-cs"/>
              </a:rPr>
              <a:t>. We get hung up on what they say rather than finding out what they deeply believe. If you don't listen well, what you say will not resonate. Engaging conversations are never one-sided. Show you value them by hearing their story. Allow the interaction to be a conversation, not a sermon.)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3. Admit that the reason you’re a Christian is that you are so messed up you needed someone else to rescue you (Jesus). (1 Timothy 1:13-15). This humble strategy shatters stereotypes. It shows that we are one beggar showing another beggar where to find bread. It prepares the way for a real gospel-focused conversation as opposed to just an evangelistic presentation.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b="1" dirty="0" smtClean="0"/>
              <a:t>Video:</a:t>
            </a:r>
            <a:r>
              <a:rPr lang="en-US" b="0" dirty="0" smtClean="0"/>
              <a:t> Star Wars Rebels Art Attack Short</a:t>
            </a:r>
            <a:r>
              <a:rPr lang="en-US" b="0" baseline="0" dirty="0" smtClean="0"/>
              <a:t>.</a:t>
            </a:r>
            <a:r>
              <a:rPr lang="en-US" b="1" baseline="0" dirty="0" smtClean="0"/>
              <a:t> </a:t>
            </a:r>
            <a:r>
              <a:rPr lang="en-US" baseline="0" dirty="0" smtClean="0"/>
              <a:t>Get it on YouTube at: https://</a:t>
            </a:r>
            <a:r>
              <a:rPr lang="en-US" baseline="0" dirty="0" err="1" smtClean="0"/>
              <a:t>www.youtube.com</a:t>
            </a:r>
            <a:r>
              <a:rPr lang="en-US" baseline="0" dirty="0" smtClean="0"/>
              <a:t>/</a:t>
            </a:r>
            <a:r>
              <a:rPr lang="en-US" baseline="0" dirty="0" err="1" smtClean="0"/>
              <a:t>watch?v</a:t>
            </a:r>
            <a:r>
              <a:rPr lang="en-US" baseline="0" dirty="0" smtClean="0"/>
              <a:t>=2dSJRKB8x9E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(1) Share your story. Why is Jesus so special to you. </a:t>
            </a:r>
          </a:p>
          <a:p>
            <a:r>
              <a:rPr lang="en-ZA" sz="1200" kern="1200" dirty="0" smtClean="0">
                <a:solidFill>
                  <a:schemeClr val="tx1"/>
                </a:solidFill>
                <a:effectLst/>
                <a:latin typeface="+mn-lt"/>
                <a:ea typeface="+mn-ea"/>
                <a:cs typeface="+mn-cs"/>
              </a:rPr>
              <a:t>(2) Find one person and just talk about who is God to you.</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People like engaging in conversations, so the question is, what do you tell them about God?</a:t>
            </a:r>
          </a:p>
          <a:p>
            <a:r>
              <a:rPr lang="en-ZA" sz="1200" kern="1200" dirty="0" smtClean="0">
                <a:solidFill>
                  <a:schemeClr val="tx1"/>
                </a:solidFill>
                <a:effectLst/>
                <a:latin typeface="+mn-lt"/>
                <a:ea typeface="+mn-ea"/>
                <a:cs typeface="+mn-cs"/>
              </a:rPr>
              <a:t>1. God’s Mercy – God’s power to forgive. I don’t always do the right thing, but Jesus forgives me every time when I confess my sins to him. (how do you know that?) the Bible tells me He does.</a:t>
            </a:r>
          </a:p>
          <a:p>
            <a:r>
              <a:rPr lang="en-ZA" sz="1200" kern="1200" dirty="0" smtClean="0">
                <a:solidFill>
                  <a:schemeClr val="tx1"/>
                </a:solidFill>
                <a:effectLst/>
                <a:latin typeface="+mn-lt"/>
                <a:ea typeface="+mn-ea"/>
                <a:cs typeface="+mn-cs"/>
              </a:rPr>
              <a:t>2. God’s Love. God loves you because He is the reason you exist. Share your experience of God’s love.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Guidelines for Sharing the Gospel Effectively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Ask God to open the door for you to share the Gospel today (Colossians 4:3.)</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Start the conversation by asking questions and listening well (James 1:19.)</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Turn the conversation toward spiritual things in a natural way (John 4:9,10.)</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Resist the urge to argue (2 Timothy 2:23-26.)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Share with them the areas you admire about their belief system (Acts 17:22-23.)</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 Admit that you are a sinner who desperately needs a Savior (1 Timothy 1:15.)</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7. Share the story of your journey to Jesus (Acts 26:4-18.)</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Salt Movies. Dare to Share has short Salt Movies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YouTube that you can show to your lost friends – these will help you to start a conversation with them. You can post one of the SALT movies on your Facebook page and chat about the Gospel conversations that will result or you can send a link to one of the movies to your friends.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Check out the playlist of 5 videos here: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a:t>
            </a:r>
            <a:r>
              <a:rPr lang="en-US" sz="1200" kern="1200" dirty="0" err="1" smtClean="0">
                <a:solidFill>
                  <a:schemeClr val="tx1"/>
                </a:solidFill>
                <a:effectLst/>
                <a:latin typeface="+mn-lt"/>
                <a:ea typeface="+mn-ea"/>
                <a:cs typeface="+mn-cs"/>
              </a:rPr>
              <a:t>www.youtube.com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watch?v</a:t>
            </a:r>
            <a:r>
              <a:rPr lang="en-US" sz="1200" kern="1200" dirty="0" smtClean="0">
                <a:solidFill>
                  <a:schemeClr val="tx1"/>
                </a:solidFill>
                <a:effectLst/>
                <a:latin typeface="+mn-lt"/>
                <a:ea typeface="+mn-ea"/>
                <a:cs typeface="+mn-cs"/>
              </a:rPr>
              <a:t>=h4pWC9C4r14&amp;list=PLn3K2gZDZ7h-ieKP9PMKDFlVh_l8l5PGk</a:t>
            </a:r>
          </a:p>
          <a:p>
            <a:r>
              <a:rPr lang="en-US" sz="1200" kern="1200" dirty="0" smtClean="0">
                <a:solidFill>
                  <a:schemeClr val="tx1"/>
                </a:solidFill>
                <a:effectLst/>
                <a:latin typeface="+mn-lt"/>
                <a:ea typeface="+mn-ea"/>
                <a:cs typeface="+mn-cs"/>
              </a:rPr>
              <a:t>Here is an</a:t>
            </a:r>
            <a:r>
              <a:rPr lang="en-US" sz="1200" kern="1200" baseline="0" dirty="0" smtClean="0">
                <a:solidFill>
                  <a:schemeClr val="tx1"/>
                </a:solidFill>
                <a:effectLst/>
                <a:latin typeface="+mn-lt"/>
                <a:ea typeface="+mn-ea"/>
                <a:cs typeface="+mn-cs"/>
              </a:rPr>
              <a:t> easy to remember link: bitly.com/</a:t>
            </a:r>
            <a:r>
              <a:rPr lang="en-US" sz="1200" kern="1200" baseline="0" dirty="0" err="1" smtClean="0">
                <a:solidFill>
                  <a:schemeClr val="tx1"/>
                </a:solidFill>
                <a:effectLst/>
                <a:latin typeface="+mn-lt"/>
                <a:ea typeface="+mn-ea"/>
                <a:cs typeface="+mn-cs"/>
              </a:rPr>
              <a:t>saltmovies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Video:</a:t>
            </a:r>
            <a:r>
              <a:rPr lang="en-ZA" sz="1200" kern="1200" baseline="0" dirty="0" smtClean="0">
                <a:solidFill>
                  <a:schemeClr val="tx1"/>
                </a:solidFill>
                <a:effectLst/>
                <a:latin typeface="+mn-lt"/>
                <a:ea typeface="+mn-ea"/>
                <a:cs typeface="+mn-cs"/>
              </a:rPr>
              <a:t> Then What? Get it on YouTube at: https://www.youtube.com/watch?v=6CyJYLFUjzU. This video raises the question: What do you think happens after we die?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Challenge: (1)</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Pray before you share the gospel with someone</a:t>
            </a:r>
            <a:r>
              <a:rPr lang="en-ZA" sz="1200" kern="1200" baseline="0" dirty="0" smtClean="0">
                <a:solidFill>
                  <a:schemeClr val="tx1"/>
                </a:solidFill>
                <a:effectLst/>
                <a:latin typeface="+mn-lt"/>
                <a:ea typeface="+mn-ea"/>
                <a:cs typeface="+mn-cs"/>
              </a:rPr>
              <a:t>. (2) As</a:t>
            </a:r>
            <a:r>
              <a:rPr lang="en-ZA" sz="1200" kern="1200" dirty="0" smtClean="0">
                <a:solidFill>
                  <a:schemeClr val="tx1"/>
                </a:solidFill>
                <a:effectLst/>
                <a:latin typeface="+mn-lt"/>
                <a:ea typeface="+mn-ea"/>
                <a:cs typeface="+mn-cs"/>
              </a:rPr>
              <a:t>k for God’s wisdom, strength and guidance. (3) Don’t forget to believe in God.</a:t>
            </a:r>
          </a:p>
          <a:p>
            <a:pPr marL="0" marR="0" indent="0" algn="l" defTabSz="457145"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Closing</a:t>
            </a:r>
            <a:r>
              <a:rPr lang="en-ZA" sz="1200" kern="1200" baseline="0" dirty="0" smtClean="0">
                <a:solidFill>
                  <a:schemeClr val="tx1"/>
                </a:solidFill>
                <a:effectLst/>
                <a:latin typeface="+mn-lt"/>
                <a:ea typeface="+mn-ea"/>
                <a:cs typeface="+mn-cs"/>
              </a:rPr>
              <a:t> 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Next week we will focus on how to know the Gospel.</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Recap:</a:t>
            </a:r>
            <a:r>
              <a:rPr lang="en-ZA" sz="1200" kern="1200" baseline="0" dirty="0" smtClean="0">
                <a:solidFill>
                  <a:schemeClr val="tx1"/>
                </a:solidFill>
                <a:effectLst/>
                <a:latin typeface="+mn-lt"/>
                <a:ea typeface="+mn-ea"/>
                <a:cs typeface="+mn-cs"/>
              </a:rPr>
              <a:t> We have been </a:t>
            </a:r>
            <a:r>
              <a:rPr lang="en-ZA" sz="1200" kern="1200" dirty="0" smtClean="0">
                <a:solidFill>
                  <a:schemeClr val="tx1"/>
                </a:solidFill>
                <a:effectLst/>
                <a:latin typeface="+mn-lt"/>
                <a:ea typeface="+mn-ea"/>
                <a:cs typeface="+mn-cs"/>
              </a:rPr>
              <a:t>introduced to the Replicate Circle - a tool to help us lead our friends to Jesus.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step in the Replicate Circle is to Pray with Passion for our lost friends.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step is to Pursue our lost friends with Love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step is to Persuade our lost friends with Truth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going to learn how to START a Conversation with a lost friend.</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Sharing: What is it that makes us not tell people especially our friends about Christ? Just think about it for a moment. (anyone care to share?)</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Barriers to Gospelising</a:t>
            </a:r>
            <a:r>
              <a:rPr lang="en-ZA" sz="1200" kern="1200" baseline="0" dirty="0" smtClean="0">
                <a:solidFill>
                  <a:schemeClr val="tx1"/>
                </a:solidFill>
                <a:effectLst/>
                <a:latin typeface="+mn-lt"/>
                <a:ea typeface="+mn-ea"/>
                <a:cs typeface="+mn-cs"/>
              </a:rPr>
              <a:t> (Gospelising is a phrase we heard on the recent Lead The Cause weekend - a verb for sharing the gospel. Another word is Witnessing but Gospelising is a fresh word)</a:t>
            </a:r>
          </a:p>
          <a:p>
            <a:r>
              <a:rPr lang="en-ZA" sz="1200" kern="1200" dirty="0" smtClean="0">
                <a:solidFill>
                  <a:schemeClr val="tx1"/>
                </a:solidFill>
                <a:effectLst/>
                <a:latin typeface="+mn-lt"/>
                <a:ea typeface="+mn-ea"/>
                <a:cs typeface="+mn-cs"/>
              </a:rPr>
              <a:t>Here are some of the things I came up with.</a:t>
            </a:r>
          </a:p>
          <a:p>
            <a:pPr lvl="0"/>
            <a:r>
              <a:rPr lang="en-ZA" sz="1200" kern="1200" dirty="0" smtClean="0">
                <a:solidFill>
                  <a:schemeClr val="tx1"/>
                </a:solidFill>
                <a:effectLst/>
                <a:latin typeface="+mn-lt"/>
                <a:ea typeface="+mn-ea"/>
                <a:cs typeface="+mn-cs"/>
              </a:rPr>
              <a:t>1. Fear of Being</a:t>
            </a:r>
            <a:r>
              <a:rPr lang="en-ZA" sz="1200" kern="1200" baseline="0" dirty="0" smtClean="0">
                <a:solidFill>
                  <a:schemeClr val="tx1"/>
                </a:solidFill>
                <a:effectLst/>
                <a:latin typeface="+mn-lt"/>
                <a:ea typeface="+mn-ea"/>
                <a:cs typeface="+mn-cs"/>
              </a:rPr>
              <a:t> R</a:t>
            </a:r>
            <a:r>
              <a:rPr lang="en-ZA" sz="1200" kern="1200" dirty="0" smtClean="0">
                <a:solidFill>
                  <a:schemeClr val="tx1"/>
                </a:solidFill>
                <a:effectLst/>
                <a:latin typeface="+mn-lt"/>
                <a:ea typeface="+mn-ea"/>
                <a:cs typeface="+mn-cs"/>
              </a:rPr>
              <a:t>ejected</a:t>
            </a:r>
            <a:r>
              <a:rPr lang="en-ZA" sz="1200" kern="1200" baseline="0" dirty="0" smtClean="0">
                <a:solidFill>
                  <a:schemeClr val="tx1"/>
                </a:solidFill>
                <a:effectLst/>
                <a:latin typeface="+mn-lt"/>
                <a:ea typeface="+mn-ea"/>
                <a:cs typeface="+mn-cs"/>
              </a:rPr>
              <a:t>. H</a:t>
            </a:r>
            <a:r>
              <a:rPr lang="en-ZA" sz="1200" kern="1200" dirty="0" smtClean="0">
                <a:solidFill>
                  <a:schemeClr val="tx1"/>
                </a:solidFill>
                <a:effectLst/>
                <a:latin typeface="+mn-lt"/>
                <a:ea typeface="+mn-ea"/>
                <a:cs typeface="+mn-cs"/>
              </a:rPr>
              <a:t>ow are my friends going to look at me now? They know the bad things that I’ve done</a:t>
            </a:r>
          </a:p>
          <a:p>
            <a:pPr lvl="0"/>
            <a:r>
              <a:rPr lang="en-ZA" sz="1200" kern="1200" dirty="0" smtClean="0">
                <a:solidFill>
                  <a:schemeClr val="tx1"/>
                </a:solidFill>
                <a:effectLst/>
                <a:latin typeface="+mn-lt"/>
                <a:ea typeface="+mn-ea"/>
                <a:cs typeface="+mn-cs"/>
              </a:rPr>
              <a:t>2. Uncertainty of My Walk with Christ.</a:t>
            </a:r>
          </a:p>
          <a:p>
            <a:pPr lvl="0"/>
            <a:r>
              <a:rPr lang="en-ZA" sz="1200" kern="1200" dirty="0" smtClean="0">
                <a:solidFill>
                  <a:schemeClr val="tx1"/>
                </a:solidFill>
                <a:effectLst/>
                <a:latin typeface="+mn-lt"/>
                <a:ea typeface="+mn-ea"/>
                <a:cs typeface="+mn-cs"/>
              </a:rPr>
              <a:t>3. Unsure How to Start. Maybe we just don</a:t>
            </a:r>
            <a:r>
              <a:rPr lang="uk-UA" sz="1200" kern="1200" dirty="0" smtClean="0">
                <a:solidFill>
                  <a:schemeClr val="tx1"/>
                </a:solidFill>
                <a:effectLst/>
                <a:latin typeface="+mn-lt"/>
                <a:ea typeface="+mn-ea"/>
                <a:cs typeface="+mn-cs"/>
              </a:rPr>
              <a:t>’</a:t>
            </a:r>
            <a:r>
              <a:rPr lang="en-ZA" sz="1200" kern="1200" dirty="0" smtClean="0">
                <a:solidFill>
                  <a:schemeClr val="tx1"/>
                </a:solidFill>
                <a:effectLst/>
                <a:latin typeface="+mn-lt"/>
                <a:ea typeface="+mn-ea"/>
                <a:cs typeface="+mn-cs"/>
              </a:rPr>
              <a:t>t know how to start a spiritual conversation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16/08/21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16/08/21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16/08/21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16/08/21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16/08/21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7F1C3725-5453-3542-A19C-130A3E12A89D}" type="datetimeFigureOut">
              <a:rPr lang="en-US" smtClean="0"/>
              <a:t>16/08/21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145"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457145" rtl="0" eaLnBrk="1" latinLnBrk="0" hangingPunct="1">
        <a:spcBef>
          <a:spcPct val="20000"/>
        </a:spcBef>
        <a:buFont typeface="Arial"/>
        <a:buChar char="•"/>
        <a:defRPr sz="3200" kern="1200">
          <a:solidFill>
            <a:schemeClr val="tx1"/>
          </a:solidFill>
          <a:latin typeface="+mn-lt"/>
          <a:ea typeface="+mn-ea"/>
          <a:cs typeface="+mn-cs"/>
        </a:defRPr>
      </a:lvl1pPr>
      <a:lvl2pPr marL="742861" indent="-285716" algn="l" defTabSz="457145" rtl="0" eaLnBrk="1" latinLnBrk="0" hangingPunct="1">
        <a:spcBef>
          <a:spcPct val="20000"/>
        </a:spcBef>
        <a:buFont typeface="Arial"/>
        <a:buChar char="–"/>
        <a:defRPr sz="2800" kern="1200">
          <a:solidFill>
            <a:schemeClr val="tx1"/>
          </a:solidFill>
          <a:latin typeface="+mn-lt"/>
          <a:ea typeface="+mn-ea"/>
          <a:cs typeface="+mn-cs"/>
        </a:defRPr>
      </a:lvl2pPr>
      <a:lvl3pPr marL="1142863" indent="-228573" algn="l" defTabSz="457145" rtl="0" eaLnBrk="1" latinLnBrk="0" hangingPunct="1">
        <a:spcBef>
          <a:spcPct val="20000"/>
        </a:spcBef>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Font typeface="Arial"/>
        <a:buChar char="–"/>
        <a:defRPr sz="2000" kern="1200">
          <a:solidFill>
            <a:schemeClr val="tx1"/>
          </a:solidFill>
          <a:latin typeface="+mn-lt"/>
          <a:ea typeface="+mn-ea"/>
          <a:cs typeface="+mn-cs"/>
        </a:defRPr>
      </a:lvl4pPr>
      <a:lvl5pPr marL="2057153" indent="-228573" algn="l" defTabSz="457145" rtl="0" eaLnBrk="1" latinLnBrk="0" hangingPunct="1">
        <a:spcBef>
          <a:spcPct val="20000"/>
        </a:spcBef>
        <a:buFont typeface="Arial"/>
        <a:buChar char="»"/>
        <a:defRPr sz="20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629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4396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5329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8444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9049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527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5114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052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6989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9596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4627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86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0594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190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3178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5774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334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7218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707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8046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241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7930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527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0343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7063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8413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656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11648</TotalTime>
  <Words>1280</Words>
  <Application>Microsoft Macintosh PowerPoint</Application>
  <PresentationFormat>On-screen Show (4:3)</PresentationFormat>
  <Paragraphs>77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696</cp:revision>
  <dcterms:created xsi:type="dcterms:W3CDTF">2013-10-02T18:06:33Z</dcterms:created>
  <dcterms:modified xsi:type="dcterms:W3CDTF">2016-08-21T15:23:36Z</dcterms:modified>
</cp:coreProperties>
</file>