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1169" r:id="rId2"/>
    <p:sldId id="1620" r:id="rId3"/>
    <p:sldId id="1294" r:id="rId4"/>
    <p:sldId id="1205" r:id="rId5"/>
    <p:sldId id="1218" r:id="rId6"/>
    <p:sldId id="1296" r:id="rId7"/>
    <p:sldId id="1409" r:id="rId8"/>
    <p:sldId id="1436" r:id="rId9"/>
    <p:sldId id="1437" r:id="rId10"/>
    <p:sldId id="1619" r:id="rId11"/>
    <p:sldId id="1616" r:id="rId12"/>
    <p:sldId id="1617" r:id="rId13"/>
    <p:sldId id="1618" r:id="rId14"/>
    <p:sldId id="1615" r:id="rId15"/>
    <p:sldId id="1592" r:id="rId16"/>
    <p:sldId id="1495" r:id="rId17"/>
    <p:sldId id="1488" r:id="rId18"/>
    <p:sldId id="1509" r:id="rId19"/>
    <p:sldId id="1602" r:id="rId20"/>
    <p:sldId id="1489" r:id="rId21"/>
    <p:sldId id="1490" r:id="rId22"/>
    <p:sldId id="1491" r:id="rId23"/>
    <p:sldId id="1492" r:id="rId24"/>
    <p:sldId id="1493" r:id="rId25"/>
    <p:sldId id="1494" r:id="rId26"/>
    <p:sldId id="1591" r:id="rId27"/>
    <p:sldId id="1531" r:id="rId28"/>
    <p:sldId id="1532" r:id="rId29"/>
    <p:sldId id="1533" r:id="rId30"/>
    <p:sldId id="1534" r:id="rId31"/>
    <p:sldId id="1535" r:id="rId32"/>
    <p:sldId id="1536" r:id="rId33"/>
    <p:sldId id="1590" r:id="rId34"/>
    <p:sldId id="1530" r:id="rId35"/>
    <p:sldId id="1537" r:id="rId36"/>
    <p:sldId id="1505" r:id="rId37"/>
    <p:sldId id="1523" r:id="rId38"/>
    <p:sldId id="1524" r:id="rId39"/>
    <p:sldId id="1525" r:id="rId40"/>
    <p:sldId id="1526" r:id="rId41"/>
    <p:sldId id="1527" r:id="rId42"/>
    <p:sldId id="1528" r:id="rId43"/>
    <p:sldId id="1544" r:id="rId44"/>
    <p:sldId id="1538" r:id="rId45"/>
    <p:sldId id="1539" r:id="rId46"/>
    <p:sldId id="1540" r:id="rId47"/>
    <p:sldId id="1541" r:id="rId48"/>
    <p:sldId id="1542" r:id="rId49"/>
    <p:sldId id="1543" r:id="rId50"/>
    <p:sldId id="1545" r:id="rId51"/>
    <p:sldId id="1546" r:id="rId52"/>
    <p:sldId id="1547" r:id="rId53"/>
    <p:sldId id="1548" r:id="rId54"/>
    <p:sldId id="1549" r:id="rId55"/>
    <p:sldId id="1550" r:id="rId56"/>
    <p:sldId id="1529" r:id="rId57"/>
    <p:sldId id="1506" r:id="rId58"/>
    <p:sldId id="1608" r:id="rId59"/>
    <p:sldId id="1521" r:id="rId60"/>
    <p:sldId id="1551" r:id="rId61"/>
    <p:sldId id="1552" r:id="rId62"/>
    <p:sldId id="1553" r:id="rId63"/>
    <p:sldId id="1554" r:id="rId64"/>
    <p:sldId id="1555" r:id="rId65"/>
    <p:sldId id="1556" r:id="rId66"/>
    <p:sldId id="1522" r:id="rId67"/>
    <p:sldId id="1609" r:id="rId68"/>
    <p:sldId id="1610" r:id="rId69"/>
    <p:sldId id="1611" r:id="rId70"/>
    <p:sldId id="1612" r:id="rId71"/>
    <p:sldId id="1613" r:id="rId72"/>
    <p:sldId id="1614" r:id="rId73"/>
    <p:sldId id="1429" r:id="rId74"/>
    <p:sldId id="1247" r:id="rId75"/>
    <p:sldId id="1154" r:id="rId76"/>
  </p:sldIdLst>
  <p:sldSz cx="9144000" cy="6858000" type="screen4x3"/>
  <p:notesSz cx="6858000" cy="9144000"/>
  <p:defaultText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3807"/>
    <a:srgbClr val="E4DE74"/>
    <a:srgbClr val="E7E92B"/>
    <a:srgbClr val="DFFF0A"/>
    <a:srgbClr val="F5FFC3"/>
    <a:srgbClr val="BD7B0E"/>
    <a:srgbClr val="E4C53D"/>
    <a:srgbClr val="F3CC37"/>
    <a:srgbClr val="1DAB1D"/>
    <a:srgbClr val="FD8C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2" autoAdjust="0"/>
    <p:restoredTop sz="85590" autoAdjust="0"/>
  </p:normalViewPr>
  <p:slideViewPr>
    <p:cSldViewPr snapToGrid="0" snapToObjects="1" showGuides="1">
      <p:cViewPr varScale="1">
        <p:scale>
          <a:sx n="75" d="100"/>
          <a:sy n="75" d="100"/>
        </p:scale>
        <p:origin x="-1072" y="-96"/>
      </p:cViewPr>
      <p:guideLst>
        <p:guide orient="horz" pos="3025"/>
        <p:guide orient="horz" pos="2225"/>
        <p:guide pos="123"/>
        <p:guide pos="1037"/>
        <p:guide pos="1713"/>
        <p:guide pos="5114"/>
        <p:guide pos="2485"/>
        <p:guide pos="3609"/>
        <p:guide pos="342"/>
      </p:guideLst>
    </p:cSldViewPr>
  </p:slideViewPr>
  <p:notesTextViewPr>
    <p:cViewPr>
      <p:scale>
        <a:sx n="100" d="100"/>
        <a:sy n="100" d="100"/>
      </p:scale>
      <p:origin x="0" y="0"/>
    </p:cViewPr>
  </p:notesTextViewPr>
  <p:sorterViewPr>
    <p:cViewPr>
      <p:scale>
        <a:sx n="66" d="100"/>
        <a:sy n="66" d="100"/>
      </p:scale>
      <p:origin x="0" y="4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16/08/28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145" rtl="0" eaLnBrk="1" latinLnBrk="0" hangingPunct="1">
      <a:defRPr sz="1200" kern="1200">
        <a:solidFill>
          <a:schemeClr val="tx1"/>
        </a:solidFill>
        <a:latin typeface="+mn-lt"/>
        <a:ea typeface="+mn-ea"/>
        <a:cs typeface="+mn-cs"/>
      </a:defRPr>
    </a:lvl1pPr>
    <a:lvl2pPr marL="457145" algn="l" defTabSz="457145" rtl="0" eaLnBrk="1" latinLnBrk="0" hangingPunct="1">
      <a:defRPr sz="1200" kern="1200">
        <a:solidFill>
          <a:schemeClr val="tx1"/>
        </a:solidFill>
        <a:latin typeface="+mn-lt"/>
        <a:ea typeface="+mn-ea"/>
        <a:cs typeface="+mn-cs"/>
      </a:defRPr>
    </a:lvl2pPr>
    <a:lvl3pPr marL="914290" algn="l" defTabSz="457145" rtl="0" eaLnBrk="1" latinLnBrk="0" hangingPunct="1">
      <a:defRPr sz="1200" kern="1200">
        <a:solidFill>
          <a:schemeClr val="tx1"/>
        </a:solidFill>
        <a:latin typeface="+mn-lt"/>
        <a:ea typeface="+mn-ea"/>
        <a:cs typeface="+mn-cs"/>
      </a:defRPr>
    </a:lvl3pPr>
    <a:lvl4pPr marL="1371435" algn="l" defTabSz="457145" rtl="0" eaLnBrk="1" latinLnBrk="0" hangingPunct="1">
      <a:defRPr sz="1200" kern="1200">
        <a:solidFill>
          <a:schemeClr val="tx1"/>
        </a:solidFill>
        <a:latin typeface="+mn-lt"/>
        <a:ea typeface="+mn-ea"/>
        <a:cs typeface="+mn-cs"/>
      </a:defRPr>
    </a:lvl4pPr>
    <a:lvl5pPr marL="1828581" algn="l" defTabSz="457145" rtl="0" eaLnBrk="1" latinLnBrk="0" hangingPunct="1">
      <a:defRPr sz="1200" kern="1200">
        <a:solidFill>
          <a:schemeClr val="tx1"/>
        </a:solidFill>
        <a:latin typeface="+mn-lt"/>
        <a:ea typeface="+mn-ea"/>
        <a:cs typeface="+mn-cs"/>
      </a:defRPr>
    </a:lvl5pPr>
    <a:lvl6pPr marL="2285726" algn="l" defTabSz="457145" rtl="0" eaLnBrk="1" latinLnBrk="0" hangingPunct="1">
      <a:defRPr sz="1200" kern="1200">
        <a:solidFill>
          <a:schemeClr val="tx1"/>
        </a:solidFill>
        <a:latin typeface="+mn-lt"/>
        <a:ea typeface="+mn-ea"/>
        <a:cs typeface="+mn-cs"/>
      </a:defRPr>
    </a:lvl6pPr>
    <a:lvl7pPr marL="2742871" algn="l" defTabSz="457145" rtl="0" eaLnBrk="1" latinLnBrk="0" hangingPunct="1">
      <a:defRPr sz="1200" kern="1200">
        <a:solidFill>
          <a:schemeClr val="tx1"/>
        </a:solidFill>
        <a:latin typeface="+mn-lt"/>
        <a:ea typeface="+mn-ea"/>
        <a:cs typeface="+mn-cs"/>
      </a:defRPr>
    </a:lvl7pPr>
    <a:lvl8pPr marL="3200016" algn="l" defTabSz="457145" rtl="0" eaLnBrk="1" latinLnBrk="0" hangingPunct="1">
      <a:defRPr sz="1200" kern="1200">
        <a:solidFill>
          <a:schemeClr val="tx1"/>
        </a:solidFill>
        <a:latin typeface="+mn-lt"/>
        <a:ea typeface="+mn-ea"/>
        <a:cs typeface="+mn-cs"/>
      </a:defRPr>
    </a:lvl8pPr>
    <a:lvl9pPr marL="3657161" algn="l" defTabSz="45714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the Replicate Series. Let’s kick off with another cool Star Wars clip.</a:t>
            </a:r>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I</a:t>
            </a:r>
            <a:r>
              <a:rPr lang="en-ZA" sz="1200" b="0" kern="1200" baseline="0" dirty="0" smtClean="0">
                <a:solidFill>
                  <a:schemeClr val="tx1"/>
                </a:solidFill>
                <a:effectLst/>
                <a:latin typeface="+mn-lt"/>
                <a:ea typeface="+mn-ea"/>
                <a:cs typeface="+mn-cs"/>
              </a:rPr>
              <a:t> wonder what your favourite Star Wars character is.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baseline="0" dirty="0" smtClean="0">
                <a:solidFill>
                  <a:schemeClr val="tx1"/>
                </a:solidFill>
                <a:effectLst/>
                <a:latin typeface="+mn-lt"/>
                <a:ea typeface="+mn-ea"/>
                <a:cs typeface="+mn-cs"/>
              </a:rPr>
              <a:t>I have always loved the more unusual characters like: Jar Jar Binks</a:t>
            </a:r>
            <a:r>
              <a:rPr lang="is-IS" sz="1200" b="0" kern="1200" baseline="0" dirty="0" smtClean="0">
                <a:solidFill>
                  <a:schemeClr val="tx1"/>
                </a:solidFill>
                <a:effectLst/>
                <a:latin typeface="+mn-lt"/>
                <a:ea typeface="+mn-ea"/>
                <a:cs typeface="+mn-cs"/>
              </a:rPr>
              <a:t>…</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baseline="0" dirty="0" smtClean="0">
                <a:solidFill>
                  <a:schemeClr val="tx1"/>
                </a:solidFill>
                <a:effectLst/>
                <a:latin typeface="+mn-lt"/>
                <a:ea typeface="+mn-ea"/>
                <a:cs typeface="+mn-cs"/>
              </a:rPr>
              <a:t>Chewbacca</a:t>
            </a:r>
            <a:r>
              <a:rPr lang="is-IS" sz="1200" b="0" kern="1200" baseline="0" dirty="0" smtClean="0">
                <a:solidFill>
                  <a:schemeClr val="tx1"/>
                </a:solidFill>
                <a:effectLst/>
                <a:latin typeface="+mn-lt"/>
                <a:ea typeface="+mn-ea"/>
                <a:cs typeface="+mn-cs"/>
              </a:rPr>
              <a:t>…</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But my all time favourite is Master Yoda. Here is a little tribute to this wise old man - a top ten of his most wise sayings.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b="1" dirty="0" smtClean="0"/>
              <a:t>Video:</a:t>
            </a:r>
            <a:r>
              <a:rPr lang="en-US" b="0" dirty="0" smtClean="0"/>
              <a:t> Best Yoda Quotes - The </a:t>
            </a:r>
            <a:r>
              <a:rPr lang="en-US" b="0" dirty="0" err="1" smtClean="0"/>
              <a:t>StarWars.com</a:t>
            </a:r>
            <a:r>
              <a:rPr lang="en-US" b="0" dirty="0" smtClean="0"/>
              <a:t> 10 (Edited Down to 1 Minute)</a:t>
            </a:r>
            <a:r>
              <a:rPr lang="en-US" b="0" baseline="0" dirty="0" smtClean="0"/>
              <a:t>.</a:t>
            </a:r>
            <a:r>
              <a:rPr lang="en-US" b="1" baseline="0" dirty="0" smtClean="0"/>
              <a:t> </a:t>
            </a:r>
            <a:r>
              <a:rPr lang="en-US" baseline="0" dirty="0" smtClean="0"/>
              <a:t>Get it on YouTube at: https://</a:t>
            </a:r>
            <a:r>
              <a:rPr lang="en-US" baseline="0" dirty="0" err="1" smtClean="0"/>
              <a:t>www.youtube.com</a:t>
            </a:r>
            <a:r>
              <a:rPr lang="en-US" baseline="0" dirty="0" smtClean="0"/>
              <a:t>/</a:t>
            </a:r>
            <a:r>
              <a:rPr lang="en-US" baseline="0" dirty="0" err="1" smtClean="0"/>
              <a:t>watch?v</a:t>
            </a:r>
            <a:r>
              <a:rPr lang="en-US" baseline="0" dirty="0" smtClean="0"/>
              <a:t>=kDoY_zXf7uQ</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Sharing: Turn to the person next to you and say to them in a Yoda voice and style:</a:t>
            </a:r>
            <a:r>
              <a:rPr lang="en-ZA" sz="1200" kern="1200" baseline="0" dirty="0" smtClean="0">
                <a:solidFill>
                  <a:schemeClr val="tx1"/>
                </a:solidFill>
                <a:effectLst/>
                <a:latin typeface="+mn-lt"/>
                <a:ea typeface="+mn-ea"/>
                <a:cs typeface="+mn-cs"/>
              </a:rPr>
              <a:t> “</a:t>
            </a:r>
            <a:r>
              <a:rPr lang="en-US" sz="1200" b="0" dirty="0" smtClean="0">
                <a:solidFill>
                  <a:schemeClr val="bg1"/>
                </a:solidFill>
                <a:effectLst>
                  <a:glow rad="114300">
                    <a:schemeClr val="tx1">
                      <a:alpha val="91000"/>
                    </a:schemeClr>
                  </a:glow>
                </a:effectLst>
                <a:latin typeface="Candara"/>
                <a:cs typeface="Candara"/>
              </a:rPr>
              <a:t>60 seconds I have to live - the gospel you must tell me.”</a:t>
            </a:r>
          </a:p>
          <a:p>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 We are going to watch a video called: Life in 6 Words.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 Life in 6 Words. Get it on YouTube at: https://</a:t>
            </a:r>
            <a:r>
              <a:rPr lang="en-US" baseline="0" dirty="0" err="1" smtClean="0"/>
              <a:t>www.youtube.com</a:t>
            </a:r>
            <a:r>
              <a:rPr lang="en-US" baseline="0" dirty="0" smtClean="0"/>
              <a:t>/</a:t>
            </a:r>
            <a:r>
              <a:rPr lang="en-US" baseline="0" dirty="0" err="1" smtClean="0"/>
              <a:t>watch?v</a:t>
            </a:r>
            <a:r>
              <a:rPr lang="en-US" baseline="0" dirty="0" smtClean="0"/>
              <a:t>=jyYFxp7apl4</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a:t>
            </a:r>
            <a:r>
              <a:rPr lang="en-ZA" sz="1200" kern="1200" baseline="0" dirty="0" smtClean="0">
                <a:solidFill>
                  <a:schemeClr val="tx1"/>
                </a:solidFill>
                <a:effectLst/>
                <a:latin typeface="+mn-lt"/>
                <a:ea typeface="+mn-ea"/>
                <a:cs typeface="+mn-cs"/>
              </a:rPr>
              <a:t> are the 6 words that help us understand the Gospel - each word stands for a letter of the word GOSPEL to help you remember the words: God Our Sins Paying Everyone Life.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Learn the Six Words: </a:t>
            </a:r>
            <a:r>
              <a:rPr lang="en-ZA" sz="1200" kern="1200" dirty="0" smtClean="0">
                <a:solidFill>
                  <a:schemeClr val="tx1"/>
                </a:solidFill>
                <a:effectLst/>
                <a:latin typeface="+mn-lt"/>
                <a:ea typeface="+mn-ea"/>
                <a:cs typeface="+mn-cs"/>
              </a:rPr>
              <a:t>The first thing you need to do is actually learn the 6 words. Let’s go through them one at a time!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b="1" dirty="0" smtClean="0"/>
              <a:t>Video:</a:t>
            </a:r>
            <a:r>
              <a:rPr lang="en-US" b="0" dirty="0" smtClean="0"/>
              <a:t> Star Wars The Clone Wars Yoda &amp; Anakin vs. </a:t>
            </a:r>
            <a:r>
              <a:rPr lang="en-US" b="0" dirty="0" err="1" smtClean="0"/>
              <a:t>Dooku</a:t>
            </a:r>
            <a:r>
              <a:rPr lang="en-US" b="0" dirty="0" smtClean="0"/>
              <a:t> &amp; </a:t>
            </a:r>
            <a:r>
              <a:rPr lang="en-US" b="0" dirty="0" err="1" smtClean="0"/>
              <a:t>Sidious</a:t>
            </a:r>
            <a:r>
              <a:rPr lang="en-US" b="0" baseline="0" dirty="0" smtClean="0"/>
              <a:t>.</a:t>
            </a:r>
            <a:r>
              <a:rPr lang="en-US" b="1" baseline="0" dirty="0" smtClean="0"/>
              <a:t> </a:t>
            </a:r>
            <a:r>
              <a:rPr lang="en-US" baseline="0" dirty="0" smtClean="0"/>
              <a:t>Get it on YouTube at: https://</a:t>
            </a:r>
            <a:r>
              <a:rPr lang="en-US" baseline="0" dirty="0" err="1" smtClean="0"/>
              <a:t>www.youtube.com</a:t>
            </a:r>
            <a:r>
              <a:rPr lang="en-US" baseline="0" dirty="0" smtClean="0"/>
              <a:t>/</a:t>
            </a:r>
            <a:r>
              <a:rPr lang="en-US" baseline="0" dirty="0" err="1" smtClean="0"/>
              <a:t>watch?v</a:t>
            </a:r>
            <a:r>
              <a:rPr lang="en-US" baseline="0" dirty="0" smtClean="0"/>
              <a:t>=ctN5s8z3E8E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Say them</a:t>
            </a:r>
            <a:r>
              <a:rPr lang="en-US" sz="1200" b="0" kern="1200" baseline="0" dirty="0" smtClean="0">
                <a:solidFill>
                  <a:schemeClr val="tx1"/>
                </a:solidFill>
                <a:effectLst/>
                <a:latin typeface="+mn-lt"/>
                <a:ea typeface="+mn-ea"/>
                <a:cs typeface="+mn-cs"/>
              </a:rPr>
              <a:t> all at your own pace:</a:t>
            </a:r>
            <a:r>
              <a:rPr lang="en-US" sz="1200" b="0" kern="1200" dirty="0" smtClean="0">
                <a:solidFill>
                  <a:schemeClr val="tx1"/>
                </a:solidFill>
                <a:effectLst/>
                <a:latin typeface="+mn-lt"/>
                <a:ea typeface="+mn-ea"/>
                <a:cs typeface="+mn-cs"/>
              </a:rPr>
              <a:t> God</a:t>
            </a:r>
            <a:r>
              <a:rPr lang="en-US" sz="1200" b="0" kern="1200" baseline="0" dirty="0" smtClean="0">
                <a:solidFill>
                  <a:schemeClr val="tx1"/>
                </a:solidFill>
                <a:effectLst/>
                <a:latin typeface="+mn-lt"/>
                <a:ea typeface="+mn-ea"/>
                <a:cs typeface="+mn-cs"/>
              </a:rPr>
              <a:t> Our Sins Paying Everyone Life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Say the words with me this time: G</a:t>
            </a:r>
            <a:r>
              <a:rPr lang="en-US" sz="1200" kern="1200" dirty="0" smtClean="0">
                <a:solidFill>
                  <a:schemeClr val="tx1"/>
                </a:solidFill>
                <a:effectLst/>
                <a:latin typeface="+mn-lt"/>
                <a:ea typeface="+mn-ea"/>
                <a:cs typeface="+mn-cs"/>
              </a:rPr>
              <a:t>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Recap:</a:t>
            </a:r>
            <a:r>
              <a:rPr lang="en-ZA" sz="1200" kern="1200" baseline="0" dirty="0" smtClean="0">
                <a:solidFill>
                  <a:schemeClr val="tx1"/>
                </a:solidFill>
                <a:effectLst/>
                <a:latin typeface="+mn-lt"/>
                <a:ea typeface="+mn-ea"/>
                <a:cs typeface="+mn-cs"/>
              </a:rPr>
              <a:t> We have been </a:t>
            </a:r>
            <a:r>
              <a:rPr lang="en-ZA" sz="1200" kern="1200" dirty="0" smtClean="0">
                <a:solidFill>
                  <a:schemeClr val="tx1"/>
                </a:solidFill>
                <a:effectLst/>
                <a:latin typeface="+mn-lt"/>
                <a:ea typeface="+mn-ea"/>
                <a:cs typeface="+mn-cs"/>
              </a:rPr>
              <a:t>introduced to the Replicate Circle - a tool to help us lead our friends to Jesus.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One more</a:t>
            </a:r>
            <a:r>
              <a:rPr lang="en-US" sz="1200" b="0" kern="1200" baseline="0" dirty="0" smtClean="0">
                <a:solidFill>
                  <a:schemeClr val="tx1"/>
                </a:solidFill>
                <a:effectLst/>
                <a:latin typeface="+mn-lt"/>
                <a:ea typeface="+mn-ea"/>
                <a:cs typeface="+mn-cs"/>
              </a:rPr>
              <a:t> time, all together: God Our Sins Paying Everyone Life.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u="none" kern="1200" dirty="0" smtClean="0">
                <a:solidFill>
                  <a:schemeClr val="tx1"/>
                </a:solidFill>
                <a:effectLst/>
                <a:latin typeface="+mn-lt"/>
                <a:ea typeface="+mn-ea"/>
                <a:cs typeface="+mn-cs"/>
              </a:rPr>
              <a:t>Activity: Write The 6 Words Out 10 Times</a:t>
            </a:r>
            <a:r>
              <a:rPr lang="en-ZA" sz="1200" b="0" u="none" kern="1200" baseline="0" dirty="0">
                <a:solidFill>
                  <a:schemeClr val="tx1"/>
                </a:solidFill>
                <a:effectLst/>
                <a:latin typeface="+mn-lt"/>
                <a:ea typeface="+mn-ea"/>
                <a:cs typeface="+mn-cs"/>
              </a:rPr>
              <a:t> </a:t>
            </a:r>
            <a:r>
              <a:rPr lang="en-ZA" sz="1200" b="0" u="none" kern="1200" baseline="0" dirty="0" smtClean="0">
                <a:solidFill>
                  <a:schemeClr val="tx1"/>
                </a:solidFill>
                <a:effectLst/>
                <a:latin typeface="+mn-lt"/>
                <a:ea typeface="+mn-ea"/>
                <a:cs typeface="+mn-cs"/>
              </a:rPr>
              <a:t>on the piece of paper you have been given.</a:t>
            </a:r>
            <a:endParaRPr lang="en-ZA" sz="1200" b="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u="none" kern="1200" dirty="0" smtClean="0">
                <a:solidFill>
                  <a:schemeClr val="tx1"/>
                </a:solidFill>
                <a:effectLst/>
                <a:latin typeface="+mn-lt"/>
                <a:ea typeface="+mn-ea"/>
                <a:cs typeface="+mn-cs"/>
              </a:rPr>
              <a:t>Activity:</a:t>
            </a:r>
            <a:r>
              <a:rPr lang="en-ZA" sz="1200" b="0" u="none" kern="1200" baseline="0" dirty="0" smtClean="0">
                <a:solidFill>
                  <a:schemeClr val="tx1"/>
                </a:solidFill>
                <a:effectLst/>
                <a:latin typeface="+mn-lt"/>
                <a:ea typeface="+mn-ea"/>
                <a:cs typeface="+mn-cs"/>
              </a:rPr>
              <a:t> Share The 6 Words With Your Partner and then let them share them with you.</a:t>
            </a:r>
          </a:p>
          <a:p>
            <a:endParaRPr lang="en-ZA" sz="12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Learn the 6 Sentences: </a:t>
            </a:r>
            <a:r>
              <a:rPr lang="en-ZA" sz="1200" kern="1200" dirty="0" smtClean="0">
                <a:solidFill>
                  <a:schemeClr val="tx1"/>
                </a:solidFill>
                <a:effectLst/>
                <a:latin typeface="+mn-lt"/>
                <a:ea typeface="+mn-ea"/>
                <a:cs typeface="+mn-cs"/>
              </a:rPr>
              <a:t>Each of the 6 words you have just learnt are the start of a sentence</a:t>
            </a:r>
            <a:r>
              <a:rPr lang="en-ZA" sz="1200" kern="1200" baseline="0" dirty="0" smtClean="0">
                <a:solidFill>
                  <a:schemeClr val="tx1"/>
                </a:solidFill>
                <a:effectLst/>
                <a:latin typeface="+mn-lt"/>
                <a:ea typeface="+mn-ea"/>
                <a:cs typeface="+mn-cs"/>
              </a:rPr>
              <a:t> and we are now going to start learning the 6 sentences.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od created us to be with him.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 sins separate us from God.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 cannot be removed by good deeds.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step in the Replicate Circle is to Pray with Passion for our lost friends.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 the price for sin, Jesus died and rose again.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 who trusts in Him alone has eternal life.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 with Jesus starts now and lasts forever.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Activity: We are going to say the</a:t>
            </a:r>
            <a:r>
              <a:rPr lang="en-US" sz="1200" b="0" kern="1200" baseline="0" dirty="0" smtClean="0">
                <a:solidFill>
                  <a:schemeClr val="tx1"/>
                </a:solidFill>
                <a:effectLst/>
                <a:latin typeface="+mn-lt"/>
                <a:ea typeface="+mn-ea"/>
                <a:cs typeface="+mn-cs"/>
              </a:rPr>
              <a:t> 6 sentences out loud as the slides come up.</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od created us to be with him.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 sins separate us from God.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 cannot be removed by good deeds.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 the price for sin, Jesus died and rose again.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 who trusts in Him alone has eternal life.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 with Jesus starts now and lasts forever.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step is to Pursue our lost friends with Love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od created us to be with him.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 sins separate us from God.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 cannot be removed by good deeds.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 the price for sin, Jesus died and rose again.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 who trusts in Him alone has eternal life.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 with Jesus starts now and lasts forever.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say all the sentences together once more:</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od created us to be with him.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 sins separate us from God.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 cannot be removed by good deeds.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 the price for sin, Jesus died and rose again.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 who trusts in Him alone has eternal life.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 with Jesus starts now and lasts forever.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u="none" kern="1200" dirty="0" smtClean="0">
                <a:solidFill>
                  <a:schemeClr val="tx1"/>
                </a:solidFill>
                <a:effectLst/>
                <a:latin typeface="+mn-lt"/>
                <a:ea typeface="+mn-ea"/>
                <a:cs typeface="+mn-cs"/>
              </a:rPr>
              <a:t>Activity: Write The 6 Sentences Out On Paper</a:t>
            </a:r>
            <a:r>
              <a:rPr lang="en-ZA" sz="1200" b="0" u="none" kern="1200" baseline="0" dirty="0" smtClean="0">
                <a:solidFill>
                  <a:schemeClr val="tx1"/>
                </a:solidFill>
                <a:effectLst/>
                <a:latin typeface="+mn-lt"/>
                <a:ea typeface="+mn-ea"/>
                <a:cs typeface="+mn-cs"/>
              </a:rPr>
              <a:t> </a:t>
            </a:r>
            <a:r>
              <a:rPr lang="en-ZA" sz="1200" b="0" u="none" kern="1200" dirty="0" smtClean="0">
                <a:solidFill>
                  <a:schemeClr val="tx1"/>
                </a:solidFill>
                <a:effectLst/>
                <a:latin typeface="+mn-lt"/>
                <a:ea typeface="+mn-ea"/>
                <a:cs typeface="+mn-cs"/>
              </a:rPr>
              <a:t>- each person writes</a:t>
            </a:r>
            <a:r>
              <a:rPr lang="en-ZA" sz="1200" b="0" u="none" kern="1200" baseline="0" dirty="0" smtClean="0">
                <a:solidFill>
                  <a:schemeClr val="tx1"/>
                </a:solidFill>
                <a:effectLst/>
                <a:latin typeface="+mn-lt"/>
                <a:ea typeface="+mn-ea"/>
                <a:cs typeface="+mn-cs"/>
              </a:rPr>
              <a:t> out the six sentences on a piece of paper. </a:t>
            </a:r>
            <a:endParaRPr lang="en-ZA" sz="12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u="none" kern="1200" dirty="0" smtClean="0">
                <a:solidFill>
                  <a:schemeClr val="tx1"/>
                </a:solidFill>
                <a:effectLst/>
                <a:latin typeface="+mn-lt"/>
                <a:ea typeface="+mn-ea"/>
                <a:cs typeface="+mn-cs"/>
              </a:rPr>
              <a:t>Activity: Share The 6 Sentences With Your Table - each person takes a chance to stand in front</a:t>
            </a:r>
            <a:r>
              <a:rPr lang="en-ZA" sz="1200" b="0" u="none" kern="1200" baseline="0" dirty="0" smtClean="0">
                <a:solidFill>
                  <a:schemeClr val="tx1"/>
                </a:solidFill>
                <a:effectLst/>
                <a:latin typeface="+mn-lt"/>
                <a:ea typeface="+mn-ea"/>
                <a:cs typeface="+mn-cs"/>
              </a:rPr>
              <a:t> of the group and to say the 6 sentences from memory.</a:t>
            </a:r>
            <a:endParaRPr lang="en-ZA" sz="1200" b="0" u="none" kern="1200" dirty="0" smtClean="0">
              <a:solidFill>
                <a:schemeClr val="tx1"/>
              </a:solidFill>
              <a:effectLst/>
              <a:latin typeface="+mn-lt"/>
              <a:ea typeface="+mn-ea"/>
              <a:cs typeface="+mn-cs"/>
            </a:endParaRPr>
          </a:p>
          <a:p>
            <a:endParaRPr lang="en-ZA" sz="12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Learn the 6 Verses: </a:t>
            </a:r>
            <a:r>
              <a:rPr lang="en-ZA" sz="1200" kern="1200" dirty="0" smtClean="0">
                <a:solidFill>
                  <a:schemeClr val="tx1"/>
                </a:solidFill>
                <a:effectLst/>
                <a:latin typeface="+mn-lt"/>
                <a:ea typeface="+mn-ea"/>
                <a:cs typeface="+mn-cs"/>
              </a:rPr>
              <a:t>You are going</a:t>
            </a:r>
            <a:r>
              <a:rPr lang="en-ZA" sz="1200" kern="1200" baseline="0" dirty="0" smtClean="0">
                <a:solidFill>
                  <a:schemeClr val="tx1"/>
                </a:solidFill>
                <a:effectLst/>
                <a:latin typeface="+mn-lt"/>
                <a:ea typeface="+mn-ea"/>
                <a:cs typeface="+mn-cs"/>
              </a:rPr>
              <a:t> to be introduced to a verse for each of the 6 sentences.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step is to Persuade our lost friends with Truth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 Know that the Lord is God. It is he who made us, and we are his (Psalm 100:3).</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Our: For all have sinned and fall short of the glory of God (Romans 3:23).</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Sins: All of us have become like one who is unclean, and all our righteous acts are like filthy rags. (Isaiah 64:6a)</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Paying: But God demonstrates his own love for us in this: While we were still sinners, Christ died for us (Romans 5:8).</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Everyone: For God so loved the world that he gave his one and only Son, that whoever believes in him shall not perish but have eternal life (John 3:16).</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Life: I give them eternal life, and they shall never perish; no one will snatch them out of my hand (John 10:28).</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u="none" kern="1200" dirty="0" smtClean="0">
                <a:solidFill>
                  <a:schemeClr val="tx1"/>
                </a:solidFill>
                <a:effectLst/>
                <a:latin typeface="+mn-lt"/>
                <a:ea typeface="+mn-ea"/>
                <a:cs typeface="+mn-cs"/>
              </a:rPr>
              <a:t>Activity: Say the 6 Verses Together</a:t>
            </a:r>
            <a:endParaRPr lang="en-ZA" sz="12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Know that the Lord is God. It is he who made us, and we are his (Psalm 100:3).</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all have sinned and fall short of the glory of God (Romans 3:23).</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All of us have become like one who is unclean, and all our righteous acts are like filthy rags. (Isaiah 64:6a)</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learnt how to START a Conversation with a lost friend.</a:t>
            </a:r>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But God demonstrates his own love for us in this: While we were still sinners, Christ died for us (Romans 5:8).</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God so loved the world that he gave his one and only Son, that whoever believes in him shall not perish but have eternal life (John 3:16).</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give them eternal life, and they shall never perish; no one will snatch them out of my hand (John 10:28).</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Challenge: (1) Keep Your Prayer Date @ 8. (2)</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Pray, Pursue, Persuade Lost Friends. (3) Start Spiritual Conversations. (4) Revise the Gospel and (5) Share the Gospel.</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Closing</a:t>
            </a:r>
            <a:r>
              <a:rPr lang="en-ZA" sz="1200" kern="1200" baseline="0" dirty="0" smtClean="0">
                <a:solidFill>
                  <a:schemeClr val="tx1"/>
                </a:solidFill>
                <a:effectLst/>
                <a:latin typeface="+mn-lt"/>
                <a:ea typeface="+mn-ea"/>
                <a:cs typeface="+mn-cs"/>
              </a:rPr>
              <a:t> Prayer: </a:t>
            </a:r>
            <a:r>
              <a:rPr lang="en-US" sz="1200" kern="1200" dirty="0" smtClean="0">
                <a:solidFill>
                  <a:schemeClr val="tx1"/>
                </a:solidFill>
                <a:effectLst/>
                <a:latin typeface="+mn-lt"/>
                <a:ea typeface="+mn-ea"/>
                <a:cs typeface="+mn-cs"/>
              </a:rPr>
              <a:t>Dear Lord, thank you for tonight, for reminding us that you created us to enjoy a close relationship with you. We realize that our sins separated us from you and that we cannot remove our sins through good deeds. We understand that Jesus died and rose again to pay for our sins and right now we put our trust in you and receive the free gift of eternal life. We are so excited about getting to start eternal life right now and know that it will never end. Amen.</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a:t>
            </a:r>
            <a:r>
              <a:rPr lang="en-US" sz="1200" kern="1200" baseline="0" dirty="0" smtClean="0">
                <a:solidFill>
                  <a:schemeClr val="tx1"/>
                </a:solidFill>
                <a:effectLst/>
                <a:latin typeface="+mn-lt"/>
                <a:ea typeface="+mn-ea"/>
                <a:cs typeface="+mn-cs"/>
              </a:rPr>
              <a:t> week we will learn how to Share </a:t>
            </a:r>
            <a:r>
              <a:rPr lang="en-US" sz="1200" kern="1200" dirty="0" smtClean="0">
                <a:solidFill>
                  <a:schemeClr val="tx1"/>
                </a:solidFill>
                <a:effectLst/>
                <a:latin typeface="+mn-lt"/>
                <a:ea typeface="+mn-ea"/>
                <a:cs typeface="+mn-cs"/>
              </a:rPr>
              <a:t>the Gospel.</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We learnt to follow 3 steps to bring up the gospel naturally: Ask great questions. Admire something about them. Admit you needed to be rescued.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we are going to find out what the gospel is all about so that we can really know</a:t>
            </a:r>
            <a:r>
              <a:rPr lang="en-US" baseline="0" dirty="0" smtClean="0"/>
              <a:t> it when we need to share it.</a:t>
            </a:r>
            <a:r>
              <a:rPr lang="en-US" dirty="0" smtClean="0"/>
              <a:t> But</a:t>
            </a:r>
            <a:r>
              <a:rPr lang="en-US" baseline="0" dirty="0" smtClean="0"/>
              <a:t> first a Star Wars video clip!</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16/08/28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16/08/28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16/08/28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16/08/28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16/08/28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16/08/28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16/08/28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16/08/28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16/08/28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16/08/28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16/08/28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7F1C3725-5453-3542-A19C-130A3E12A89D}" type="datetimeFigureOut">
              <a:rPr lang="en-US" smtClean="0"/>
              <a:t>16/08/28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145" rtl="0" eaLnBrk="1" latinLnBrk="0" hangingPunct="1">
        <a:spcBef>
          <a:spcPct val="0"/>
        </a:spcBef>
        <a:buNone/>
        <a:defRPr sz="4400" kern="1200">
          <a:solidFill>
            <a:schemeClr val="tx1"/>
          </a:solidFill>
          <a:latin typeface="+mj-lt"/>
          <a:ea typeface="+mj-ea"/>
          <a:cs typeface="+mj-cs"/>
        </a:defRPr>
      </a:lvl1pPr>
    </p:titleStyle>
    <p:body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mn-cs"/>
        </a:defRPr>
      </a:lvl1pPr>
      <a:lvl2pPr marL="742861" indent="-285716" algn="l" defTabSz="457145" rtl="0" eaLnBrk="1" latinLnBrk="0" hangingPunct="1">
        <a:spcBef>
          <a:spcPct val="20000"/>
        </a:spcBef>
        <a:buFont typeface="Arial"/>
        <a:buChar char="–"/>
        <a:defRPr sz="2800" kern="1200">
          <a:solidFill>
            <a:schemeClr val="tx1"/>
          </a:solidFill>
          <a:latin typeface="+mn-lt"/>
          <a:ea typeface="+mn-ea"/>
          <a:cs typeface="+mn-cs"/>
        </a:defRPr>
      </a:lvl2pPr>
      <a:lvl3pPr marL="1142863" indent="-228573" algn="l" defTabSz="457145" rtl="0" eaLnBrk="1" latinLnBrk="0" hangingPunct="1">
        <a:spcBef>
          <a:spcPct val="20000"/>
        </a:spcBef>
        <a:buFont typeface="Arial"/>
        <a:buChar char="•"/>
        <a:defRPr sz="2400" kern="1200">
          <a:solidFill>
            <a:schemeClr val="tx1"/>
          </a:solidFill>
          <a:latin typeface="+mn-lt"/>
          <a:ea typeface="+mn-ea"/>
          <a:cs typeface="+mn-cs"/>
        </a:defRPr>
      </a:lvl3pPr>
      <a:lvl4pPr marL="1600008" indent="-228573" algn="l" defTabSz="457145" rtl="0" eaLnBrk="1" latinLnBrk="0" hangingPunct="1">
        <a:spcBef>
          <a:spcPct val="20000"/>
        </a:spcBef>
        <a:buFont typeface="Arial"/>
        <a:buChar char="–"/>
        <a:defRPr sz="2000" kern="1200">
          <a:solidFill>
            <a:schemeClr val="tx1"/>
          </a:solidFill>
          <a:latin typeface="+mn-lt"/>
          <a:ea typeface="+mn-ea"/>
          <a:cs typeface="+mn-cs"/>
        </a:defRPr>
      </a:lvl4pPr>
      <a:lvl5pPr marL="2057153" indent="-228573" algn="l" defTabSz="457145" rtl="0" eaLnBrk="1" latinLnBrk="0" hangingPunct="1">
        <a:spcBef>
          <a:spcPct val="20000"/>
        </a:spcBef>
        <a:buFont typeface="Arial"/>
        <a:buChar char="»"/>
        <a:defRPr sz="2000" kern="1200">
          <a:solidFill>
            <a:schemeClr val="tx1"/>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4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4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6293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6254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5487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2189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7974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577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3877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9112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55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619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6649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684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0997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100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5519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378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0921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8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1072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9907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3774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10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2410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52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2426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400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1072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3999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046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6499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539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901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7471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793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907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9014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382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59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06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63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5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221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30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0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5279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860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8478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513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016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146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2897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6847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4899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5019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884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034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884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01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299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2035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270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61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808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0010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2020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2228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706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65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80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130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7218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7078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9714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5990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528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12227</TotalTime>
  <Words>1425</Words>
  <Application>Microsoft Macintosh PowerPoint</Application>
  <PresentationFormat>On-screen Show (4:3)</PresentationFormat>
  <Paragraphs>156</Paragraphs>
  <Slides>75</Slides>
  <Notes>75</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739</cp:revision>
  <dcterms:created xsi:type="dcterms:W3CDTF">2013-10-02T18:06:33Z</dcterms:created>
  <dcterms:modified xsi:type="dcterms:W3CDTF">2016-08-28T11:52:13Z</dcterms:modified>
</cp:coreProperties>
</file>