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1169" r:id="rId2"/>
    <p:sldId id="1294" r:id="rId3"/>
    <p:sldId id="1205" r:id="rId4"/>
    <p:sldId id="1218" r:id="rId5"/>
    <p:sldId id="1296" r:id="rId6"/>
    <p:sldId id="1409" r:id="rId7"/>
    <p:sldId id="1437" r:id="rId8"/>
    <p:sldId id="1590" r:id="rId9"/>
    <p:sldId id="1551" r:id="rId10"/>
    <p:sldId id="1552" r:id="rId11"/>
    <p:sldId id="1553" r:id="rId12"/>
    <p:sldId id="1554" r:id="rId13"/>
    <p:sldId id="1555" r:id="rId14"/>
    <p:sldId id="1556" r:id="rId15"/>
    <p:sldId id="1655" r:id="rId16"/>
    <p:sldId id="1685" r:id="rId17"/>
    <p:sldId id="1627" r:id="rId18"/>
    <p:sldId id="1654" r:id="rId19"/>
    <p:sldId id="1668" r:id="rId20"/>
    <p:sldId id="1657" r:id="rId21"/>
    <p:sldId id="1684" r:id="rId22"/>
    <p:sldId id="1670" r:id="rId23"/>
    <p:sldId id="1676" r:id="rId24"/>
    <p:sldId id="1679" r:id="rId25"/>
    <p:sldId id="1682" r:id="rId26"/>
    <p:sldId id="1683" r:id="rId27"/>
    <p:sldId id="1678" r:id="rId28"/>
    <p:sldId id="1658" r:id="rId29"/>
    <p:sldId id="1662" r:id="rId30"/>
    <p:sldId id="1663" r:id="rId31"/>
    <p:sldId id="1664" r:id="rId32"/>
    <p:sldId id="1675" r:id="rId33"/>
    <p:sldId id="1659" r:id="rId34"/>
    <p:sldId id="1665" r:id="rId35"/>
    <p:sldId id="1666" r:id="rId36"/>
    <p:sldId id="1667" r:id="rId37"/>
    <p:sldId id="1661" r:id="rId38"/>
    <p:sldId id="1671" r:id="rId39"/>
    <p:sldId id="1672" r:id="rId40"/>
    <p:sldId id="1680" r:id="rId41"/>
    <p:sldId id="1673" r:id="rId42"/>
    <p:sldId id="1674" r:id="rId43"/>
    <p:sldId id="1653" r:id="rId44"/>
    <p:sldId id="1681" r:id="rId45"/>
    <p:sldId id="1429" r:id="rId46"/>
    <p:sldId id="1247" r:id="rId47"/>
    <p:sldId id="1156" r:id="rId48"/>
  </p:sldIdLst>
  <p:sldSz cx="9144000" cy="6858000" type="screen4x3"/>
  <p:notesSz cx="6858000" cy="9144000"/>
  <p:defaultTextStyle>
    <a:defPPr>
      <a:defRPr lang="en-US"/>
    </a:defPPr>
    <a:lvl1pPr marL="0" algn="l" defTabSz="4571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5" algn="l" defTabSz="4571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0" algn="l" defTabSz="4571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5" algn="l" defTabSz="4571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1" algn="l" defTabSz="4571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26" algn="l" defTabSz="4571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1" algn="l" defTabSz="4571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4571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61" algn="l" defTabSz="4571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B645"/>
    <a:srgbClr val="FC3807"/>
    <a:srgbClr val="E4DE74"/>
    <a:srgbClr val="E7E92B"/>
    <a:srgbClr val="DFFF0A"/>
    <a:srgbClr val="F5FFC3"/>
    <a:srgbClr val="BD7B0E"/>
    <a:srgbClr val="E4C53D"/>
    <a:srgbClr val="F3CC37"/>
    <a:srgbClr val="1DAB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05" autoAdjust="0"/>
    <p:restoredTop sz="89726" autoAdjust="0"/>
  </p:normalViewPr>
  <p:slideViewPr>
    <p:cSldViewPr snapToGrid="0" snapToObjects="1" showGuides="1">
      <p:cViewPr varScale="1">
        <p:scale>
          <a:sx n="82" d="100"/>
          <a:sy n="82" d="100"/>
        </p:scale>
        <p:origin x="-1760" y="-96"/>
      </p:cViewPr>
      <p:guideLst>
        <p:guide orient="horz" pos="4153"/>
        <p:guide pos="117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D2349-956C-E94D-BDF5-9F5F8C952267}" type="datetimeFigureOut">
              <a:rPr lang="en-US" smtClean="0"/>
              <a:t>16/09/09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761E8-B556-2442-B9DB-91D007047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907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5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0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5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81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26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1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61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Welcome to the Replicate Series. Before we dive into Week 8 lets do a quick recap of what we’ve been through so far</a:t>
            </a:r>
            <a:r>
              <a:rPr lang="is-I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7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Our sins separate us from God.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F9A47-FA95-6E4D-B4E0-31082CF84FA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3126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/>
            <a:r>
              <a:rPr lang="en-US" sz="1200" b="0" dirty="0" smtClean="0">
                <a:ln w="12700" cmpd="sng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76200">
                    <a:prstClr val="black">
                      <a:alpha val="90000"/>
                    </a:prstClr>
                  </a:glow>
                </a:effectLst>
                <a:latin typeface="Continuum Medium"/>
                <a:cs typeface="Continuum Medium"/>
              </a:rPr>
              <a:t>Sins cannot be removed by good deeds.</a:t>
            </a:r>
            <a:endParaRPr lang="en-US" sz="1200" b="0" dirty="0">
              <a:ln w="12700" cmpd="sng"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76200">
                  <a:prstClr val="black">
                    <a:alpha val="90000"/>
                  </a:prstClr>
                </a:glow>
              </a:effectLst>
              <a:latin typeface="Continuum Medium"/>
              <a:cs typeface="Continuum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F9A47-FA95-6E4D-B4E0-31082CF84FA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3126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/>
            <a:r>
              <a:rPr lang="en-US" sz="1200" b="0" dirty="0" smtClean="0">
                <a:ln w="12700" cmpd="sng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76200">
                    <a:prstClr val="black">
                      <a:alpha val="90000"/>
                    </a:prstClr>
                  </a:glow>
                </a:effectLst>
                <a:latin typeface="Continuum Medium"/>
                <a:cs typeface="Continuum Medium"/>
              </a:rPr>
              <a:t>Paying the price for sin, Jesus died and rose again.</a:t>
            </a:r>
            <a:endParaRPr lang="en-US" sz="1200" b="0" dirty="0">
              <a:ln w="12700" cmpd="sng"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76200">
                  <a:prstClr val="black">
                    <a:alpha val="90000"/>
                  </a:prstClr>
                </a:glow>
              </a:effectLst>
              <a:latin typeface="Continuum Medium"/>
              <a:cs typeface="Continuum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F9A47-FA95-6E4D-B4E0-31082CF84FA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3126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/>
            <a:r>
              <a:rPr lang="en-US" sz="1200" b="0" dirty="0" smtClean="0">
                <a:ln w="12700" cmpd="sng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76200">
                    <a:prstClr val="black">
                      <a:alpha val="90000"/>
                    </a:prstClr>
                  </a:glow>
                </a:effectLst>
                <a:latin typeface="Continuum Medium"/>
                <a:cs typeface="Continuum Medium"/>
              </a:rPr>
              <a:t>Everyone who trusts in Him alone has eternal life.</a:t>
            </a:r>
            <a:endParaRPr lang="en-US" sz="1200" b="0" dirty="0">
              <a:ln w="12700" cmpd="sng"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76200">
                  <a:prstClr val="black">
                    <a:alpha val="90000"/>
                  </a:prstClr>
                </a:glow>
              </a:effectLst>
              <a:latin typeface="Continuum Medium"/>
              <a:cs typeface="Continuum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F9A47-FA95-6E4D-B4E0-31082CF84FA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3126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/>
            <a:r>
              <a:rPr lang="en-US" sz="1200" b="0" dirty="0" smtClean="0">
                <a:ln w="12700" cmpd="sng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76200">
                    <a:prstClr val="black">
                      <a:alpha val="90000"/>
                    </a:prstClr>
                  </a:glow>
                </a:effectLst>
                <a:latin typeface="Continuum Medium"/>
                <a:cs typeface="Continuum Medium"/>
              </a:rPr>
              <a:t>Life with Jesus starts now and lasts forever.</a:t>
            </a:r>
            <a:endParaRPr lang="en-US" sz="1200" b="0" dirty="0">
              <a:ln w="12700" cmpd="sng"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76200">
                  <a:prstClr val="black">
                    <a:alpha val="90000"/>
                  </a:prstClr>
                </a:glow>
              </a:effectLst>
              <a:latin typeface="Continuum Medium"/>
              <a:cs typeface="Continuum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F9A47-FA95-6E4D-B4E0-31082CF84FA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3126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Last week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learnt how to actually share the gospel.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7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Video:</a:t>
            </a:r>
            <a:r>
              <a:rPr lang="en-Z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Young Austin’s tstimony of sharing his faith with his friend. </a:t>
            </a:r>
            <a:r>
              <a:rPr lang="en-ZA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Download it with this link: </a:t>
            </a:r>
            <a:r>
              <a:rPr lang="en-ZA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http://ymresourcer.com/Austin_Testimony.mp4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70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Sharing: </a:t>
            </a:r>
            <a:r>
              <a:rPr lang="en-US" sz="1200" b="0" dirty="0" smtClean="0">
                <a:ln w="12700" cmpd="sng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76200">
                    <a:prstClr val="black">
                      <a:alpha val="90000"/>
                    </a:prstClr>
                  </a:glow>
                </a:effectLst>
                <a:latin typeface="Continuum Medium"/>
                <a:ea typeface="+mn-ea"/>
                <a:cs typeface="Continuum Medium"/>
              </a:rPr>
              <a:t>If your shared the G.O.S.P.E.L. with a friend and they asked if you could help them become a follower of Jesus - what would you say?</a:t>
            </a:r>
            <a:endParaRPr lang="en-ZA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689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week we are going to look at what to do once we have shared the gospel with someone.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F9A47-FA95-6E4D-B4E0-31082CF84FA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31265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you have explained the gospel, what now?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68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been 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introduced to the Replicate Circle - a tool to help us lead our friends to Jesus.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70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2 Questions: The first question is: (1) Does this make sense? You want to check to see whether the GOSPEL makes sense to them.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689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second question to as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 is: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(2) Is there anything holding you back from trusting in Jesus right now?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689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you ask the first question: “Does this make sense to you?” and if they say, “No” then you explain it again.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689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they say, “Yes”, move on to the next question: “Is there anything holding you back from trusting in Jesus right now?”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689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here the conversation can go in one of three different ways: They could Reject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message (or you)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689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might Question the message and need more information.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689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they may be ready to Accept the message.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689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see these three responses in the book of Acts after Paul had preached:</a:t>
            </a:r>
            <a:r>
              <a:rPr lang="en-Z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ZA" dirty="0" smtClean="0"/>
              <a:t>When they heard about the resurrection of the dead, some of them sneered, but others said, “We want to hear you again on this subject.”</a:t>
            </a:r>
            <a:r>
              <a:rPr lang="en-ZA" baseline="30000" dirty="0" smtClean="0"/>
              <a:t> </a:t>
            </a:r>
            <a:r>
              <a:rPr lang="en-ZA" dirty="0" smtClean="0"/>
              <a:t>Some of the people became followers of Paul and believed.” (Acts 17:32-34)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689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Some will reject the gospel and mock you (so be Strong) (Acts 17:32).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689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 Remember that persecution is part of being a Christian witness. “E</a:t>
            </a:r>
            <a:r>
              <a:rPr lang="en-US" dirty="0" smtClean="0"/>
              <a:t>veryone who wants to live a godly life in Christ Jesus will be persecuted.”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 Timothy 3:12)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68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step in the Replicate Circle is to Pray with Passion for our lost friends. You guys wrote down 3 names of lost people you know. DON’T STOP PRAYING. It doesn’t say recognize our lost friends, it says pray with passion.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70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(b) Count it an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honour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be mocked or marginalized for Jesus. </a:t>
            </a:r>
            <a:r>
              <a:rPr lang="en-US" dirty="0" smtClean="0"/>
              <a:t>“God blesses you when people mock you and persecute you and lie about you and say all sorts of evil things against you because you are my followers.</a:t>
            </a:r>
            <a:r>
              <a:rPr lang="en-US" baseline="30000" dirty="0" smtClean="0"/>
              <a:t> </a:t>
            </a:r>
            <a:r>
              <a:rPr lang="en-US" dirty="0" smtClean="0"/>
              <a:t>Be happy about it! Be very glad! For a great reward awaits you in heaven. And remember, the ancient prophets were persecuted in the same way.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(Matthew 5:11-12)</a:t>
            </a:r>
          </a:p>
          <a:p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689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(c) Treat your persecutors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love and respect. “</a:t>
            </a:r>
            <a:r>
              <a:rPr lang="en-US" dirty="0" smtClean="0"/>
              <a:t>Bless those who persecute you. Don’t curse them; pray that God will bless them.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(Romans 12:14). 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689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are some guidelines on how to respond when persecuted: (1) Stay calm and speak softly (Proverbs 15:1), (2) Refuse to argue (2 Timothy 2:24), (3) Ask questions that make them think (Mark 12:13-17). 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689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Some will be intrigued and want to find our more (so be Sharp!).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689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 Some people need time to process, think and wrestle with questions (John 3:1-7). 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689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(b) Keep the relationship going and try to help them find solid answers 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689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(c) Keep praying for them.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Pray for all people</a:t>
            </a:r>
            <a:r>
              <a:rPr lang="is-I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dirty="0" smtClean="0"/>
              <a:t>this is good, and pleases God our Savior,</a:t>
            </a:r>
            <a:r>
              <a:rPr lang="en-US" baseline="30000" dirty="0" smtClean="0"/>
              <a:t> </a:t>
            </a:r>
            <a:r>
              <a:rPr lang="en-US" dirty="0" smtClean="0"/>
              <a:t>who wants all people to be saved and to come to a knowledge of the truth.”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 Timothy 2:1,3-4)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689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Some will be ready to accept Jesus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 away (so be Strategic!). 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689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Persuade them to A, B, C: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689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Accept Jesus Christ. You can receive Jesus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your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Saviour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US" dirty="0" smtClean="0"/>
              <a:t>To all who received him, to those who believed in his name, he gave the right to become children of God.”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(John 1:12)</a:t>
            </a:r>
          </a:p>
          <a:p>
            <a:r>
              <a:rPr lang="en-US" dirty="0" smtClean="0"/>
              <a:t> 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7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second step is to pursue our lost friends with Love. Take responsibility. YES, praying for them is SO important, but God has placed you into their lives to be a light.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70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lead them in a prayer to receive Jesus.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Here is an example that I have created based on the G.O.S.P.E.L. outline - it is not a magic formula to get someone saved, but a chance for them to express their trust in what Jesus did on the cross to remove their sin and bring them into a relationship with God and to receive eternal life as a free gift: 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Dear God, thank you that you created me to enjoy a close relationship with you. I now 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realise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my sins separated me from you and that I cannot remove my sins through good deeds. Thank you that Jesus died and rose again to pay for my sins and right now I put my trust in you alone and I receive your free gift of eternal life. Thank you that eternal life starts now and lasts forever. Amen.</a:t>
            </a:r>
          </a:p>
          <a:p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70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Belong to a church. Invite them to start attending Youth or a church with their parents if they go. (Hebrews 10:25)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70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Commit to the Cause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ncourage them to tell someone about their salvation experience and also to share the gospel with their lost friends. (Matthew 28:19)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70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Practise: In pairs, take turns sharing the GOSPEL with your partner and then ask them the two questions and see where the conversation goes.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034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you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practise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pairs, here is an outline you can follow: </a:t>
            </a:r>
          </a:p>
          <a:p>
            <a:pPr marL="0" marR="0" lvl="0" indent="0" algn="l" defTabSz="457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 a conversation (Ask-Admit-Admire), </a:t>
            </a:r>
          </a:p>
          <a:p>
            <a:pPr marL="0" marR="0" lvl="0" indent="0" algn="l" defTabSz="457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 the Gospel (God Our Sins Paying Everyone Life), </a:t>
            </a:r>
          </a:p>
          <a:p>
            <a:pPr marL="0" marR="0" lvl="0" indent="0" algn="l" defTabSz="457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the Two Questions: The first question is: Does it make sense to you. If they say. No: Explain the gospel again. If they say Yes: ask the second question: Is there anything holding you back from trusting in Jesus right now? There are generally three responses to the gospel: (1) Some will Reject the Gospel - keep on praying with passion for them and keep on pursuing them with love. (2) Some will have more Questions - give them time to think and find solid answers to their questions. (3) Some will be ready to Accept Jesus right away - you can lead them in a sinners prayer and walk them through the ABC’s: Accept Jesus as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Saviour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Belong to a Church and Commit to the Cause.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689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Challenge: (1) Keep Your Prayer Date @ 8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Tuesday, Thursdays and Sundays 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(2)</a:t>
            </a:r>
            <a:r>
              <a:rPr lang="en-Z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Pray, Pursue, Persuade Lost Friends. (3) Start Spiritual Conversations. (4) Know the Gospel, (5) Share the Gospel and (6) Ask the Questions.</a:t>
            </a:r>
          </a:p>
          <a:p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70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Closing</a:t>
            </a:r>
            <a:r>
              <a:rPr lang="en-Z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Prayer: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70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 Sunday is week 9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our series and we are going to get to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practise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sharing our faith in the real world.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7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third step is to Persuade our lost friends with Truth. There comes a time when we need to actually share the Gospel with our lost friends.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7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began equipping you to do this by talking out how it simply starts with beginning a conversation with a lost friend.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7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looked at what the gospel is all about so that we can really know it when we need to share it in those conversations you are having.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7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say the six words together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God Our Sins Paying Everyone Life.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Lets break it down a little more</a:t>
            </a:r>
            <a:r>
              <a:rPr lang="is-I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F9A47-FA95-6E4D-B4E0-31082CF84FA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3126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/>
            <a:r>
              <a:rPr lang="en-US" sz="1200" b="0" dirty="0" smtClean="0">
                <a:ln w="12700" cmpd="sng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76200">
                    <a:prstClr val="black">
                      <a:alpha val="90000"/>
                    </a:prstClr>
                  </a:glow>
                </a:effectLst>
                <a:latin typeface="Continuum Medium"/>
                <a:cs typeface="Continuum Medium"/>
              </a:rPr>
              <a:t>Let’s say</a:t>
            </a:r>
            <a:r>
              <a:rPr lang="en-US" sz="1200" b="0" baseline="0" dirty="0" smtClean="0">
                <a:ln w="12700" cmpd="sng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76200">
                    <a:prstClr val="black">
                      <a:alpha val="90000"/>
                    </a:prstClr>
                  </a:glow>
                </a:effectLst>
                <a:latin typeface="Continuum Medium"/>
                <a:cs typeface="Continuum Medium"/>
              </a:rPr>
              <a:t> the 6 sentences together: </a:t>
            </a:r>
            <a:r>
              <a:rPr lang="en-US" sz="1200" b="0" dirty="0" smtClean="0">
                <a:ln w="12700" cmpd="sng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76200">
                    <a:prstClr val="black">
                      <a:alpha val="90000"/>
                    </a:prstClr>
                  </a:glow>
                </a:effectLst>
                <a:latin typeface="Continuum Medium"/>
                <a:cs typeface="Continuum Medium"/>
              </a:rPr>
              <a:t>God created us to be with him.</a:t>
            </a:r>
            <a:endParaRPr lang="en-US" sz="1200" b="0" dirty="0">
              <a:ln w="12700" cmpd="sng"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76200">
                  <a:prstClr val="black">
                    <a:alpha val="90000"/>
                  </a:prstClr>
                </a:glow>
              </a:effectLst>
              <a:latin typeface="Continuum Medium"/>
              <a:cs typeface="Continuum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F9A47-FA95-6E4D-B4E0-31082CF84FA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3126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3725-5453-3542-A19C-130A3E12A89D}" type="datetimeFigureOut">
              <a:rPr lang="en-US" smtClean="0"/>
              <a:t>16/09/09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164D-674C-2F41-B1F2-272353E1E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70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3725-5453-3542-A19C-130A3E12A89D}" type="datetimeFigureOut">
              <a:rPr lang="en-US" smtClean="0"/>
              <a:t>16/09/09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164D-674C-2F41-B1F2-272353E1E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4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3725-5453-3542-A19C-130A3E12A89D}" type="datetimeFigureOut">
              <a:rPr lang="en-US" smtClean="0"/>
              <a:t>16/09/09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164D-674C-2F41-B1F2-272353E1E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5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3725-5453-3542-A19C-130A3E12A89D}" type="datetimeFigureOut">
              <a:rPr lang="en-US" smtClean="0"/>
              <a:t>16/09/09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164D-674C-2F41-B1F2-272353E1E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8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3725-5453-3542-A19C-130A3E12A89D}" type="datetimeFigureOut">
              <a:rPr lang="en-US" smtClean="0"/>
              <a:t>16/09/09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164D-674C-2F41-B1F2-272353E1E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9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3725-5453-3542-A19C-130A3E12A89D}" type="datetimeFigureOut">
              <a:rPr lang="en-US" smtClean="0"/>
              <a:t>16/09/09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164D-674C-2F41-B1F2-272353E1E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5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3725-5453-3542-A19C-130A3E12A89D}" type="datetimeFigureOut">
              <a:rPr lang="en-US" smtClean="0"/>
              <a:t>16/09/09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164D-674C-2F41-B1F2-272353E1E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8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3725-5453-3542-A19C-130A3E12A89D}" type="datetimeFigureOut">
              <a:rPr lang="en-US" smtClean="0"/>
              <a:t>16/09/09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164D-674C-2F41-B1F2-272353E1E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9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3725-5453-3542-A19C-130A3E12A89D}" type="datetimeFigureOut">
              <a:rPr lang="en-US" smtClean="0"/>
              <a:t>16/09/09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164D-674C-2F41-B1F2-272353E1E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3725-5453-3542-A19C-130A3E12A89D}" type="datetimeFigureOut">
              <a:rPr lang="en-US" smtClean="0"/>
              <a:t>16/09/09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164D-674C-2F41-B1F2-272353E1E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5" indent="0">
              <a:buNone/>
              <a:defRPr sz="2000"/>
            </a:lvl4pPr>
            <a:lvl5pPr marL="1828581" indent="0">
              <a:buNone/>
              <a:defRPr sz="2000"/>
            </a:lvl5pPr>
            <a:lvl6pPr marL="2285726" indent="0">
              <a:buNone/>
              <a:defRPr sz="2000"/>
            </a:lvl6pPr>
            <a:lvl7pPr marL="2742871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3725-5453-3542-A19C-130A3E12A89D}" type="datetimeFigureOut">
              <a:rPr lang="en-US" smtClean="0"/>
              <a:t>16/09/09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164D-674C-2F41-B1F2-272353E1E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C3725-5453-3542-A19C-130A3E12A89D}" type="datetimeFigureOut">
              <a:rPr lang="en-US" smtClean="0"/>
              <a:t>16/09/09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7164D-674C-2F41-B1F2-272353E1E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1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ctr" defTabSz="4571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9" indent="-342859" algn="l" defTabSz="45714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1" indent="-285716" algn="l" defTabSz="457145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3" indent="-228573" algn="l" defTabSz="45714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8" indent="-228573" algn="l" defTabSz="457145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573" algn="l" defTabSz="457145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8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3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9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4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1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2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4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6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8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9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0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1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2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3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4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9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9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3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0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0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94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4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ide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1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6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6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0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3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4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1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0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2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3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3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1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8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6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_3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0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6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1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_3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0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2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7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7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2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3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8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4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1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7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5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06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8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7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4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14050</TotalTime>
  <Words>1507</Words>
  <Application>Microsoft Macintosh PowerPoint</Application>
  <PresentationFormat>On-screen Show (4:3)</PresentationFormat>
  <Paragraphs>99</Paragraphs>
  <Slides>47</Slides>
  <Notes>47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807</cp:revision>
  <dcterms:created xsi:type="dcterms:W3CDTF">2013-10-02T18:06:33Z</dcterms:created>
  <dcterms:modified xsi:type="dcterms:W3CDTF">2016-09-09T15:50:20Z</dcterms:modified>
</cp:coreProperties>
</file>