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1169" r:id="rId2"/>
    <p:sldId id="1409" r:id="rId3"/>
    <p:sldId id="1655" r:id="rId4"/>
    <p:sldId id="1685" r:id="rId5"/>
    <p:sldId id="1686" r:id="rId6"/>
    <p:sldId id="1687" r:id="rId7"/>
    <p:sldId id="1688" r:id="rId8"/>
    <p:sldId id="1689" r:id="rId9"/>
    <p:sldId id="1690" r:id="rId10"/>
    <p:sldId id="1691" r:id="rId11"/>
    <p:sldId id="1692" r:id="rId12"/>
    <p:sldId id="1693" r:id="rId13"/>
    <p:sldId id="1694" r:id="rId14"/>
    <p:sldId id="1695" r:id="rId15"/>
    <p:sldId id="1696" r:id="rId16"/>
    <p:sldId id="1697" r:id="rId17"/>
    <p:sldId id="1654" r:id="rId18"/>
    <p:sldId id="1681" r:id="rId19"/>
    <p:sldId id="1680" r:id="rId20"/>
    <p:sldId id="1699" r:id="rId21"/>
    <p:sldId id="1653" r:id="rId22"/>
    <p:sldId id="1698" r:id="rId23"/>
    <p:sldId id="1429" r:id="rId24"/>
    <p:sldId id="1247" r:id="rId25"/>
    <p:sldId id="1157" r:id="rId26"/>
  </p:sldIdLst>
  <p:sldSz cx="9144000" cy="6858000" type="screen4x3"/>
  <p:notesSz cx="6858000" cy="9144000"/>
  <p:defaultTextStyle>
    <a:defPPr>
      <a:defRPr lang="en-US"/>
    </a:defPPr>
    <a:lvl1pPr marL="0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B645"/>
    <a:srgbClr val="FC3807"/>
    <a:srgbClr val="E4DE74"/>
    <a:srgbClr val="E7E92B"/>
    <a:srgbClr val="DFFF0A"/>
    <a:srgbClr val="F5FFC3"/>
    <a:srgbClr val="BD7B0E"/>
    <a:srgbClr val="E4C53D"/>
    <a:srgbClr val="F3CC37"/>
    <a:srgbClr val="1DA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5" autoAdjust="0"/>
    <p:restoredTop sz="89726" autoAdjust="0"/>
  </p:normalViewPr>
  <p:slideViewPr>
    <p:cSldViewPr snapToGrid="0" snapToObjects="1" showGuides="1">
      <p:cViewPr varScale="1">
        <p:scale>
          <a:sx n="83" d="100"/>
          <a:sy n="83" d="100"/>
        </p:scale>
        <p:origin x="-1768" y="-112"/>
      </p:cViewPr>
      <p:guideLst>
        <p:guide orient="horz" pos="4153"/>
        <p:guide pos="117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D2349-956C-E94D-BDF5-9F5F8C952267}" type="datetimeFigureOut">
              <a:rPr lang="en-US" smtClean="0"/>
              <a:t>16/09/18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761E8-B556-2442-B9DB-91D007047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07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Welcome to the Replicate Series. Before we dive into week 9 lets do a quick recap of what we’ve been through so far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/>
            <a:r>
              <a:rPr lang="en-US" sz="1200" b="0" dirty="0" smtClean="0">
                <a:ln w="12700" cmpd="sng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76200">
                    <a:prstClr val="black">
                      <a:alpha val="90000"/>
                    </a:prstClr>
                  </a:glow>
                </a:effectLst>
                <a:latin typeface="Continuum Medium"/>
                <a:cs typeface="Continuum Medium"/>
              </a:rPr>
              <a:t>Life with Jesus starts now and lasts forever.</a:t>
            </a:r>
            <a:endParaRPr lang="en-US" sz="1200" b="0" dirty="0">
              <a:ln w="12700" cmpd="sng"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76200">
                  <a:prstClr val="black">
                    <a:alpha val="90000"/>
                  </a:prstClr>
                </a:glow>
              </a:effectLst>
              <a:latin typeface="Continuum Medium"/>
              <a:cs typeface="Continuum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/>
            <a:r>
              <a:rPr lang="en-US" sz="1200" b="0" dirty="0" smtClean="0">
                <a:ln w="12700" cmpd="sng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76200">
                    <a:prstClr val="black">
                      <a:alpha val="90000"/>
                    </a:prstClr>
                  </a:glow>
                </a:effectLst>
                <a:latin typeface="Continuum Medium"/>
                <a:cs typeface="Continuum Medium"/>
              </a:rPr>
              <a:t>Let’s say</a:t>
            </a:r>
            <a:r>
              <a:rPr lang="en-US" sz="1200" b="0" baseline="0" dirty="0" smtClean="0">
                <a:ln w="12700" cmpd="sng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76200">
                    <a:prstClr val="black">
                      <a:alpha val="90000"/>
                    </a:prstClr>
                  </a:glow>
                </a:effectLst>
                <a:latin typeface="Continuum Medium"/>
                <a:cs typeface="Continuum Medium"/>
              </a:rPr>
              <a:t> the 6 sentences one more time: </a:t>
            </a:r>
            <a:r>
              <a:rPr lang="en-US" sz="1200" b="0" dirty="0" smtClean="0">
                <a:ln w="12700" cmpd="sng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76200">
                    <a:prstClr val="black">
                      <a:alpha val="90000"/>
                    </a:prstClr>
                  </a:glow>
                </a:effectLst>
                <a:latin typeface="Continuum Medium"/>
                <a:cs typeface="Continuum Medium"/>
              </a:rPr>
              <a:t>God created us to be with him.</a:t>
            </a:r>
            <a:endParaRPr lang="en-US" sz="1200" b="0" dirty="0">
              <a:ln w="12700" cmpd="sng"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76200">
                  <a:prstClr val="black">
                    <a:alpha val="90000"/>
                  </a:prstClr>
                </a:glow>
              </a:effectLst>
              <a:latin typeface="Continuum Medium"/>
              <a:cs typeface="Continuum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sins separate us from God.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/>
            <a:r>
              <a:rPr lang="en-US" sz="1200" b="0" dirty="0" smtClean="0">
                <a:ln w="12700" cmpd="sng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76200">
                    <a:prstClr val="black">
                      <a:alpha val="90000"/>
                    </a:prstClr>
                  </a:glow>
                </a:effectLst>
                <a:latin typeface="Continuum Medium"/>
                <a:cs typeface="Continuum Medium"/>
              </a:rPr>
              <a:t>Sins cannot be removed by good deeds.</a:t>
            </a:r>
            <a:endParaRPr lang="en-US" sz="1200" b="0" dirty="0">
              <a:ln w="12700" cmpd="sng"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76200">
                  <a:prstClr val="black">
                    <a:alpha val="90000"/>
                  </a:prstClr>
                </a:glow>
              </a:effectLst>
              <a:latin typeface="Continuum Medium"/>
              <a:cs typeface="Continuum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/>
            <a:r>
              <a:rPr lang="en-US" sz="1200" b="0" dirty="0" smtClean="0">
                <a:ln w="12700" cmpd="sng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76200">
                    <a:prstClr val="black">
                      <a:alpha val="90000"/>
                    </a:prstClr>
                  </a:glow>
                </a:effectLst>
                <a:latin typeface="Continuum Medium"/>
                <a:cs typeface="Continuum Medium"/>
              </a:rPr>
              <a:t>Paying the price for sin, Jesus died and rose again.</a:t>
            </a:r>
            <a:endParaRPr lang="en-US" sz="1200" b="0" dirty="0">
              <a:ln w="12700" cmpd="sng"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76200">
                  <a:prstClr val="black">
                    <a:alpha val="90000"/>
                  </a:prstClr>
                </a:glow>
              </a:effectLst>
              <a:latin typeface="Continuum Medium"/>
              <a:cs typeface="Continuum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/>
            <a:r>
              <a:rPr lang="en-US" sz="1200" b="0" dirty="0" smtClean="0">
                <a:ln w="12700" cmpd="sng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76200">
                    <a:prstClr val="black">
                      <a:alpha val="90000"/>
                    </a:prstClr>
                  </a:glow>
                </a:effectLst>
                <a:latin typeface="Continuum Medium"/>
                <a:cs typeface="Continuum Medium"/>
              </a:rPr>
              <a:t>Everyone who trusts in Him alone has eternal life.</a:t>
            </a:r>
            <a:endParaRPr lang="en-US" sz="1200" b="0" dirty="0">
              <a:ln w="12700" cmpd="sng"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76200">
                  <a:prstClr val="black">
                    <a:alpha val="90000"/>
                  </a:prstClr>
                </a:glow>
              </a:effectLst>
              <a:latin typeface="Continuum Medium"/>
              <a:cs typeface="Continuum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/>
            <a:r>
              <a:rPr lang="en-US" sz="1200" b="0" dirty="0" smtClean="0">
                <a:ln w="12700" cmpd="sng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76200">
                    <a:prstClr val="black">
                      <a:alpha val="90000"/>
                    </a:prstClr>
                  </a:glow>
                </a:effectLst>
                <a:latin typeface="Continuum Medium"/>
                <a:cs typeface="Continuum Medium"/>
              </a:rPr>
              <a:t>Life with Jesus starts now and lasts forever.</a:t>
            </a:r>
            <a:endParaRPr lang="en-US" sz="1200" b="0" dirty="0">
              <a:ln w="12700" cmpd="sng"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76200">
                  <a:prstClr val="black">
                    <a:alpha val="90000"/>
                  </a:prstClr>
                </a:glow>
              </a:effectLst>
              <a:latin typeface="Continuum Medium"/>
              <a:cs typeface="Continuum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learnt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that after we share the gospel with someone we should ask them the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questions: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question is: Does it make sense to you. If they say. No: Explain the gospel again. If they say Yes: ask the second question: Is there anything holding you back from trusting in Jesus right now? There are generally three responses to the gospel: (1) Some will Reject the Gospel - thank them for their time and move on to find someone else to share with. (2) Some will have more Questions - you could invite them to attend church on a Sunday morning to get answers to their questions. (3) Some will be ready to Accept Jesus right away - you can lead them in a prayer of salvation using the GOSPEL sentences as an outline.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689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 them lead the person in a prayer to receive Jesus.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Here is an example that I have created based on the G.O.S.P.E.L. outline - it is not a magic formula to get someone saved, but a chance for them to express their trust in what Jesus did on the cross to remove their sin and bring them into a relationship with God and to receive eternal life as a free gift: 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Dear God, thank you that you created me to enjoy a close relationship with you. I now </a:t>
            </a:r>
            <a:r>
              <a:rPr lang="en-US" sz="120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realise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my sins separated me from you and that I cannot remove my sins through good deeds. Thank you that Jesus died and rose again to pay for my sins and right now I put my trust in you alone and I receive your free gift of eternal life. Thank you that eternal life starts now and lasts forever. Amen.</a:t>
            </a:r>
          </a:p>
          <a:p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recent weeks</a:t>
            </a:r>
            <a:r>
              <a:rPr lang="en-US" baseline="0" dirty="0" smtClean="0"/>
              <a:t> we have learnt how to start a spiritual conversation</a:t>
            </a:r>
            <a:r>
              <a:rPr lang="is-IS" baseline="0" dirty="0" smtClean="0"/>
              <a:t>…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week we are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going to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practise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sharing our faith in the real world - we are going to engage people in their world.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 and Make Disciples: </a:t>
            </a:r>
            <a:r>
              <a:rPr lang="en-US" b="0" dirty="0" smtClean="0">
                <a:solidFill>
                  <a:schemeClr val="bg1"/>
                </a:solidFill>
                <a:effectLst>
                  <a:glow rad="114300">
                    <a:schemeClr val="tx1">
                      <a:alpha val="91000"/>
                    </a:schemeClr>
                  </a:glow>
                </a:effectLst>
                <a:latin typeface="Candara"/>
                <a:cs typeface="Candara"/>
              </a:rPr>
              <a:t>So get into small groups of 3 or 4 with a leader and spend the next 20 minutes on the streets sharing the gospel with people you meet.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034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 Back: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Each group can send one person to share a testimony of your experiences on the street sharing the gospel.</a:t>
            </a:r>
          </a:p>
          <a:p>
            <a:pPr marL="0" marR="0" indent="0" algn="l" defTabSz="457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>
              <a:solidFill>
                <a:schemeClr val="bg1"/>
              </a:solidFill>
              <a:effectLst>
                <a:glow rad="114300">
                  <a:schemeClr val="tx1">
                    <a:alpha val="91000"/>
                  </a:schemeClr>
                </a:glow>
              </a:effectLst>
              <a:latin typeface="Candara"/>
              <a:cs typeface="Candar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034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Challenge: (1) Keep Your Prayer Date @ 8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Tuesday, Thursdays and Sundays </a:t>
            </a: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(2)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Pray, Pursue, Persuade Lost Friends. (3) Start Spiritual Conversations. (4) Know the Gospel, (5) Share the Gospel and (6) Ask the Questions.</a:t>
            </a:r>
          </a:p>
          <a:p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Closing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Prayer: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week we are going to Celebrate the Harvest as we wrap up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our series.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learnt how to share the gospel with our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lost friends.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remember what the GOSPEL is all about - firstly, let’s say the six words together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God Our Sins Paying Everyone Life.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now let’s remember what the six sentences are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/>
            <a:r>
              <a:rPr lang="en-US" sz="1200" b="0" dirty="0" smtClean="0">
                <a:ln w="12700" cmpd="sng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76200">
                    <a:prstClr val="black">
                      <a:alpha val="90000"/>
                    </a:prstClr>
                  </a:glow>
                </a:effectLst>
                <a:latin typeface="Continuum Medium"/>
                <a:cs typeface="Continuum Medium"/>
              </a:rPr>
              <a:t>God created us to be with him.</a:t>
            </a:r>
            <a:endParaRPr lang="en-US" sz="1200" b="0" dirty="0">
              <a:ln w="12700" cmpd="sng"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76200">
                  <a:prstClr val="black">
                    <a:alpha val="90000"/>
                  </a:prstClr>
                </a:glow>
              </a:effectLst>
              <a:latin typeface="Continuum Medium"/>
              <a:cs typeface="Continuum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sins separate us from God.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/>
            <a:r>
              <a:rPr lang="en-US" sz="1200" b="0" dirty="0" smtClean="0">
                <a:ln w="12700" cmpd="sng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76200">
                    <a:prstClr val="black">
                      <a:alpha val="90000"/>
                    </a:prstClr>
                  </a:glow>
                </a:effectLst>
                <a:latin typeface="Continuum Medium"/>
                <a:cs typeface="Continuum Medium"/>
              </a:rPr>
              <a:t>Sins cannot be removed by good deeds.</a:t>
            </a:r>
            <a:endParaRPr lang="en-US" sz="1200" b="0" dirty="0">
              <a:ln w="12700" cmpd="sng"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76200">
                  <a:prstClr val="black">
                    <a:alpha val="90000"/>
                  </a:prstClr>
                </a:glow>
              </a:effectLst>
              <a:latin typeface="Continuum Medium"/>
              <a:cs typeface="Continuum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/>
            <a:r>
              <a:rPr lang="en-US" sz="1200" b="0" dirty="0" smtClean="0">
                <a:ln w="12700" cmpd="sng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76200">
                    <a:prstClr val="black">
                      <a:alpha val="90000"/>
                    </a:prstClr>
                  </a:glow>
                </a:effectLst>
                <a:latin typeface="Continuum Medium"/>
                <a:cs typeface="Continuum Medium"/>
              </a:rPr>
              <a:t>Paying the price for sin, Jesus died and rose again.</a:t>
            </a:r>
            <a:endParaRPr lang="en-US" sz="1200" b="0" dirty="0">
              <a:ln w="12700" cmpd="sng"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76200">
                  <a:prstClr val="black">
                    <a:alpha val="90000"/>
                  </a:prstClr>
                </a:glow>
              </a:effectLst>
              <a:latin typeface="Continuum Medium"/>
              <a:cs typeface="Continuum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/>
            <a:r>
              <a:rPr lang="en-US" sz="1200" b="0" dirty="0" smtClean="0">
                <a:ln w="12700" cmpd="sng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76200">
                    <a:prstClr val="black">
                      <a:alpha val="90000"/>
                    </a:prstClr>
                  </a:glow>
                </a:effectLst>
                <a:latin typeface="Continuum Medium"/>
                <a:cs typeface="Continuum Medium"/>
              </a:rPr>
              <a:t>Everyone who trusts in Him alone has eternal life.</a:t>
            </a:r>
            <a:endParaRPr lang="en-US" sz="1200" b="0" dirty="0">
              <a:ln w="12700" cmpd="sng"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76200">
                  <a:prstClr val="black">
                    <a:alpha val="90000"/>
                  </a:prstClr>
                </a:glow>
              </a:effectLst>
              <a:latin typeface="Continuum Medium"/>
              <a:cs typeface="Continuum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16/09/18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0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16/09/18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4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16/09/18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5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16/09/18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8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16/09/18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9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16/09/18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5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16/09/18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8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16/09/18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9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16/09/18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16/09/18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16/09/18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C3725-5453-3542-A19C-130A3E12A89D}" type="datetimeFigureOut">
              <a:rPr lang="en-US" smtClean="0"/>
              <a:t>16/09/18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1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4571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45714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45714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45714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45714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45714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9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4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1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2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5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8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0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9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4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8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7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6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3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3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8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1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7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6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0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2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7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5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7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14083</TotalTime>
  <Words>702</Words>
  <Application>Microsoft Macintosh PowerPoint</Application>
  <PresentationFormat>On-screen Show (4:3)</PresentationFormat>
  <Paragraphs>50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810</cp:revision>
  <dcterms:created xsi:type="dcterms:W3CDTF">2013-10-02T18:06:33Z</dcterms:created>
  <dcterms:modified xsi:type="dcterms:W3CDTF">2016-09-18T14:25:24Z</dcterms:modified>
</cp:coreProperties>
</file>