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1169" r:id="rId2"/>
    <p:sldId id="1700" r:id="rId3"/>
    <p:sldId id="1409" r:id="rId4"/>
    <p:sldId id="1655" r:id="rId5"/>
    <p:sldId id="1736" r:id="rId6"/>
    <p:sldId id="1685" r:id="rId7"/>
    <p:sldId id="1686" r:id="rId8"/>
    <p:sldId id="1687" r:id="rId9"/>
    <p:sldId id="1688" r:id="rId10"/>
    <p:sldId id="1689" r:id="rId11"/>
    <p:sldId id="1690" r:id="rId12"/>
    <p:sldId id="1691" r:id="rId13"/>
    <p:sldId id="1654" r:id="rId14"/>
    <p:sldId id="1681" r:id="rId15"/>
    <p:sldId id="1680" r:id="rId16"/>
    <p:sldId id="1157" r:id="rId17"/>
    <p:sldId id="1708" r:id="rId18"/>
    <p:sldId id="1737" r:id="rId19"/>
    <p:sldId id="1735" r:id="rId20"/>
    <p:sldId id="1715" r:id="rId21"/>
    <p:sldId id="1716" r:id="rId22"/>
    <p:sldId id="1732" r:id="rId23"/>
    <p:sldId id="1728" r:id="rId24"/>
    <p:sldId id="1717" r:id="rId25"/>
    <p:sldId id="1729" r:id="rId26"/>
    <p:sldId id="1730" r:id="rId27"/>
    <p:sldId id="1718" r:id="rId28"/>
    <p:sldId id="1719" r:id="rId29"/>
    <p:sldId id="1709" r:id="rId30"/>
    <p:sldId id="1710" r:id="rId31"/>
    <p:sldId id="1711" r:id="rId32"/>
    <p:sldId id="1712" r:id="rId33"/>
    <p:sldId id="1713" r:id="rId34"/>
    <p:sldId id="1714" r:id="rId35"/>
    <p:sldId id="1720" r:id="rId36"/>
    <p:sldId id="1721" r:id="rId37"/>
    <p:sldId id="1734" r:id="rId38"/>
    <p:sldId id="1722" r:id="rId39"/>
    <p:sldId id="1247" r:id="rId40"/>
    <p:sldId id="1701" r:id="rId41"/>
    <p:sldId id="1702" r:id="rId42"/>
  </p:sldIdLst>
  <p:sldSz cx="9144000" cy="6858000" type="screen4x3"/>
  <p:notesSz cx="6858000" cy="91440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B645"/>
    <a:srgbClr val="FC3807"/>
    <a:srgbClr val="E4DE74"/>
    <a:srgbClr val="E7E92B"/>
    <a:srgbClr val="DFFF0A"/>
    <a:srgbClr val="F5FFC3"/>
    <a:srgbClr val="BD7B0E"/>
    <a:srgbClr val="E4C53D"/>
    <a:srgbClr val="F3CC37"/>
    <a:srgbClr val="1DAB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5" autoAdjust="0"/>
    <p:restoredTop sz="90619" autoAdjust="0"/>
  </p:normalViewPr>
  <p:slideViewPr>
    <p:cSldViewPr snapToGrid="0" snapToObjects="1" showGuides="1">
      <p:cViewPr varScale="1">
        <p:scale>
          <a:sx n="81" d="100"/>
          <a:sy n="81" d="100"/>
        </p:scale>
        <p:origin x="-1800" y="-112"/>
      </p:cViewPr>
      <p:guideLst>
        <p:guide orient="horz" pos="4153"/>
        <p:guide pos="1177"/>
      </p:guideLst>
    </p:cSldViewPr>
  </p:slideViewPr>
  <p:notesTextViewPr>
    <p:cViewPr>
      <p:scale>
        <a:sx n="100" d="100"/>
        <a:sy n="100" d="100"/>
      </p:scale>
      <p:origin x="0" y="0"/>
    </p:cViewPr>
  </p:notesTextViewPr>
  <p:sorterViewPr>
    <p:cViewPr>
      <p:scale>
        <a:sx n="66" d="100"/>
        <a:sy n="66" d="100"/>
      </p:scale>
      <p:origin x="0" y="416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16/09/27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145" rtl="0" eaLnBrk="1" latinLnBrk="0" hangingPunct="1">
      <a:defRPr sz="1200" kern="1200">
        <a:solidFill>
          <a:schemeClr val="tx1"/>
        </a:solidFill>
        <a:latin typeface="+mn-lt"/>
        <a:ea typeface="+mn-ea"/>
        <a:cs typeface="+mn-cs"/>
      </a:defRPr>
    </a:lvl1pPr>
    <a:lvl2pPr marL="457145" algn="l" defTabSz="457145" rtl="0" eaLnBrk="1" latinLnBrk="0" hangingPunct="1">
      <a:defRPr sz="1200" kern="1200">
        <a:solidFill>
          <a:schemeClr val="tx1"/>
        </a:solidFill>
        <a:latin typeface="+mn-lt"/>
        <a:ea typeface="+mn-ea"/>
        <a:cs typeface="+mn-cs"/>
      </a:defRPr>
    </a:lvl2pPr>
    <a:lvl3pPr marL="914290" algn="l" defTabSz="457145" rtl="0" eaLnBrk="1" latinLnBrk="0" hangingPunct="1">
      <a:defRPr sz="1200" kern="1200">
        <a:solidFill>
          <a:schemeClr val="tx1"/>
        </a:solidFill>
        <a:latin typeface="+mn-lt"/>
        <a:ea typeface="+mn-ea"/>
        <a:cs typeface="+mn-cs"/>
      </a:defRPr>
    </a:lvl3pPr>
    <a:lvl4pPr marL="1371435" algn="l" defTabSz="457145" rtl="0" eaLnBrk="1" latinLnBrk="0" hangingPunct="1">
      <a:defRPr sz="1200" kern="1200">
        <a:solidFill>
          <a:schemeClr val="tx1"/>
        </a:solidFill>
        <a:latin typeface="+mn-lt"/>
        <a:ea typeface="+mn-ea"/>
        <a:cs typeface="+mn-cs"/>
      </a:defRPr>
    </a:lvl4pPr>
    <a:lvl5pPr marL="1828581" algn="l" defTabSz="457145" rtl="0" eaLnBrk="1" latinLnBrk="0" hangingPunct="1">
      <a:defRPr sz="1200" kern="1200">
        <a:solidFill>
          <a:schemeClr val="tx1"/>
        </a:solidFill>
        <a:latin typeface="+mn-lt"/>
        <a:ea typeface="+mn-ea"/>
        <a:cs typeface="+mn-cs"/>
      </a:defRPr>
    </a:lvl5pPr>
    <a:lvl6pPr marL="2285726" algn="l" defTabSz="457145" rtl="0" eaLnBrk="1" latinLnBrk="0" hangingPunct="1">
      <a:defRPr sz="1200" kern="1200">
        <a:solidFill>
          <a:schemeClr val="tx1"/>
        </a:solidFill>
        <a:latin typeface="+mn-lt"/>
        <a:ea typeface="+mn-ea"/>
        <a:cs typeface="+mn-cs"/>
      </a:defRPr>
    </a:lvl6pPr>
    <a:lvl7pPr marL="2742871" algn="l" defTabSz="457145" rtl="0" eaLnBrk="1" latinLnBrk="0" hangingPunct="1">
      <a:defRPr sz="1200" kern="1200">
        <a:solidFill>
          <a:schemeClr val="tx1"/>
        </a:solidFill>
        <a:latin typeface="+mn-lt"/>
        <a:ea typeface="+mn-ea"/>
        <a:cs typeface="+mn-cs"/>
      </a:defRPr>
    </a:lvl7pPr>
    <a:lvl8pPr marL="3200016" algn="l" defTabSz="457145" rtl="0" eaLnBrk="1" latinLnBrk="0" hangingPunct="1">
      <a:defRPr sz="1200" kern="1200">
        <a:solidFill>
          <a:schemeClr val="tx1"/>
        </a:solidFill>
        <a:latin typeface="+mn-lt"/>
        <a:ea typeface="+mn-ea"/>
        <a:cs typeface="+mn-cs"/>
      </a:defRPr>
    </a:lvl8pPr>
    <a:lvl9pPr marL="3657161" algn="l" defTabSz="4571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the Replicate Series. Before we dive into week 10 lets do a quick recap of what we’ve been through so far</a:t>
            </a:r>
            <a:r>
              <a:rPr lang="is-IS" sz="1200"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a:r>
              <a:rPr lang="en-US" sz="1200" b="0" dirty="0" smtClean="0">
                <a:ln w="12700" cmpd="sng">
                  <a:solidFill>
                    <a:prstClr val="white"/>
                  </a:solidFill>
                </a:ln>
                <a:solidFill>
                  <a:prstClr val="white"/>
                </a:solidFill>
                <a:effectLst>
                  <a:glow rad="76200">
                    <a:prstClr val="black">
                      <a:alpha val="90000"/>
                    </a:prstClr>
                  </a:glow>
                </a:effectLst>
                <a:latin typeface="Continuum Medium"/>
                <a:cs typeface="Continuum Medium"/>
              </a:rPr>
              <a:t>Paying the price for sin, Jesus died and rose again.</a:t>
            </a:r>
            <a:endParaRPr lang="en-US" sz="1200" b="0" dirty="0">
              <a:ln w="12700" cmpd="sng">
                <a:solidFill>
                  <a:prstClr val="white"/>
                </a:solidFill>
              </a:ln>
              <a:solidFill>
                <a:prstClr val="white"/>
              </a:solidFill>
              <a:effectLst>
                <a:glow rad="76200">
                  <a:prstClr val="black">
                    <a:alpha val="90000"/>
                  </a:prstClr>
                </a:glow>
              </a:effectLst>
              <a:latin typeface="Continuum Medium"/>
              <a:cs typeface="Continuum Medium"/>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a:r>
              <a:rPr lang="en-US" sz="1200" b="0" dirty="0" smtClean="0">
                <a:ln w="12700" cmpd="sng">
                  <a:solidFill>
                    <a:prstClr val="white"/>
                  </a:solidFill>
                </a:ln>
                <a:solidFill>
                  <a:prstClr val="white"/>
                </a:solidFill>
                <a:effectLst>
                  <a:glow rad="76200">
                    <a:prstClr val="black">
                      <a:alpha val="90000"/>
                    </a:prstClr>
                  </a:glow>
                </a:effectLst>
                <a:latin typeface="Continuum Medium"/>
                <a:cs typeface="Continuum Medium"/>
              </a:rPr>
              <a:t>Everyone who trusts in Him alone has eternal life.</a:t>
            </a:r>
            <a:endParaRPr lang="en-US" sz="1200" b="0" dirty="0">
              <a:ln w="12700" cmpd="sng">
                <a:solidFill>
                  <a:prstClr val="white"/>
                </a:solidFill>
              </a:ln>
              <a:solidFill>
                <a:prstClr val="white"/>
              </a:solidFill>
              <a:effectLst>
                <a:glow rad="76200">
                  <a:prstClr val="black">
                    <a:alpha val="90000"/>
                  </a:prstClr>
                </a:glow>
              </a:effectLst>
              <a:latin typeface="Continuum Medium"/>
              <a:cs typeface="Continuum Medium"/>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a:r>
              <a:rPr lang="en-US" sz="1200" b="0" dirty="0" smtClean="0">
                <a:ln w="12700" cmpd="sng">
                  <a:solidFill>
                    <a:prstClr val="white"/>
                  </a:solidFill>
                </a:ln>
                <a:solidFill>
                  <a:prstClr val="white"/>
                </a:solidFill>
                <a:effectLst>
                  <a:glow rad="76200">
                    <a:prstClr val="black">
                      <a:alpha val="90000"/>
                    </a:prstClr>
                  </a:glow>
                </a:effectLst>
                <a:latin typeface="Continuum Medium"/>
                <a:cs typeface="Continuum Medium"/>
              </a:rPr>
              <a:t>Life with Jesus starts now and lasts forever.</a:t>
            </a:r>
            <a:endParaRPr lang="en-US" sz="1200" b="0" dirty="0">
              <a:ln w="12700" cmpd="sng">
                <a:solidFill>
                  <a:prstClr val="white"/>
                </a:solidFill>
              </a:ln>
              <a:solidFill>
                <a:prstClr val="white"/>
              </a:solidFill>
              <a:effectLst>
                <a:glow rad="76200">
                  <a:prstClr val="black">
                    <a:alpha val="90000"/>
                  </a:prstClr>
                </a:glow>
              </a:effectLst>
              <a:latin typeface="Continuum Medium"/>
              <a:cs typeface="Continuum Medium"/>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latin typeface="+mn-lt"/>
                <a:ea typeface="+mn-ea"/>
                <a:cs typeface="+mn-cs"/>
              </a:rPr>
              <a:t>We learnt</a:t>
            </a:r>
            <a:r>
              <a:rPr lang="en-US" sz="1200" kern="1200" baseline="0" dirty="0" smtClean="0">
                <a:solidFill>
                  <a:schemeClr val="tx1"/>
                </a:solidFill>
                <a:latin typeface="+mn-lt"/>
                <a:ea typeface="+mn-ea"/>
                <a:cs typeface="+mn-cs"/>
              </a:rPr>
              <a:t> that after we share the gospel with someone we should ask them the </a:t>
            </a:r>
            <a:r>
              <a:rPr lang="en-US" sz="1200" kern="1200" dirty="0" smtClean="0">
                <a:solidFill>
                  <a:schemeClr val="tx1"/>
                </a:solidFill>
                <a:latin typeface="+mn-lt"/>
                <a:ea typeface="+mn-ea"/>
                <a:cs typeface="+mn-cs"/>
              </a:rPr>
              <a:t>two questions:</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5"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first question is: Does it make sense to you. If they say. No: Explain the gospel again. If they say Yes: ask the second question: Is there anything holding you back from trusting in Jesus right now? There are generally three responses to the gospel: (1) Some will Reject the Gospel - thank them for their time and move on to find someone else to share with. (2) Some will have more Questions - you could invite them to attend church on a Sunday morning to get answers to their questions. (3) Some will be ready to Accept Jesus right away - you can lead them in a prayer of salvation using the GOSPEL sentences as an outline.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14</a:t>
            </a:fld>
            <a:endParaRPr lang="en-US"/>
          </a:p>
        </p:txBody>
      </p:sp>
    </p:spTree>
    <p:extLst>
      <p:ext uri="{BB962C8B-B14F-4D97-AF65-F5344CB8AC3E}">
        <p14:creationId xmlns:p14="http://schemas.microsoft.com/office/powerpoint/2010/main" val="354476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can them lead the person in a prayer to receive Jesus.</a:t>
            </a:r>
            <a:r>
              <a:rPr lang="en-US" sz="1200" kern="1200" baseline="0" dirty="0" smtClean="0">
                <a:solidFill>
                  <a:schemeClr val="tx1"/>
                </a:solidFill>
                <a:effectLst/>
                <a:latin typeface="+mn-lt"/>
                <a:ea typeface="+mn-ea"/>
                <a:cs typeface="+mn-cs"/>
              </a:rPr>
              <a:t> Here is an example that I have created based on the G.O.S.P.E.L. outline - it is not a magic formula to get someone saved, but a chance for them to express their trust in what Jesus did on the cross to remove their sin and bring them into a relationship with God and to receive eternal life as a free gift: </a:t>
            </a:r>
            <a:r>
              <a:rPr lang="en-US" sz="1200" i="1" kern="1200" baseline="0" dirty="0" smtClean="0">
                <a:solidFill>
                  <a:schemeClr val="tx1"/>
                </a:solidFill>
                <a:effectLst/>
                <a:latin typeface="+mn-lt"/>
                <a:ea typeface="+mn-ea"/>
                <a:cs typeface="+mn-cs"/>
              </a:rPr>
              <a:t>Dear God, thank you that you created me to enjoy a close relationship with you. I now </a:t>
            </a:r>
            <a:r>
              <a:rPr lang="en-US" sz="1200" i="1" kern="1200" baseline="0" dirty="0" err="1" smtClean="0">
                <a:solidFill>
                  <a:schemeClr val="tx1"/>
                </a:solidFill>
                <a:effectLst/>
                <a:latin typeface="+mn-lt"/>
                <a:ea typeface="+mn-ea"/>
                <a:cs typeface="+mn-cs"/>
              </a:rPr>
              <a:t>realise</a:t>
            </a:r>
            <a:r>
              <a:rPr lang="en-US" sz="1200" i="1" kern="1200" baseline="0" dirty="0" smtClean="0">
                <a:solidFill>
                  <a:schemeClr val="tx1"/>
                </a:solidFill>
                <a:effectLst/>
                <a:latin typeface="+mn-lt"/>
                <a:ea typeface="+mn-ea"/>
                <a:cs typeface="+mn-cs"/>
              </a:rPr>
              <a:t> that my sins separated me from you and that I cannot remove my sins through good deeds. Thank you that Jesus died and rose again to pay for my sins and right now I put my trust in you alone and I receive your free gift of eternal life. Thank you that eternal life starts now and lasts forever. Amen.</a:t>
            </a: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week we are going to wrap up the series by Celebrating the Harvest.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Jesus said to his disciples, “The harvest is great but the workers are few. So pray to</a:t>
            </a:r>
            <a:r>
              <a:rPr lang="en-ZA" sz="1200" u="none" kern="1200" baseline="0" dirty="0" smtClean="0">
                <a:solidFill>
                  <a:schemeClr val="tx1"/>
                </a:solidFill>
                <a:effectLst/>
                <a:latin typeface="+mn-lt"/>
                <a:ea typeface="+mn-ea"/>
                <a:cs typeface="+mn-cs"/>
              </a:rPr>
              <a:t> the Lord who is in charge of the harvest; ask him to send more workers into his fields</a:t>
            </a:r>
            <a:r>
              <a:rPr lang="en-ZA" sz="1200" kern="1200" dirty="0" smtClean="0">
                <a:solidFill>
                  <a:schemeClr val="tx1"/>
                </a:solidFill>
                <a:effectLst/>
                <a:latin typeface="+mn-lt"/>
                <a:ea typeface="+mn-ea"/>
                <a:cs typeface="+mn-cs"/>
              </a:rPr>
              <a:t>.” (Matthew 9:37-38)</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Jesus’ Mission:</a:t>
            </a:r>
            <a:r>
              <a:rPr lang="en-ZA" sz="1200" u="none"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For the Son of Man came to seek and save the lost. (Luke 19:10). Healthy people don’t need a doctor – sick people do. I have come to call not those who think they are righteous, but those who know they are sinners. (Mark 2:17)</a:t>
            </a:r>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For God so loved the world that he gave his one and only son, that whoever believes in him should not perish but have eternal life. (John 3:16). Jesus came to earth so that He could get into the messy business of compassion and serving the down and out. Jesus came to relate to the broken, sick, and lost to lead them to eternity with God.</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baseline="0" dirty="0" smtClean="0">
                <a:solidFill>
                  <a:schemeClr val="tx1"/>
                </a:solidFill>
                <a:effectLst/>
                <a:latin typeface="+mn-lt"/>
                <a:ea typeface="+mn-ea"/>
                <a:cs typeface="+mn-cs"/>
              </a:rPr>
              <a:t>We were </a:t>
            </a:r>
            <a:r>
              <a:rPr lang="en-ZA" sz="1200" kern="1200" dirty="0" smtClean="0">
                <a:solidFill>
                  <a:schemeClr val="tx1"/>
                </a:solidFill>
                <a:effectLst/>
                <a:latin typeface="+mn-lt"/>
                <a:ea typeface="+mn-ea"/>
                <a:cs typeface="+mn-cs"/>
              </a:rPr>
              <a:t>introduced to the Replicate Circle - a tool to help us lead our friends to Jesus.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Video: The Bible Project Video: Heaven and Earth. Get it on YouTube</a:t>
            </a:r>
            <a:r>
              <a:rPr lang="en-ZA" sz="1200" u="none" kern="1200" baseline="0" dirty="0" smtClean="0">
                <a:solidFill>
                  <a:schemeClr val="tx1"/>
                </a:solidFill>
                <a:effectLst/>
                <a:latin typeface="+mn-lt"/>
                <a:ea typeface="+mn-ea"/>
                <a:cs typeface="+mn-cs"/>
              </a:rPr>
              <a:t> at: https://www.youtube.com/watch?v=Zy2AQlK6C5k. </a:t>
            </a:r>
            <a:r>
              <a:rPr lang="en-ZA" sz="1200" u="none" kern="1200" dirty="0" smtClean="0">
                <a:solidFill>
                  <a:schemeClr val="tx1"/>
                </a:solidFill>
                <a:effectLst/>
                <a:latin typeface="+mn-lt"/>
                <a:ea typeface="+mn-ea"/>
                <a:cs typeface="+mn-cs"/>
              </a:rPr>
              <a:t>[End video at 5 minutes 52 seconds.]</a:t>
            </a:r>
            <a:endParaRPr lang="en-US" b="0" u="none" dirty="0" smtClean="0">
              <a:solidFill>
                <a:schemeClr val="bg1"/>
              </a:solidFill>
              <a:effectLst>
                <a:glow rad="114300">
                  <a:schemeClr val="tx1">
                    <a:alpha val="91000"/>
                  </a:schemeClr>
                </a:glow>
              </a:effectLst>
              <a:latin typeface="Candara"/>
              <a:cs typeface="Candara"/>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What is an Ambassador?</a:t>
            </a:r>
            <a:r>
              <a:rPr lang="en-ZA" sz="1200" u="none"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An Ambassador is the highest ranking person who represents his or her own government while living in another country.</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Ambassadors are sent with all the authority of the person they represent, making the position of Ambassador one of high honour and responsibility.</a:t>
            </a:r>
          </a:p>
          <a:p>
            <a:r>
              <a:rPr lang="en-ZA"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Our citizenship is in heaven. (Philippians 3:20)</a:t>
            </a:r>
          </a:p>
          <a:p>
            <a:r>
              <a:rPr lang="en-ZA"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BB761E8-B556-2442-B9DB-91D007047673}" type="slidenum">
              <a:rPr lang="en-US" smtClean="0"/>
              <a:t>22</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An Ambassador has two jobs: (1)</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To communicate effectively for the person or brand they represent. (2) To embody the ideals and principles of the person or brand they represents. </a:t>
            </a:r>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We Are God’s Ambassadors</a:t>
            </a:r>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“And God has given us this task of reconciling people to Him. For God was in Christ, reconciling the world to Himself, no longer counting people’s sins against them. And he gave us this wonderful message of reconciliation. So we are Christ’s ambassadors; God is making His appeal through us. We speak for Christ when we plead, ‘Come back to God!’ For God made Christ, who never sinned, to be the offering for our sin, so that we could be made right with God through Christ.” (2 Corinthians 5: 18-21)</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BB761E8-B556-2442-B9DB-91D007047673}" type="slidenum">
              <a:rPr lang="en-US" smtClean="0"/>
              <a:t>25</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“You are the salt of the earth…You are the light of the world.” (Matthew 5: 13; 14)</a:t>
            </a:r>
          </a:p>
        </p:txBody>
      </p:sp>
      <p:sp>
        <p:nvSpPr>
          <p:cNvPr id="4" name="Slide Number Placeholder 3"/>
          <p:cNvSpPr>
            <a:spLocks noGrp="1"/>
          </p:cNvSpPr>
          <p:nvPr>
            <p:ph type="sldNum" sz="quarter" idx="10"/>
          </p:nvPr>
        </p:nvSpPr>
        <p:spPr/>
        <p:txBody>
          <a:bodyPr/>
          <a:lstStyle/>
          <a:p>
            <a:fld id="{ABB761E8-B556-2442-B9DB-91D007047673}" type="slidenum">
              <a:rPr lang="en-US" smtClean="0"/>
              <a:t>26</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Video: Designed to Share. Get it on YouTube at: https://www.youtube.com/watch?v=V6o07uQIZ0s [End video at 1 minute 53 seconds.]</a:t>
            </a:r>
            <a:endParaRPr lang="en-US" b="0" u="none" dirty="0" smtClean="0">
              <a:solidFill>
                <a:schemeClr val="bg1"/>
              </a:solidFill>
              <a:effectLst>
                <a:glow rad="114300">
                  <a:schemeClr val="tx1">
                    <a:alpha val="91000"/>
                  </a:schemeClr>
                </a:glow>
              </a:effectLst>
              <a:latin typeface="Candara"/>
              <a:cs typeface="Candara"/>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27</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Video: Sharing Something Beautiful. Get it on YouTube at: https://www.youtube.com/watch?v=MsedTcolDzM [End video at 1 minute 20 seconds.]</a:t>
            </a:r>
            <a:endParaRPr lang="en-US" b="0" u="none" dirty="0" smtClean="0">
              <a:solidFill>
                <a:schemeClr val="bg1"/>
              </a:solidFill>
              <a:effectLst>
                <a:glow rad="114300">
                  <a:schemeClr val="tx1">
                    <a:alpha val="91000"/>
                  </a:schemeClr>
                </a:glow>
              </a:effectLst>
              <a:latin typeface="Candara"/>
              <a:cs typeface="Candara"/>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28</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u="none" kern="1200" dirty="0" smtClean="0">
                <a:solidFill>
                  <a:schemeClr val="tx1"/>
                </a:solidFill>
                <a:effectLst/>
                <a:latin typeface="+mn-lt"/>
                <a:ea typeface="+mn-ea"/>
                <a:cs typeface="+mn-cs"/>
              </a:rPr>
              <a:t>Remember to Build Authentic Relationships &amp; to SALT</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29</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5" rtl="0" eaLnBrk="1" fontAlgn="auto" latinLnBrk="0" hangingPunct="1">
              <a:lnSpc>
                <a:spcPct val="100000"/>
              </a:lnSpc>
              <a:spcBef>
                <a:spcPts val="0"/>
              </a:spcBef>
              <a:spcAft>
                <a:spcPts val="0"/>
              </a:spcAft>
              <a:buClrTx/>
              <a:buSzTx/>
              <a:buFontTx/>
              <a:buNone/>
              <a:tabLst/>
              <a:defRPr/>
            </a:pPr>
            <a:r>
              <a:rPr lang="en-US" dirty="0" smtClean="0"/>
              <a:t>W</a:t>
            </a:r>
            <a:r>
              <a:rPr lang="en-US" baseline="0" dirty="0" smtClean="0"/>
              <a:t>e have learnt how to start a spiritual conversation</a:t>
            </a:r>
            <a:r>
              <a:rPr lang="is-IS" baseline="0" dirty="0" smtClean="0"/>
              <a:t>…</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144"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Start a Conversation.</a:t>
            </a:r>
            <a:endParaRPr lang="en-ZA" dirty="0">
              <a:latin typeface="Calibri" charset="0"/>
            </a:endParaRPr>
          </a:p>
        </p:txBody>
      </p:sp>
      <p:sp>
        <p:nvSpPr>
          <p:cNvPr id="142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07A5E4DA-0A90-F847-A27B-1996E0F36570}" type="slidenum">
              <a:rPr lang="en-ZA" sz="1200">
                <a:latin typeface="Calibri" charset="0"/>
              </a:rPr>
              <a:pPr eaLnBrk="1" hangingPunct="1"/>
              <a:t>30</a:t>
            </a:fld>
            <a:endParaRPr lang="en-ZA" sz="120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smtClean="0">
                <a:latin typeface="Calibri" charset="0"/>
              </a:rPr>
              <a:t>Ask Questions.</a:t>
            </a:r>
            <a:endParaRPr lang="en-ZA" dirty="0">
              <a:latin typeface="Calibri" charset="0"/>
            </a:endParaRPr>
          </a:p>
        </p:txBody>
      </p:sp>
      <p:sp>
        <p:nvSpPr>
          <p:cNvPr id="142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07A5E4DA-0A90-F847-A27B-1996E0F36570}" type="slidenum">
              <a:rPr lang="en-ZA" sz="1200">
                <a:latin typeface="Calibri" charset="0"/>
              </a:rPr>
              <a:pPr eaLnBrk="1" hangingPunct="1"/>
              <a:t>31</a:t>
            </a:fld>
            <a:endParaRPr lang="en-ZA" sz="1200">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2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solidFill>
                  <a:schemeClr val="bg1"/>
                </a:solidFill>
                <a:latin typeface="DomBold BT" charset="0"/>
              </a:rPr>
              <a:t>Listen </a:t>
            </a:r>
            <a:r>
              <a:rPr lang="en-ZA" dirty="0">
                <a:solidFill>
                  <a:schemeClr val="bg1"/>
                </a:solidFill>
                <a:latin typeface="DomBold BT" charset="0"/>
              </a:rPr>
              <a:t>T</a:t>
            </a:r>
            <a:r>
              <a:rPr lang="en-ZA" dirty="0" smtClean="0">
                <a:solidFill>
                  <a:schemeClr val="bg1"/>
                </a:solidFill>
                <a:latin typeface="DomBold BT" charset="0"/>
              </a:rPr>
              <a:t>o </a:t>
            </a:r>
            <a:r>
              <a:rPr lang="en-ZA" dirty="0">
                <a:solidFill>
                  <a:schemeClr val="bg1"/>
                </a:solidFill>
                <a:latin typeface="DomBold BT" charset="0"/>
              </a:rPr>
              <a:t>T</a:t>
            </a:r>
            <a:r>
              <a:rPr lang="en-ZA" dirty="0" smtClean="0">
                <a:solidFill>
                  <a:schemeClr val="bg1"/>
                </a:solidFill>
                <a:latin typeface="DomBold BT" charset="0"/>
              </a:rPr>
              <a:t>heir Story.</a:t>
            </a:r>
            <a:endParaRPr lang="en-ZA" dirty="0">
              <a:solidFill>
                <a:schemeClr val="bg1"/>
              </a:solidFill>
              <a:latin typeface="DomBold BT" charset="0"/>
            </a:endParaRPr>
          </a:p>
        </p:txBody>
      </p:sp>
      <p:sp>
        <p:nvSpPr>
          <p:cNvPr id="242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8EE06E0A-7CE3-F34F-A34D-7B248F6625CE}" type="slidenum">
              <a:rPr lang="en-ZA" sz="1200">
                <a:latin typeface="Calibri" charset="0"/>
              </a:rPr>
              <a:pPr eaLnBrk="1" hangingPunct="1"/>
              <a:t>32</a:t>
            </a:fld>
            <a:endParaRPr lang="en-ZA" sz="120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2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Tell Your </a:t>
            </a:r>
            <a:r>
              <a:rPr lang="en-US" dirty="0" smtClean="0">
                <a:latin typeface="Calibri" charset="0"/>
              </a:rPr>
              <a:t>Story.</a:t>
            </a:r>
            <a:endParaRPr lang="en-ZA" dirty="0" smtClean="0">
              <a:latin typeface="Calibri" charset="0"/>
            </a:endParaRPr>
          </a:p>
        </p:txBody>
      </p:sp>
      <p:sp>
        <p:nvSpPr>
          <p:cNvPr id="242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8EE06E0A-7CE3-F34F-A34D-7B248F6625CE}" type="slidenum">
              <a:rPr lang="en-ZA" sz="1200">
                <a:latin typeface="Calibri" charset="0"/>
              </a:rPr>
              <a:pPr eaLnBrk="1" hangingPunct="1"/>
              <a:t>33</a:t>
            </a:fld>
            <a:endParaRPr lang="en-ZA" sz="1200">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2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Tell God's Story</a:t>
            </a:r>
            <a:r>
              <a:rPr lang="en-ZA" baseline="0" dirty="0" smtClean="0">
                <a:latin typeface="Calibri" charset="0"/>
              </a:rPr>
              <a:t>.</a:t>
            </a:r>
            <a:endParaRPr lang="en-ZA" dirty="0" smtClean="0">
              <a:latin typeface="Calibri" charset="0"/>
            </a:endParaRPr>
          </a:p>
        </p:txBody>
      </p:sp>
      <p:sp>
        <p:nvSpPr>
          <p:cNvPr id="242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fld id="{8EE06E0A-7CE3-F34F-A34D-7B248F6625CE}" type="slidenum">
              <a:rPr lang="en-ZA" sz="1200">
                <a:latin typeface="Calibri" charset="0"/>
              </a:rPr>
              <a:pPr eaLnBrk="1" hangingPunct="1"/>
              <a:t>34</a:t>
            </a:fld>
            <a:endParaRPr lang="en-ZA" sz="1200">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Being an effective witness is first and foremost living your life in a way that others will want to know more. But it is also about the verbal component of telling people about Jesus, sharing your testimony, and personally inviting people to church.</a:t>
            </a:r>
            <a:endParaRPr lang="en-US" b="0" dirty="0" smtClean="0">
              <a:solidFill>
                <a:schemeClr val="bg1"/>
              </a:solidFill>
              <a:effectLst>
                <a:glow rad="114300">
                  <a:schemeClr val="tx1">
                    <a:alpha val="91000"/>
                  </a:schemeClr>
                </a:glow>
              </a:effectLst>
              <a:latin typeface="Candara"/>
              <a:cs typeface="Candara"/>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35</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We Need God’s Power: </a:t>
            </a:r>
            <a:r>
              <a:rPr lang="en-ZA" sz="1200" kern="1200" dirty="0" smtClean="0">
                <a:solidFill>
                  <a:schemeClr val="tx1"/>
                </a:solidFill>
                <a:effectLst/>
                <a:latin typeface="+mn-lt"/>
                <a:ea typeface="+mn-ea"/>
                <a:cs typeface="+mn-cs"/>
              </a:rPr>
              <a:t>“But you will receive power when the Holy Spirit comes upon you. And you will be my witnesses, telling people about me everywhere…” (Acts 1:8). “My heart is filled with bitter sorrow and unending grief for my people, my Jewish brothers and sisters. I would be willing to be forever cursed – cut off from Christ! – if that would save them.” (Romans 9:2-3)</a:t>
            </a:r>
          </a:p>
          <a:p>
            <a:r>
              <a:rPr lang="en-ZA"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BB761E8-B556-2442-B9DB-91D007047673}" type="slidenum">
              <a:rPr lang="en-US" smtClean="0"/>
              <a:t>36</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God’s calling (to go to all the nations and make disciples) is also God’s enabling.</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Activity: Pray for God to empower us, by the Holy Spirit, to be his witnesses (through our actions and words).</a:t>
            </a:r>
          </a:p>
          <a:p>
            <a:r>
              <a:rPr lang="en-ZA"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BB761E8-B556-2442-B9DB-91D007047673}" type="slidenum">
              <a:rPr lang="en-US" smtClean="0"/>
              <a:t>37</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Feedback/Testimonies:</a:t>
            </a:r>
            <a:r>
              <a:rPr lang="en-ZA" sz="1200" u="none"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Provide an opportunity for teens to share about how the series has impacted them.</a:t>
            </a:r>
          </a:p>
          <a:p>
            <a:r>
              <a:rPr lang="en-ZA"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BB761E8-B556-2442-B9DB-91D007047673}" type="slidenum">
              <a:rPr lang="en-US" smtClean="0"/>
              <a:t>38</a:t>
            </a:fld>
            <a:endParaRPr lang="en-US"/>
          </a:p>
        </p:txBody>
      </p:sp>
    </p:spTree>
    <p:extLst>
      <p:ext uri="{BB962C8B-B14F-4D97-AF65-F5344CB8AC3E}">
        <p14:creationId xmlns:p14="http://schemas.microsoft.com/office/powerpoint/2010/main" val="2328803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Closing</a:t>
            </a:r>
            <a:r>
              <a:rPr lang="en-ZA" sz="1200" kern="1200" baseline="0" dirty="0" smtClean="0">
                <a:solidFill>
                  <a:schemeClr val="tx1"/>
                </a:solidFill>
                <a:effectLst/>
                <a:latin typeface="+mn-lt"/>
                <a:ea typeface="+mn-ea"/>
                <a:cs typeface="+mn-cs"/>
              </a:rPr>
              <a:t> 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learnt how to share the gospel with our</a:t>
            </a:r>
            <a:r>
              <a:rPr lang="en-US" sz="1200" kern="1200" baseline="0" dirty="0" smtClean="0">
                <a:solidFill>
                  <a:schemeClr val="tx1"/>
                </a:solidFill>
                <a:effectLst/>
                <a:latin typeface="+mn-lt"/>
                <a:ea typeface="+mn-ea"/>
                <a:cs typeface="+mn-cs"/>
              </a:rPr>
              <a:t> lost friends.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term we will be presenting two mini-series.</a:t>
            </a:r>
            <a:r>
              <a:rPr lang="en-US" baseline="0" dirty="0" smtClean="0"/>
              <a:t> The first </a:t>
            </a:r>
            <a:r>
              <a:rPr lang="en-US" baseline="0" dirty="0" smtClean="0"/>
              <a:t>four weeks </a:t>
            </a:r>
            <a:r>
              <a:rPr lang="en-US" baseline="0" dirty="0" smtClean="0"/>
              <a:t>will be The Spirit Series where we will be learning all about the Holy Spirit.</a:t>
            </a:r>
            <a:endParaRPr lang="en-US"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40</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four </a:t>
            </a:r>
            <a:r>
              <a:rPr lang="en-US" dirty="0" smtClean="0"/>
              <a:t>weeks </a:t>
            </a:r>
            <a:r>
              <a:rPr lang="en-US" dirty="0" smtClean="0"/>
              <a:t>will be</a:t>
            </a:r>
            <a:r>
              <a:rPr lang="en-US" baseline="0" dirty="0" smtClean="0"/>
              <a:t> the Hearing God series where we will learn how to hear God’s voice.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learnt how to Ask - Admire</a:t>
            </a:r>
            <a:r>
              <a:rPr lang="en-US" sz="1200" kern="1200" baseline="0" dirty="0" smtClean="0">
                <a:solidFill>
                  <a:schemeClr val="tx1"/>
                </a:solidFill>
                <a:effectLst/>
                <a:latin typeface="+mn-lt"/>
                <a:ea typeface="+mn-ea"/>
                <a:cs typeface="+mn-cs"/>
              </a:rPr>
              <a:t> and Admit.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5"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Let’s remember what the GOSPEL is all about - firstly, let’s say the six words together</a:t>
            </a:r>
            <a:r>
              <a:rPr lang="en-US" sz="1200" b="0" kern="1200" baseline="0" dirty="0" smtClean="0">
                <a:solidFill>
                  <a:schemeClr val="tx1"/>
                </a:solidFill>
                <a:effectLst/>
                <a:latin typeface="+mn-lt"/>
                <a:ea typeface="+mn-ea"/>
                <a:cs typeface="+mn-cs"/>
              </a:rPr>
              <a:t>: God Our Sins Paying Everyone Life. </a:t>
            </a:r>
            <a:r>
              <a:rPr lang="en-US" sz="1200" kern="1200" dirty="0" smtClean="0">
                <a:solidFill>
                  <a:schemeClr val="tx1"/>
                </a:solidFill>
                <a:effectLst/>
                <a:latin typeface="+mn-lt"/>
                <a:ea typeface="+mn-ea"/>
                <a:cs typeface="+mn-cs"/>
              </a:rPr>
              <a:t>And now let’s remember what the six sentences are</a:t>
            </a:r>
            <a:r>
              <a:rPr lang="is-IS" sz="1200"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a:r>
              <a:rPr lang="en-US" sz="1200" b="0" dirty="0" smtClean="0">
                <a:ln w="12700" cmpd="sng">
                  <a:solidFill>
                    <a:prstClr val="white"/>
                  </a:solidFill>
                </a:ln>
                <a:solidFill>
                  <a:prstClr val="white"/>
                </a:solidFill>
                <a:effectLst>
                  <a:glow rad="76200">
                    <a:prstClr val="black">
                      <a:alpha val="90000"/>
                    </a:prstClr>
                  </a:glow>
                </a:effectLst>
                <a:latin typeface="Continuum Medium"/>
                <a:cs typeface="Continuum Medium"/>
              </a:rPr>
              <a:t>God created us to be with him.</a:t>
            </a:r>
            <a:endParaRPr lang="en-US" sz="1200" b="0" dirty="0">
              <a:ln w="12700" cmpd="sng">
                <a:solidFill>
                  <a:prstClr val="white"/>
                </a:solidFill>
              </a:ln>
              <a:solidFill>
                <a:prstClr val="white"/>
              </a:solidFill>
              <a:effectLst>
                <a:glow rad="76200">
                  <a:prstClr val="black">
                    <a:alpha val="90000"/>
                  </a:prstClr>
                </a:glow>
              </a:effectLst>
              <a:latin typeface="Continuum Medium"/>
              <a:cs typeface="Continuum Medium"/>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Our sins separate us from God.</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a:r>
              <a:rPr lang="en-US" sz="1200" b="0" dirty="0" smtClean="0">
                <a:ln w="12700" cmpd="sng">
                  <a:solidFill>
                    <a:prstClr val="white"/>
                  </a:solidFill>
                </a:ln>
                <a:solidFill>
                  <a:prstClr val="white"/>
                </a:solidFill>
                <a:effectLst>
                  <a:glow rad="76200">
                    <a:prstClr val="black">
                      <a:alpha val="90000"/>
                    </a:prstClr>
                  </a:glow>
                </a:effectLst>
                <a:latin typeface="Continuum Medium"/>
                <a:cs typeface="Continuum Medium"/>
              </a:rPr>
              <a:t>Sins cannot be removed by good deeds.</a:t>
            </a:r>
            <a:endParaRPr lang="en-US" sz="1200" b="0" dirty="0">
              <a:ln w="12700" cmpd="sng">
                <a:solidFill>
                  <a:prstClr val="white"/>
                </a:solidFill>
              </a:ln>
              <a:solidFill>
                <a:prstClr val="white"/>
              </a:solidFill>
              <a:effectLst>
                <a:glow rad="76200">
                  <a:prstClr val="black">
                    <a:alpha val="90000"/>
                  </a:prstClr>
                </a:glow>
              </a:effectLst>
              <a:latin typeface="Continuum Medium"/>
              <a:cs typeface="Continuum Medium"/>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16/09/27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16/09/27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16/09/27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16/09/27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16/09/27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16/09/27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16/09/27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16/09/27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16/09/27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16/09/27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16/09/27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F1C3725-5453-3542-A19C-130A3E12A89D}" type="datetimeFigureOut">
              <a:rPr lang="en-US" smtClean="0"/>
              <a:t>16/09/27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145"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457145" rtl="0" eaLnBrk="1" latinLnBrk="0" hangingPunct="1">
        <a:spcBef>
          <a:spcPct val="20000"/>
        </a:spcBef>
        <a:buFont typeface="Arial"/>
        <a:buChar char="•"/>
        <a:defRPr sz="3200" kern="1200">
          <a:solidFill>
            <a:schemeClr val="tx1"/>
          </a:solidFill>
          <a:latin typeface="+mn-lt"/>
          <a:ea typeface="+mn-ea"/>
          <a:cs typeface="+mn-cs"/>
        </a:defRPr>
      </a:lvl1pPr>
      <a:lvl2pPr marL="742861" indent="-285716" algn="l" defTabSz="457145" rtl="0" eaLnBrk="1" latinLnBrk="0" hangingPunct="1">
        <a:spcBef>
          <a:spcPct val="20000"/>
        </a:spcBef>
        <a:buFont typeface="Arial"/>
        <a:buChar char="–"/>
        <a:defRPr sz="2800" kern="1200">
          <a:solidFill>
            <a:schemeClr val="tx1"/>
          </a:solidFill>
          <a:latin typeface="+mn-lt"/>
          <a:ea typeface="+mn-ea"/>
          <a:cs typeface="+mn-cs"/>
        </a:defRPr>
      </a:lvl2pPr>
      <a:lvl3pPr marL="1142863" indent="-228573" algn="l" defTabSz="457145" rtl="0" eaLnBrk="1" latinLnBrk="0" hangingPunct="1">
        <a:spcBef>
          <a:spcPct val="20000"/>
        </a:spcBef>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Font typeface="Arial"/>
        <a:buChar char="–"/>
        <a:defRPr sz="2000" kern="1200">
          <a:solidFill>
            <a:schemeClr val="tx1"/>
          </a:solidFill>
          <a:latin typeface="+mn-lt"/>
          <a:ea typeface="+mn-ea"/>
          <a:cs typeface="+mn-cs"/>
        </a:defRPr>
      </a:lvl4pPr>
      <a:lvl5pPr marL="2057153" indent="-228573" algn="l" defTabSz="457145" rtl="0" eaLnBrk="1" latinLnBrk="0" hangingPunct="1">
        <a:spcBef>
          <a:spcPct val="20000"/>
        </a:spcBef>
        <a:buFont typeface="Arial"/>
        <a:buChar char="»"/>
        <a:defRPr sz="20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629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6479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769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004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2145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5981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6377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3760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_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7132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75"/>
            <a:ext cx="9144000" cy="6858000"/>
          </a:xfrm>
          <a:prstGeom prst="rect">
            <a:avLst/>
          </a:prstGeom>
        </p:spPr>
      </p:pic>
    </p:spTree>
    <p:extLst>
      <p:ext uri="{BB962C8B-B14F-4D97-AF65-F5344CB8AC3E}">
        <p14:creationId xmlns:p14="http://schemas.microsoft.com/office/powerpoint/2010/main" val="716355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7487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849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010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_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4883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062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_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857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9218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6074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9422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37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888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11122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7063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5180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5879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3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9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0662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3690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064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90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5344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707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9702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66553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3068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499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052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3734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1473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5951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14204</TotalTime>
  <Words>1327</Words>
  <Application>Microsoft Macintosh PowerPoint</Application>
  <PresentationFormat>On-screen Show (4:3)</PresentationFormat>
  <Paragraphs>93</Paragraphs>
  <Slides>41</Slides>
  <Notes>41</Notes>
  <HiddenSlides>2</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826</cp:revision>
  <dcterms:created xsi:type="dcterms:W3CDTF">2013-10-02T18:06:33Z</dcterms:created>
  <dcterms:modified xsi:type="dcterms:W3CDTF">2016-09-27T18:29:24Z</dcterms:modified>
</cp:coreProperties>
</file>