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72" r:id="rId2"/>
    <p:sldId id="306" r:id="rId3"/>
    <p:sldId id="290" r:id="rId4"/>
    <p:sldId id="289" r:id="rId5"/>
    <p:sldId id="277" r:id="rId6"/>
    <p:sldId id="287" r:id="rId7"/>
    <p:sldId id="283" r:id="rId8"/>
    <p:sldId id="284" r:id="rId9"/>
    <p:sldId id="285" r:id="rId10"/>
    <p:sldId id="288" r:id="rId11"/>
    <p:sldId id="307" r:id="rId12"/>
    <p:sldId id="291" r:id="rId13"/>
    <p:sldId id="271" r:id="rId14"/>
    <p:sldId id="314" r:id="rId15"/>
    <p:sldId id="311" r:id="rId16"/>
    <p:sldId id="319" r:id="rId17"/>
    <p:sldId id="317" r:id="rId18"/>
    <p:sldId id="315" r:id="rId19"/>
    <p:sldId id="293" r:id="rId20"/>
    <p:sldId id="298" r:id="rId21"/>
    <p:sldId id="299" r:id="rId22"/>
    <p:sldId id="301" r:id="rId23"/>
    <p:sldId id="325" r:id="rId24"/>
    <p:sldId id="300" r:id="rId25"/>
    <p:sldId id="324" r:id="rId26"/>
    <p:sldId id="323" r:id="rId27"/>
    <p:sldId id="304" r:id="rId28"/>
    <p:sldId id="327" r:id="rId29"/>
    <p:sldId id="326" r:id="rId30"/>
    <p:sldId id="342" r:id="rId31"/>
    <p:sldId id="320" r:id="rId32"/>
    <p:sldId id="343" r:id="rId33"/>
    <p:sldId id="313" r:id="rId34"/>
    <p:sldId id="344" r:id="rId35"/>
    <p:sldId id="321" r:id="rId36"/>
    <p:sldId id="337" r:id="rId37"/>
    <p:sldId id="340" r:id="rId38"/>
    <p:sldId id="333" r:id="rId39"/>
    <p:sldId id="334" r:id="rId40"/>
    <p:sldId id="335" r:id="rId41"/>
    <p:sldId id="294" r:id="rId42"/>
    <p:sldId id="295" r:id="rId43"/>
    <p:sldId id="273" r:id="rId44"/>
    <p:sldId id="345" r:id="rId45"/>
    <p:sldId id="346" r:id="rId46"/>
    <p:sldId id="297" r:id="rId47"/>
    <p:sldId id="339" r:id="rId48"/>
    <p:sldId id="305"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566" autoAdjust="0"/>
  </p:normalViewPr>
  <p:slideViewPr>
    <p:cSldViewPr snapToGrid="0" snapToObjects="1" showGuides="1">
      <p:cViewPr varScale="1">
        <p:scale>
          <a:sx n="77" d="100"/>
          <a:sy n="77" d="100"/>
        </p:scale>
        <p:origin x="-936" y="-112"/>
      </p:cViewPr>
      <p:guideLst>
        <p:guide orient="horz" pos="2118"/>
        <p:guide pos="2272"/>
      </p:guideLst>
    </p:cSldViewPr>
  </p:slideViewPr>
  <p:notesTextViewPr>
    <p:cViewPr>
      <p:scale>
        <a:sx n="100" d="100"/>
        <a:sy n="100" d="100"/>
      </p:scale>
      <p:origin x="0" y="0"/>
    </p:cViewPr>
  </p:notesTextViewPr>
  <p:sorterViewPr>
    <p:cViewPr>
      <p:scale>
        <a:sx n="66" d="100"/>
        <a:sy n="66" d="100"/>
      </p:scale>
      <p:origin x="0" y="33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C96632-55B2-D442-9930-2331BC149D45}" type="datetimeFigureOut">
              <a:rPr lang="en-US" smtClean="0"/>
              <a:t>15/10/17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FB3096-DA81-E141-98BE-C2273523AD6E}" type="slidenum">
              <a:rPr lang="en-US" smtClean="0"/>
              <a:t>‹#›</a:t>
            </a:fld>
            <a:endParaRPr lang="en-US"/>
          </a:p>
        </p:txBody>
      </p:sp>
    </p:spTree>
    <p:extLst>
      <p:ext uri="{BB962C8B-B14F-4D97-AF65-F5344CB8AC3E}">
        <p14:creationId xmlns:p14="http://schemas.microsoft.com/office/powerpoint/2010/main" val="16387587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mtClean="0"/>
              <a:t>Welcome to The Revelation Series.</a:t>
            </a:r>
          </a:p>
          <a:p>
            <a:endParaRPr lang="en-US"/>
          </a:p>
        </p:txBody>
      </p:sp>
      <p:sp>
        <p:nvSpPr>
          <p:cNvPr id="4" name="Slide Number Placeholder 3"/>
          <p:cNvSpPr>
            <a:spLocks noGrp="1"/>
          </p:cNvSpPr>
          <p:nvPr>
            <p:ph type="sldNum" sz="quarter" idx="10"/>
          </p:nvPr>
        </p:nvSpPr>
        <p:spPr/>
        <p:txBody>
          <a:bodyPr/>
          <a:lstStyle/>
          <a:p>
            <a:fld id="{DDFB3096-DA81-E141-98BE-C2273523AD6E}" type="slidenum">
              <a:rPr lang="en-US" smtClean="0"/>
              <a:t>1</a:t>
            </a:fld>
            <a:endParaRPr lang="en-US"/>
          </a:p>
        </p:txBody>
      </p:sp>
    </p:spTree>
    <p:extLst>
      <p:ext uri="{BB962C8B-B14F-4D97-AF65-F5344CB8AC3E}">
        <p14:creationId xmlns:p14="http://schemas.microsoft.com/office/powerpoint/2010/main" val="3738530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Act VII: 7 Sights (Revelation 20:4-22:5)</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10</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going to be an</a:t>
            </a:r>
            <a:r>
              <a:rPr lang="en-US" baseline="0" dirty="0" smtClean="0"/>
              <a:t> amazing series!!!</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11</a:t>
            </a:fld>
            <a:endParaRPr lang="en-US"/>
          </a:p>
        </p:txBody>
      </p:sp>
    </p:spTree>
    <p:extLst>
      <p:ext uri="{BB962C8B-B14F-4D97-AF65-F5344CB8AC3E}">
        <p14:creationId xmlns:p14="http://schemas.microsoft.com/office/powerpoint/2010/main" val="2311913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Today we are going to set the scene for the next 7 weeks as we take a look at the Prologue - Revelation 1:1-20.</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12</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Face THE </a:t>
            </a:r>
            <a:r>
              <a:rPr lang="en-US" baseline="0" dirty="0" smtClean="0"/>
              <a:t>End. Have you even though about how the world will end?</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13</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Sharing: What images</a:t>
            </a:r>
            <a:r>
              <a:rPr lang="en-US" baseline="0" dirty="0" smtClean="0"/>
              <a:t> come to mind when you hear the word: “Apocalypse”?</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14</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of my </a:t>
            </a:r>
            <a:r>
              <a:rPr lang="en-US" dirty="0" err="1" smtClean="0"/>
              <a:t>favourite</a:t>
            </a:r>
            <a:r>
              <a:rPr lang="en-US" dirty="0" smtClean="0"/>
              <a:t> “Apocalypse” image</a:t>
            </a:r>
            <a:r>
              <a:rPr lang="en-US" baseline="0" dirty="0" smtClean="0"/>
              <a:t>s that I found this week!</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15</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apocalypse image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16</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 about Paris…</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17</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London facing</a:t>
            </a:r>
            <a:r>
              <a:rPr lang="en-US" baseline="0" dirty="0" smtClean="0"/>
              <a:t> the apocalypse</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18</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Survive THE Zombies. </a:t>
            </a:r>
            <a:r>
              <a:rPr lang="en-US" dirty="0" smtClean="0"/>
              <a:t>The big question</a:t>
            </a:r>
            <a:r>
              <a:rPr lang="en-US" baseline="0" dirty="0" smtClean="0"/>
              <a:t> is whether you will be able to Survive THE Zombies</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19</a:t>
            </a:fld>
            <a:endParaRPr lang="en-US"/>
          </a:p>
        </p:txBody>
      </p:sp>
    </p:spTree>
    <p:extLst>
      <p:ext uri="{BB962C8B-B14F-4D97-AF65-F5344CB8AC3E}">
        <p14:creationId xmlns:p14="http://schemas.microsoft.com/office/powerpoint/2010/main" val="2888776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059" rtl="0" eaLnBrk="1" fontAlgn="auto" latinLnBrk="0" hangingPunct="1">
              <a:lnSpc>
                <a:spcPct val="100000"/>
              </a:lnSpc>
              <a:spcBef>
                <a:spcPts val="0"/>
              </a:spcBef>
              <a:spcAft>
                <a:spcPts val="0"/>
              </a:spcAft>
              <a:buClrTx/>
              <a:buSzTx/>
              <a:buFontTx/>
              <a:buNone/>
              <a:tabLst/>
              <a:defRPr/>
            </a:pPr>
            <a:r>
              <a:rPr lang="en-US" dirty="0" smtClean="0">
                <a:latin typeface="Calibri" charset="0"/>
              </a:rPr>
              <a:t>Video: Revelation Series</a:t>
            </a:r>
            <a:r>
              <a:rPr lang="en-US" baseline="0" dirty="0" smtClean="0">
                <a:latin typeface="Calibri" charset="0"/>
              </a:rPr>
              <a:t> Promo. Get it on YouTube at: https://</a:t>
            </a:r>
            <a:r>
              <a:rPr lang="en-US" baseline="0" dirty="0" err="1" smtClean="0">
                <a:latin typeface="Calibri" charset="0"/>
              </a:rPr>
              <a:t>www.youtube.com</a:t>
            </a:r>
            <a:r>
              <a:rPr lang="en-US" baseline="0" dirty="0" smtClean="0">
                <a:latin typeface="Calibri" charset="0"/>
              </a:rPr>
              <a:t>/</a:t>
            </a:r>
            <a:r>
              <a:rPr lang="en-US" baseline="0" dirty="0" err="1" smtClean="0">
                <a:latin typeface="Calibri" charset="0"/>
              </a:rPr>
              <a:t>watch?v</a:t>
            </a:r>
            <a:r>
              <a:rPr lang="en-US" baseline="0" dirty="0" smtClean="0">
                <a:latin typeface="Calibri" charset="0"/>
              </a:rPr>
              <a:t>=bfyrfBsFb-4</a:t>
            </a:r>
            <a:endParaRPr lang="en-US" dirty="0"/>
          </a:p>
        </p:txBody>
      </p:sp>
      <p:sp>
        <p:nvSpPr>
          <p:cNvPr id="4" name="Slide Number Placeholder 3"/>
          <p:cNvSpPr>
            <a:spLocks noGrp="1"/>
          </p:cNvSpPr>
          <p:nvPr>
            <p:ph type="sldNum" sz="quarter" idx="10"/>
          </p:nvPr>
        </p:nvSpPr>
        <p:spPr/>
        <p:txBody>
          <a:bodyPr/>
          <a:lstStyle/>
          <a:p>
            <a:fld id="{50A9F25B-9156-7643-A8FA-A3E575B41274}" type="slidenum">
              <a:rPr lang="en-US" smtClean="0"/>
              <a:t>2</a:t>
            </a:fld>
            <a:endParaRPr lang="en-US"/>
          </a:p>
        </p:txBody>
      </p:sp>
    </p:spTree>
    <p:extLst>
      <p:ext uri="{BB962C8B-B14F-4D97-AF65-F5344CB8AC3E}">
        <p14:creationId xmlns:p14="http://schemas.microsoft.com/office/powerpoint/2010/main" val="2617246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long will you survive in the zombie apocalypse? I took an online</a:t>
            </a:r>
            <a:r>
              <a:rPr lang="en-US" baseline="0" dirty="0" smtClean="0"/>
              <a:t> test this week and my results indicated that I would survive a few months.</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20</a:t>
            </a:fld>
            <a:endParaRPr lang="en-US"/>
          </a:p>
        </p:txBody>
      </p:sp>
    </p:spTree>
    <p:extLst>
      <p:ext uri="{BB962C8B-B14F-4D97-AF65-F5344CB8AC3E}">
        <p14:creationId xmlns:p14="http://schemas.microsoft.com/office/powerpoint/2010/main" val="2888776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you flee or will you fight?</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21</a:t>
            </a:fld>
            <a:endParaRPr lang="en-US"/>
          </a:p>
        </p:txBody>
      </p:sp>
    </p:spTree>
    <p:extLst>
      <p:ext uri="{BB962C8B-B14F-4D97-AF65-F5344CB8AC3E}">
        <p14:creationId xmlns:p14="http://schemas.microsoft.com/office/powerpoint/2010/main" val="2888776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even a movie out called the Scouts Guide to the Zombie </a:t>
            </a:r>
            <a:r>
              <a:rPr lang="en-US" baseline="0" dirty="0" smtClean="0"/>
              <a:t>Apocalypse.</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22</a:t>
            </a:fld>
            <a:endParaRPr lang="en-US"/>
          </a:p>
        </p:txBody>
      </p:sp>
    </p:spTree>
    <p:extLst>
      <p:ext uri="{BB962C8B-B14F-4D97-AF65-F5344CB8AC3E}">
        <p14:creationId xmlns:p14="http://schemas.microsoft.com/office/powerpoint/2010/main" val="2888776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Basically</a:t>
            </a:r>
            <a:r>
              <a:rPr lang="en-US" baseline="0" dirty="0" smtClean="0"/>
              <a:t> - all zombies must die!</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23</a:t>
            </a:fld>
            <a:endParaRPr lang="en-US"/>
          </a:p>
        </p:txBody>
      </p:sp>
    </p:spTree>
    <p:extLst>
      <p:ext uri="{BB962C8B-B14F-4D97-AF65-F5344CB8AC3E}">
        <p14:creationId xmlns:p14="http://schemas.microsoft.com/office/powerpoint/2010/main" val="2888776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of course there are games about the Apocalypse like </a:t>
            </a:r>
            <a:r>
              <a:rPr lang="en-US" dirty="0" err="1" smtClean="0"/>
              <a:t>DayZ</a:t>
            </a:r>
            <a:r>
              <a:rPr lang="en-US" dirty="0" smtClean="0"/>
              <a:t>.</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24</a:t>
            </a:fld>
            <a:endParaRPr lang="en-US"/>
          </a:p>
        </p:txBody>
      </p:sp>
    </p:spTree>
    <p:extLst>
      <p:ext uri="{BB962C8B-B14F-4D97-AF65-F5344CB8AC3E}">
        <p14:creationId xmlns:p14="http://schemas.microsoft.com/office/powerpoint/2010/main" val="2888776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Or The Last of Us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25</a:t>
            </a:fld>
            <a:endParaRPr lang="en-US"/>
          </a:p>
        </p:txBody>
      </p:sp>
    </p:spTree>
    <p:extLst>
      <p:ext uri="{BB962C8B-B14F-4D97-AF65-F5344CB8AC3E}">
        <p14:creationId xmlns:p14="http://schemas.microsoft.com/office/powerpoint/2010/main" val="2888776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Fallout.</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26</a:t>
            </a:fld>
            <a:endParaRPr lang="en-US"/>
          </a:p>
        </p:txBody>
      </p:sp>
    </p:spTree>
    <p:extLst>
      <p:ext uri="{BB962C8B-B14F-4D97-AF65-F5344CB8AC3E}">
        <p14:creationId xmlns:p14="http://schemas.microsoft.com/office/powerpoint/2010/main" val="2888776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of course, there is the TV series - The Walking Dead - totally</a:t>
            </a:r>
            <a:r>
              <a:rPr lang="en-US" baseline="0" dirty="0" smtClean="0"/>
              <a:t> gross - I can barely look at the images online let alone consider watching an episode!</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27</a:t>
            </a:fld>
            <a:endParaRPr lang="en-US"/>
          </a:p>
        </p:txBody>
      </p:sp>
    </p:spTree>
    <p:extLst>
      <p:ext uri="{BB962C8B-B14F-4D97-AF65-F5344CB8AC3E}">
        <p14:creationId xmlns:p14="http://schemas.microsoft.com/office/powerpoint/2010/main" val="2888776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tons of movies about the end of the world like: </a:t>
            </a:r>
            <a:r>
              <a:rPr lang="en-US" dirty="0" smtClean="0"/>
              <a:t>I Am Legend</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28</a:t>
            </a:fld>
            <a:endParaRPr lang="en-US"/>
          </a:p>
        </p:txBody>
      </p:sp>
    </p:spTree>
    <p:extLst>
      <p:ext uri="{BB962C8B-B14F-4D97-AF65-F5344CB8AC3E}">
        <p14:creationId xmlns:p14="http://schemas.microsoft.com/office/powerpoint/2010/main" val="2888776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a:t>
            </a:r>
            <a:r>
              <a:rPr lang="en-US" baseline="0" dirty="0" smtClean="0"/>
              <a:t> </a:t>
            </a:r>
            <a:r>
              <a:rPr lang="en-US" dirty="0" smtClean="0"/>
              <a:t>This</a:t>
            </a:r>
            <a:r>
              <a:rPr lang="en-US" baseline="0" dirty="0" smtClean="0"/>
              <a:t> is the End.</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29</a:t>
            </a:fld>
            <a:endParaRPr lang="en-US"/>
          </a:p>
        </p:txBody>
      </p:sp>
    </p:spTree>
    <p:extLst>
      <p:ext uri="{BB962C8B-B14F-4D97-AF65-F5344CB8AC3E}">
        <p14:creationId xmlns:p14="http://schemas.microsoft.com/office/powerpoint/2010/main" val="2888776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is a preview of the next 8 weeks:</a:t>
            </a:r>
            <a:endParaRPr lang="en-Z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Prologue: 7 Weeks (Revelation 1:1-20)</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3</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is the </a:t>
            </a:r>
            <a:r>
              <a:rPr lang="en-US" baseline="0" dirty="0" err="1" smtClean="0"/>
              <a:t>End</a:t>
            </a:r>
            <a:r>
              <a:rPr lang="en-US" sz="1200" kern="1200" dirty="0" err="1" smtClean="0">
                <a:solidFill>
                  <a:schemeClr val="tx1"/>
                </a:solidFill>
                <a:effectLst/>
                <a:latin typeface="+mn-lt"/>
                <a:ea typeface="+mn-ea"/>
                <a:cs typeface="+mn-cs"/>
              </a:rPr>
              <a:t>Video</a:t>
            </a:r>
            <a:r>
              <a:rPr lang="en-US" sz="1200" kern="1200" dirty="0" smtClean="0">
                <a:solidFill>
                  <a:schemeClr val="tx1"/>
                </a:solidFill>
                <a:effectLst/>
                <a:latin typeface="+mn-lt"/>
                <a:ea typeface="+mn-ea"/>
                <a:cs typeface="+mn-cs"/>
              </a:rPr>
              <a:t>: An very edited version of the trailer for This Is The End. Get it on YouTube at: https://</a:t>
            </a:r>
            <a:r>
              <a:rPr lang="en-US" sz="1200" kern="1200" dirty="0" err="1" smtClean="0">
                <a:solidFill>
                  <a:schemeClr val="tx1"/>
                </a:solidFill>
                <a:effectLst/>
                <a:latin typeface="+mn-lt"/>
                <a:ea typeface="+mn-ea"/>
                <a:cs typeface="+mn-cs"/>
              </a:rPr>
              <a:t>www.youtube.com</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watch?v</a:t>
            </a:r>
            <a:r>
              <a:rPr lang="en-US" sz="1200" kern="1200" dirty="0" smtClean="0">
                <a:solidFill>
                  <a:schemeClr val="tx1"/>
                </a:solidFill>
                <a:effectLst/>
                <a:latin typeface="+mn-lt"/>
                <a:ea typeface="+mn-ea"/>
                <a:cs typeface="+mn-cs"/>
              </a:rPr>
              <a:t>=Yma-g4gTwlE</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30</a:t>
            </a:fld>
            <a:endParaRPr lang="en-US"/>
          </a:p>
        </p:txBody>
      </p:sp>
    </p:spTree>
    <p:extLst>
      <p:ext uri="{BB962C8B-B14F-4D97-AF65-F5344CB8AC3E}">
        <p14:creationId xmlns:p14="http://schemas.microsoft.com/office/powerpoint/2010/main" val="28887764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the movie Mad Max is also an </a:t>
            </a:r>
            <a:r>
              <a:rPr lang="en-US" baseline="0" smtClean="0"/>
              <a:t>apocalyptic tale.</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31</a:t>
            </a:fld>
            <a:endParaRPr lang="en-US"/>
          </a:p>
        </p:txBody>
      </p:sp>
    </p:spTree>
    <p:extLst>
      <p:ext uri="{BB962C8B-B14F-4D97-AF65-F5344CB8AC3E}">
        <p14:creationId xmlns:p14="http://schemas.microsoft.com/office/powerpoint/2010/main" val="28887764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a:t>
            </a:r>
            <a:r>
              <a:rPr lang="en-US" dirty="0" smtClean="0"/>
              <a:t>o be honest the idea of Apocalypse is</a:t>
            </a:r>
            <a:r>
              <a:rPr lang="en-US" baseline="0" dirty="0" smtClean="0"/>
              <a:t> </a:t>
            </a:r>
            <a:r>
              <a:rPr lang="en-US" dirty="0" smtClean="0"/>
              <a:t>hectic and scary!!!</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32</a:t>
            </a:fld>
            <a:endParaRPr lang="en-US"/>
          </a:p>
        </p:txBody>
      </p:sp>
    </p:spTree>
    <p:extLst>
      <p:ext uri="{BB962C8B-B14F-4D97-AF65-F5344CB8AC3E}">
        <p14:creationId xmlns:p14="http://schemas.microsoft.com/office/powerpoint/2010/main" val="28887764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word Apocalypse is</a:t>
            </a:r>
            <a:r>
              <a:rPr lang="en-US" baseline="0" dirty="0" smtClean="0"/>
              <a:t> actually used in the first chapter of the book of Revelation. In fact, it is the actual word translated as Revelation - and it means to reveal, disciple, uncover. </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33</a:t>
            </a:fld>
            <a:endParaRPr lang="en-US"/>
          </a:p>
        </p:txBody>
      </p:sp>
    </p:spTree>
    <p:extLst>
      <p:ext uri="{BB962C8B-B14F-4D97-AF65-F5344CB8AC3E}">
        <p14:creationId xmlns:p14="http://schemas.microsoft.com/office/powerpoint/2010/main" val="28887764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 is the Revelation of Jesus Christ - Jesus reveals what is to come in the last book of the Bible. E</a:t>
            </a:r>
            <a:r>
              <a:rPr lang="en-US" dirty="0" smtClean="0"/>
              <a:t>vil will eventually be judged. God is working out His cosmic plan.</a:t>
            </a:r>
            <a:r>
              <a:rPr lang="en-US" baseline="0" dirty="0" smtClean="0"/>
              <a:t> God is the </a:t>
            </a:r>
            <a:r>
              <a:rPr lang="en-US" dirty="0" smtClean="0"/>
              <a:t>ultimate authority over all. </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34</a:t>
            </a:fld>
            <a:endParaRPr lang="en-US"/>
          </a:p>
        </p:txBody>
      </p:sp>
    </p:spTree>
    <p:extLst>
      <p:ext uri="{BB962C8B-B14F-4D97-AF65-F5344CB8AC3E}">
        <p14:creationId xmlns:p14="http://schemas.microsoft.com/office/powerpoint/2010/main" val="28887764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Get THE Book. </a:t>
            </a:r>
            <a:r>
              <a:rPr lang="en-US" dirty="0" smtClean="0"/>
              <a:t>Before we jump into</a:t>
            </a:r>
            <a:r>
              <a:rPr lang="en-US" baseline="0" dirty="0" smtClean="0"/>
              <a:t> reading the first chapter let’s look at some g</a:t>
            </a:r>
            <a:r>
              <a:rPr lang="en-US" dirty="0" smtClean="0"/>
              <a:t>uidelines to understanding the book</a:t>
            </a:r>
            <a:r>
              <a:rPr lang="en-US" baseline="0" dirty="0" smtClean="0"/>
              <a:t> of </a:t>
            </a:r>
            <a:r>
              <a:rPr lang="en-US" dirty="0" smtClean="0"/>
              <a:t>Revelation.</a:t>
            </a:r>
          </a:p>
          <a:p>
            <a:r>
              <a:rPr lang="en-ZA" sz="1200" kern="1200" dirty="0" smtClean="0">
                <a:solidFill>
                  <a:schemeClr val="tx1"/>
                </a:solidFill>
                <a:effectLst/>
                <a:latin typeface="+mn-lt"/>
                <a:ea typeface="+mn-ea"/>
                <a:cs typeface="+mn-cs"/>
              </a:rPr>
              <a:t/>
            </a:r>
            <a:br>
              <a:rPr lang="en-ZA" sz="1200" kern="1200" dirty="0" smtClean="0">
                <a:solidFill>
                  <a:schemeClr val="tx1"/>
                </a:solidFill>
                <a:effectLst/>
                <a:latin typeface="+mn-lt"/>
                <a:ea typeface="+mn-ea"/>
                <a:cs typeface="+mn-cs"/>
              </a:rPr>
            </a:br>
            <a:r>
              <a:rPr lang="en-ZA" sz="1200" i="1" kern="1200" dirty="0" smtClean="0">
                <a:solidFill>
                  <a:schemeClr val="tx1"/>
                </a:solidFill>
                <a:effectLst/>
                <a:latin typeface="+mn-lt"/>
                <a:ea typeface="+mn-ea"/>
                <a:cs typeface="+mn-cs"/>
              </a:rPr>
              <a:t>1. Revelation is the answer to a prayer</a:t>
            </a:r>
            <a:r>
              <a:rPr lang="en-ZA" sz="1200" kern="1200" dirty="0" smtClean="0">
                <a:solidFill>
                  <a:schemeClr val="tx1"/>
                </a:solidFill>
                <a:effectLst/>
                <a:latin typeface="+mn-lt"/>
                <a:ea typeface="+mn-ea"/>
                <a:cs typeface="+mn-cs"/>
              </a:rPr>
              <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The Lord's Prayer, to be exact. 'Hallowed be Your name. Your kingdom come. Your will be done, on earth as it is in heaven.' Revelation describes what life looks like when these prayers are answered. 'The whole of Revelation could be regarded as a vision of the fulfillment of the first three petitions of the Lord's Prayer' (Bauckham, </a:t>
            </a:r>
            <a:r>
              <a:rPr lang="en-ZA" sz="1200" i="1" kern="1200" dirty="0" smtClean="0">
                <a:solidFill>
                  <a:schemeClr val="tx1"/>
                </a:solidFill>
                <a:effectLst/>
                <a:latin typeface="+mn-lt"/>
                <a:ea typeface="+mn-ea"/>
                <a:cs typeface="+mn-cs"/>
              </a:rPr>
              <a:t>Theology of Revelation, </a:t>
            </a:r>
            <a:r>
              <a:rPr lang="en-ZA" sz="1200" kern="1200" dirty="0" smtClean="0">
                <a:solidFill>
                  <a:schemeClr val="tx1"/>
                </a:solidFill>
                <a:effectLst/>
                <a:latin typeface="+mn-lt"/>
                <a:ea typeface="+mn-ea"/>
                <a:cs typeface="+mn-cs"/>
              </a:rPr>
              <a:t>40).</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
            </a:r>
            <a:br>
              <a:rPr lang="en-ZA" sz="1200" kern="1200" dirty="0" smtClean="0">
                <a:solidFill>
                  <a:schemeClr val="tx1"/>
                </a:solidFill>
                <a:effectLst/>
                <a:latin typeface="+mn-lt"/>
                <a:ea typeface="+mn-ea"/>
                <a:cs typeface="+mn-cs"/>
              </a:rPr>
            </a:br>
            <a:r>
              <a:rPr lang="en-ZA" sz="1200" i="1" kern="1200" dirty="0" smtClean="0">
                <a:solidFill>
                  <a:schemeClr val="tx1"/>
                </a:solidFill>
                <a:effectLst/>
                <a:latin typeface="+mn-lt"/>
                <a:ea typeface="+mn-ea"/>
                <a:cs typeface="+mn-cs"/>
              </a:rPr>
              <a:t>2. Revelation is an invitation to worship</a:t>
            </a:r>
            <a:r>
              <a:rPr lang="en-ZA" sz="1200" kern="1200" dirty="0" smtClean="0">
                <a:solidFill>
                  <a:schemeClr val="tx1"/>
                </a:solidFill>
                <a:effectLst/>
                <a:latin typeface="+mn-lt"/>
                <a:ea typeface="+mn-ea"/>
                <a:cs typeface="+mn-cs"/>
              </a:rPr>
              <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Even a quick reading of Revelation can't miss the way it breaks out into song, again and again. Fabulous songs. One of the great studies is to go through this book and ask, 'what is worth singing about?' For many of its first readers - it was midnight, but the message of the book is that dawn is on the way and so there is reason to sing and worship.</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
            </a:r>
            <a:br>
              <a:rPr lang="en-ZA" sz="1200" kern="1200" dirty="0" smtClean="0">
                <a:solidFill>
                  <a:schemeClr val="tx1"/>
                </a:solidFill>
                <a:effectLst/>
                <a:latin typeface="+mn-lt"/>
                <a:ea typeface="+mn-ea"/>
                <a:cs typeface="+mn-cs"/>
              </a:rPr>
            </a:br>
            <a:r>
              <a:rPr lang="en-ZA" sz="1200" i="1" kern="1200" dirty="0" smtClean="0">
                <a:solidFill>
                  <a:schemeClr val="tx1"/>
                </a:solidFill>
                <a:effectLst/>
                <a:latin typeface="+mn-lt"/>
                <a:ea typeface="+mn-ea"/>
                <a:cs typeface="+mn-cs"/>
              </a:rPr>
              <a:t>3. Revelation is a mixed genre</a:t>
            </a:r>
            <a:r>
              <a:rPr lang="en-ZA" sz="1200" kern="1200" dirty="0" smtClean="0">
                <a:solidFill>
                  <a:schemeClr val="tx1"/>
                </a:solidFill>
                <a:effectLst/>
                <a:latin typeface="+mn-lt"/>
                <a:ea typeface="+mn-ea"/>
                <a:cs typeface="+mn-cs"/>
              </a:rPr>
              <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Read it carefully and Revelation is obviously a </a:t>
            </a:r>
            <a:r>
              <a:rPr lang="en-ZA" sz="1200" i="1" kern="1200" dirty="0" smtClean="0">
                <a:solidFill>
                  <a:schemeClr val="tx1"/>
                </a:solidFill>
                <a:effectLst/>
                <a:latin typeface="+mn-lt"/>
                <a:ea typeface="+mn-ea"/>
                <a:cs typeface="+mn-cs"/>
              </a:rPr>
              <a:t>letter</a:t>
            </a:r>
            <a:r>
              <a:rPr lang="en-ZA" sz="1200" kern="1200" dirty="0" smtClean="0">
                <a:solidFill>
                  <a:schemeClr val="tx1"/>
                </a:solidFill>
                <a:effectLst/>
                <a:latin typeface="+mn-lt"/>
                <a:ea typeface="+mn-ea"/>
                <a:cs typeface="+mn-cs"/>
              </a:rPr>
              <a:t>, a circular letter written to seven churches in Western Turkey. But it is also </a:t>
            </a:r>
            <a:r>
              <a:rPr lang="en-ZA" sz="1200" i="1" kern="1200" dirty="0" smtClean="0">
                <a:solidFill>
                  <a:schemeClr val="tx1"/>
                </a:solidFill>
                <a:effectLst/>
                <a:latin typeface="+mn-lt"/>
                <a:ea typeface="+mn-ea"/>
                <a:cs typeface="+mn-cs"/>
              </a:rPr>
              <a:t>prophecy</a:t>
            </a:r>
            <a:r>
              <a:rPr lang="en-ZA" sz="1200" kern="1200" dirty="0" smtClean="0">
                <a:solidFill>
                  <a:schemeClr val="tx1"/>
                </a:solidFill>
                <a:effectLst/>
                <a:latin typeface="+mn-lt"/>
                <a:ea typeface="+mn-ea"/>
                <a:cs typeface="+mn-cs"/>
              </a:rPr>
              <a:t>. So put Romans and Ezekiel into a big pot and give it a good stir and we are getting close... But then it is also '</a:t>
            </a:r>
            <a:r>
              <a:rPr lang="en-ZA" sz="1200" i="1" kern="1200" dirty="0" smtClean="0">
                <a:solidFill>
                  <a:schemeClr val="tx1"/>
                </a:solidFill>
                <a:effectLst/>
                <a:latin typeface="+mn-lt"/>
                <a:ea typeface="+mn-ea"/>
                <a:cs typeface="+mn-cs"/>
              </a:rPr>
              <a:t>apocalyptic literature</a:t>
            </a:r>
            <a:r>
              <a:rPr lang="en-ZA" sz="1200" kern="1200" dirty="0" smtClean="0">
                <a:solidFill>
                  <a:schemeClr val="tx1"/>
                </a:solidFill>
                <a:effectLst/>
                <a:latin typeface="+mn-lt"/>
                <a:ea typeface="+mn-ea"/>
                <a:cs typeface="+mn-cs"/>
              </a:rPr>
              <a:t>', an odd type of writing that lasted 600 years and finished 1000 years ago. It is this combo that makes Revelation such a challenge for us. As we read we have to keep the principles for interpreting all </a:t>
            </a:r>
            <a:r>
              <a:rPr lang="en-ZA" sz="1200" i="1" kern="1200" dirty="0" smtClean="0">
                <a:solidFill>
                  <a:schemeClr val="tx1"/>
                </a:solidFill>
                <a:effectLst/>
                <a:latin typeface="+mn-lt"/>
                <a:ea typeface="+mn-ea"/>
                <a:cs typeface="+mn-cs"/>
              </a:rPr>
              <a:t>three </a:t>
            </a:r>
            <a:r>
              <a:rPr lang="en-ZA" sz="1200" kern="1200" dirty="0" smtClean="0">
                <a:solidFill>
                  <a:schemeClr val="tx1"/>
                </a:solidFill>
                <a:effectLst/>
                <a:latin typeface="+mn-lt"/>
                <a:ea typeface="+mn-ea"/>
                <a:cs typeface="+mn-cs"/>
              </a:rPr>
              <a:t>types of literature in our minds, all at the same time. And with 'apocalyptic' there are five features, expressed in a gradually expanding sentence, to keep in mind:</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Revelation is a </a:t>
            </a:r>
            <a:r>
              <a:rPr lang="en-ZA" sz="1200" i="1" kern="1200" dirty="0" smtClean="0">
                <a:solidFill>
                  <a:schemeClr val="tx1"/>
                </a:solidFill>
                <a:effectLst/>
                <a:latin typeface="+mn-lt"/>
                <a:ea typeface="+mn-ea"/>
                <a:cs typeface="+mn-cs"/>
              </a:rPr>
              <a:t>battle</a:t>
            </a:r>
            <a:r>
              <a:rPr lang="en-ZA" sz="1200" kern="1200" dirty="0" smtClean="0">
                <a:solidFill>
                  <a:schemeClr val="tx1"/>
                </a:solidFill>
                <a:effectLst/>
                <a:latin typeface="+mn-lt"/>
                <a:ea typeface="+mn-ea"/>
                <a:cs typeface="+mn-cs"/>
              </a:rPr>
              <a:t>.</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Revelation is a battle on a </a:t>
            </a:r>
            <a:r>
              <a:rPr lang="en-ZA" sz="1200" i="1" kern="1200" dirty="0" smtClean="0">
                <a:solidFill>
                  <a:schemeClr val="tx1"/>
                </a:solidFill>
                <a:effectLst/>
                <a:latin typeface="+mn-lt"/>
                <a:ea typeface="+mn-ea"/>
                <a:cs typeface="+mn-cs"/>
              </a:rPr>
              <a:t>big stage</a:t>
            </a:r>
            <a:r>
              <a:rPr lang="en-ZA" sz="1200" kern="1200" dirty="0" smtClean="0">
                <a:solidFill>
                  <a:schemeClr val="tx1"/>
                </a:solidFill>
                <a:effectLst/>
                <a:latin typeface="+mn-lt"/>
                <a:ea typeface="+mn-ea"/>
                <a:cs typeface="+mn-cs"/>
              </a:rPr>
              <a:t>.</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Revelation is a battle on a big stage which comes as </a:t>
            </a:r>
            <a:r>
              <a:rPr lang="en-ZA" sz="1200" i="1" kern="1200" dirty="0" smtClean="0">
                <a:solidFill>
                  <a:schemeClr val="tx1"/>
                </a:solidFill>
                <a:effectLst/>
                <a:latin typeface="+mn-lt"/>
                <a:ea typeface="+mn-ea"/>
                <a:cs typeface="+mn-cs"/>
              </a:rPr>
              <a:t>a vision</a:t>
            </a:r>
            <a:r>
              <a:rPr lang="en-ZA" sz="1200" kern="1200" dirty="0" smtClean="0">
                <a:solidFill>
                  <a:schemeClr val="tx1"/>
                </a:solidFill>
                <a:effectLst/>
                <a:latin typeface="+mn-lt"/>
                <a:ea typeface="+mn-ea"/>
                <a:cs typeface="+mn-cs"/>
              </a:rPr>
              <a:t>.</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Revelation is a battle on a big stage which comes as a vision </a:t>
            </a:r>
            <a:r>
              <a:rPr lang="en-ZA" sz="1200" i="1" kern="1200" dirty="0" smtClean="0">
                <a:solidFill>
                  <a:schemeClr val="tx1"/>
                </a:solidFill>
                <a:effectLst/>
                <a:latin typeface="+mn-lt"/>
                <a:ea typeface="+mn-ea"/>
                <a:cs typeface="+mn-cs"/>
              </a:rPr>
              <a:t>filled with symbols</a:t>
            </a:r>
            <a:r>
              <a:rPr lang="en-ZA" sz="1200" kern="1200" dirty="0" smtClean="0">
                <a:solidFill>
                  <a:schemeClr val="tx1"/>
                </a:solidFill>
                <a:effectLst/>
                <a:latin typeface="+mn-lt"/>
                <a:ea typeface="+mn-ea"/>
                <a:cs typeface="+mn-cs"/>
              </a:rPr>
              <a:t>.</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Revelation is a battle on a big stage which comes as a vision filled with symbols in which there is </a:t>
            </a:r>
            <a:r>
              <a:rPr lang="en-ZA" sz="1200" i="1" kern="1200" dirty="0" smtClean="0">
                <a:solidFill>
                  <a:schemeClr val="tx1"/>
                </a:solidFill>
                <a:effectLst/>
                <a:latin typeface="+mn-lt"/>
                <a:ea typeface="+mn-ea"/>
                <a:cs typeface="+mn-cs"/>
              </a:rPr>
              <a:t>a victor</a:t>
            </a:r>
            <a:r>
              <a:rPr lang="en-ZA" sz="1200" kern="1200" dirty="0" smtClean="0">
                <a:solidFill>
                  <a:schemeClr val="tx1"/>
                </a:solidFill>
                <a:effectLst/>
                <a:latin typeface="+mn-lt"/>
                <a:ea typeface="+mn-ea"/>
                <a:cs typeface="+mn-cs"/>
              </a:rPr>
              <a:t>.</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
            </a:r>
            <a:br>
              <a:rPr lang="en-ZA" sz="1200" kern="1200" dirty="0" smtClean="0">
                <a:solidFill>
                  <a:schemeClr val="tx1"/>
                </a:solidFill>
                <a:effectLst/>
                <a:latin typeface="+mn-lt"/>
                <a:ea typeface="+mn-ea"/>
                <a:cs typeface="+mn-cs"/>
              </a:rPr>
            </a:br>
            <a:r>
              <a:rPr lang="en-ZA" sz="1200" i="1" kern="1200" dirty="0" smtClean="0">
                <a:solidFill>
                  <a:schemeClr val="tx1"/>
                </a:solidFill>
                <a:effectLst/>
                <a:latin typeface="+mn-lt"/>
                <a:ea typeface="+mn-ea"/>
                <a:cs typeface="+mn-cs"/>
              </a:rPr>
              <a:t>4. Revelation is a letter - all of it.</a:t>
            </a:r>
            <a:r>
              <a:rPr lang="en-ZA" sz="1200" kern="1200" dirty="0" smtClean="0">
                <a:solidFill>
                  <a:schemeClr val="tx1"/>
                </a:solidFill>
                <a:effectLst/>
                <a:latin typeface="+mn-lt"/>
                <a:ea typeface="+mn-ea"/>
                <a:cs typeface="+mn-cs"/>
              </a:rPr>
              <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This was a huge discovery. It is not just ch2-3 that is letter-material. The whole book is a letter (1.4-8; 22.21). That means that the entire letter needs to make sense to its first readers, before we ask what it means to us. Just like it is when we come to 1 Corinthians or 1 Peter. Boy, in one simple observation we have swept away a lot of rubbish in the interpretation of Revelation. But then it is not just for those seven churches in the first century. Given the significance of the number seven (a symbol that suggests completeness), these are not just real churches, they are </a:t>
            </a:r>
            <a:r>
              <a:rPr lang="en-ZA" sz="1200" i="1" kern="1200" dirty="0" smtClean="0">
                <a:solidFill>
                  <a:schemeClr val="tx1"/>
                </a:solidFill>
                <a:effectLst/>
                <a:latin typeface="+mn-lt"/>
                <a:ea typeface="+mn-ea"/>
                <a:cs typeface="+mn-cs"/>
              </a:rPr>
              <a:t>representative</a:t>
            </a:r>
            <a:r>
              <a:rPr lang="en-ZA" sz="1200" kern="1200" dirty="0" smtClean="0">
                <a:solidFill>
                  <a:schemeClr val="tx1"/>
                </a:solidFill>
                <a:effectLst/>
                <a:latin typeface="+mn-lt"/>
                <a:ea typeface="+mn-ea"/>
                <a:cs typeface="+mn-cs"/>
              </a:rPr>
              <a:t> churches. They 'embody every major issue with which the church has struggled in every age in every cultural setting' (D Johnson, </a:t>
            </a:r>
            <a:r>
              <a:rPr lang="en-ZA" sz="1200" i="1" kern="1200" dirty="0" smtClean="0">
                <a:solidFill>
                  <a:schemeClr val="tx1"/>
                </a:solidFill>
                <a:effectLst/>
                <a:latin typeface="+mn-lt"/>
                <a:ea typeface="+mn-ea"/>
                <a:cs typeface="+mn-cs"/>
              </a:rPr>
              <a:t>Discipleship on the Edge</a:t>
            </a:r>
            <a:r>
              <a:rPr lang="en-ZA" sz="1200" kern="1200" dirty="0" smtClean="0">
                <a:solidFill>
                  <a:schemeClr val="tx1"/>
                </a:solidFill>
                <a:effectLst/>
                <a:latin typeface="+mn-lt"/>
                <a:ea typeface="+mn-ea"/>
                <a:cs typeface="+mn-cs"/>
              </a:rPr>
              <a:t>, 51).</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And one more thing... Don't think that Revelation is just for persecuted peoples. Not all its first readers in ch2-3 were being persecuted. Revelation is not just about comforting the persecuted, it is also about persecuting the comfortable. There is a message here for everyone. 'It is the complex relationship between the presence, or absence, of accommodation and persecution that drives this letter' (M Gorman, </a:t>
            </a:r>
            <a:r>
              <a:rPr lang="en-ZA" sz="1200" i="1" kern="1200" dirty="0" smtClean="0">
                <a:solidFill>
                  <a:schemeClr val="tx1"/>
                </a:solidFill>
                <a:effectLst/>
                <a:latin typeface="+mn-lt"/>
                <a:ea typeface="+mn-ea"/>
                <a:cs typeface="+mn-cs"/>
              </a:rPr>
              <a:t>Reading Revelation Responsibly</a:t>
            </a:r>
            <a:r>
              <a:rPr lang="en-ZA" sz="1200" kern="1200" dirty="0" smtClean="0">
                <a:solidFill>
                  <a:schemeClr val="tx1"/>
                </a:solidFill>
                <a:effectLst/>
                <a:latin typeface="+mn-lt"/>
                <a:ea typeface="+mn-ea"/>
                <a:cs typeface="+mn-cs"/>
              </a:rPr>
              <a:t>, 25).</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
            </a:r>
            <a:br>
              <a:rPr lang="en-ZA" sz="1200" kern="1200" dirty="0" smtClean="0">
                <a:solidFill>
                  <a:schemeClr val="tx1"/>
                </a:solidFill>
                <a:effectLst/>
                <a:latin typeface="+mn-lt"/>
                <a:ea typeface="+mn-ea"/>
                <a:cs typeface="+mn-cs"/>
              </a:rPr>
            </a:br>
            <a:r>
              <a:rPr lang="en-ZA" sz="1200" i="1" kern="1200" dirty="0" smtClean="0">
                <a:solidFill>
                  <a:schemeClr val="tx1"/>
                </a:solidFill>
                <a:effectLst/>
                <a:latin typeface="+mn-lt"/>
                <a:ea typeface="+mn-ea"/>
                <a:cs typeface="+mn-cs"/>
              </a:rPr>
              <a:t>5. Revelation is more like a circle, than a straight line</a:t>
            </a:r>
            <a:r>
              <a:rPr lang="en-ZA" sz="1200" kern="1200" dirty="0" smtClean="0">
                <a:solidFill>
                  <a:schemeClr val="tx1"/>
                </a:solidFill>
                <a:effectLst/>
                <a:latin typeface="+mn-lt"/>
                <a:ea typeface="+mn-ea"/>
                <a:cs typeface="+mn-cs"/>
              </a:rPr>
              <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Here we are talking about its structure. The view which sees Revelation as kinda like recording history before it happens is not true enough. It is more likely that the chapters circle </a:t>
            </a:r>
            <a:r>
              <a:rPr lang="en-ZA" sz="1200" i="1" kern="1200" dirty="0" smtClean="0">
                <a:solidFill>
                  <a:schemeClr val="tx1"/>
                </a:solidFill>
                <a:effectLst/>
                <a:latin typeface="+mn-lt"/>
                <a:ea typeface="+mn-ea"/>
                <a:cs typeface="+mn-cs"/>
              </a:rPr>
              <a:t>around </a:t>
            </a:r>
            <a:r>
              <a:rPr lang="en-ZA" sz="1200" kern="1200" dirty="0" smtClean="0">
                <a:solidFill>
                  <a:schemeClr val="tx1"/>
                </a:solidFill>
                <a:effectLst/>
                <a:latin typeface="+mn-lt"/>
                <a:ea typeface="+mn-ea"/>
                <a:cs typeface="+mn-cs"/>
              </a:rPr>
              <a:t>the same events at the end of the age, rather than follow a sequential, straight line </a:t>
            </a:r>
            <a:r>
              <a:rPr lang="en-ZA" sz="1200" i="1" kern="1200" dirty="0" smtClean="0">
                <a:solidFill>
                  <a:schemeClr val="tx1"/>
                </a:solidFill>
                <a:effectLst/>
                <a:latin typeface="+mn-lt"/>
                <a:ea typeface="+mn-ea"/>
                <a:cs typeface="+mn-cs"/>
              </a:rPr>
              <a:t>toward</a:t>
            </a:r>
            <a:r>
              <a:rPr lang="en-ZA" sz="1200" kern="1200" dirty="0" smtClean="0">
                <a:solidFill>
                  <a:schemeClr val="tx1"/>
                </a:solidFill>
                <a:effectLst/>
                <a:latin typeface="+mn-lt"/>
                <a:ea typeface="+mn-ea"/>
                <a:cs typeface="+mn-cs"/>
              </a:rPr>
              <a:t> those events. 'What is revealed next does not happen next' (D Johnson, </a:t>
            </a:r>
            <a:r>
              <a:rPr lang="en-ZA" sz="1200" i="1" kern="1200" dirty="0" smtClean="0">
                <a:solidFill>
                  <a:schemeClr val="tx1"/>
                </a:solidFill>
                <a:effectLst/>
                <a:latin typeface="+mn-lt"/>
                <a:ea typeface="+mn-ea"/>
                <a:cs typeface="+mn-cs"/>
              </a:rPr>
              <a:t>Discipleship on the Edge</a:t>
            </a:r>
            <a:r>
              <a:rPr lang="en-ZA" sz="1200" kern="1200" dirty="0" smtClean="0">
                <a:solidFill>
                  <a:schemeClr val="tx1"/>
                </a:solidFill>
                <a:effectLst/>
                <a:latin typeface="+mn-lt"/>
                <a:ea typeface="+mn-ea"/>
                <a:cs typeface="+mn-cs"/>
              </a:rPr>
              <a:t>, 182). There is no need to get tied in knots about the sequence of events in Revelation.</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Two images help me so much here. It is like multiple </a:t>
            </a:r>
            <a:r>
              <a:rPr lang="en-ZA" sz="1200" i="1" kern="1200" dirty="0" smtClean="0">
                <a:solidFill>
                  <a:schemeClr val="tx1"/>
                </a:solidFill>
                <a:effectLst/>
                <a:latin typeface="+mn-lt"/>
                <a:ea typeface="+mn-ea"/>
                <a:cs typeface="+mn-cs"/>
              </a:rPr>
              <a:t>action replays</a:t>
            </a:r>
            <a:r>
              <a:rPr lang="en-ZA" sz="1200" kern="1200" dirty="0" smtClean="0">
                <a:solidFill>
                  <a:schemeClr val="tx1"/>
                </a:solidFill>
                <a:effectLst/>
                <a:latin typeface="+mn-lt"/>
                <a:ea typeface="+mn-ea"/>
                <a:cs typeface="+mn-cs"/>
              </a:rPr>
              <a:t> from different angles and in slow motion, as the same events repeat and resound with growing intensity. Alternatively, if you are more into music than sport, it is like a </a:t>
            </a:r>
            <a:r>
              <a:rPr lang="en-ZA" sz="1200" i="1" kern="1200" dirty="0" smtClean="0">
                <a:solidFill>
                  <a:schemeClr val="tx1"/>
                </a:solidFill>
                <a:effectLst/>
                <a:latin typeface="+mn-lt"/>
                <a:ea typeface="+mn-ea"/>
                <a:cs typeface="+mn-cs"/>
              </a:rPr>
              <a:t>symphony</a:t>
            </a:r>
            <a:r>
              <a:rPr lang="en-ZA" sz="1200" kern="1200" dirty="0" smtClean="0">
                <a:solidFill>
                  <a:schemeClr val="tx1"/>
                </a:solidFill>
                <a:effectLst/>
                <a:latin typeface="+mn-lt"/>
                <a:ea typeface="+mn-ea"/>
                <a:cs typeface="+mn-cs"/>
              </a:rPr>
              <a:t> - with its themes, bridges, variations played by different instruments in the orchestra, before a final climactic flourish. Revelation is so symphonic. It is uncanny.</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
            </a:r>
            <a:br>
              <a:rPr lang="en-ZA" sz="1200" kern="1200" dirty="0" smtClean="0">
                <a:solidFill>
                  <a:schemeClr val="tx1"/>
                </a:solidFill>
                <a:effectLst/>
                <a:latin typeface="+mn-lt"/>
                <a:ea typeface="+mn-ea"/>
                <a:cs typeface="+mn-cs"/>
              </a:rPr>
            </a:br>
            <a:r>
              <a:rPr lang="en-ZA" sz="1200" i="1" kern="1200" dirty="0" smtClean="0">
                <a:solidFill>
                  <a:schemeClr val="tx1"/>
                </a:solidFill>
                <a:effectLst/>
                <a:latin typeface="+mn-lt"/>
                <a:ea typeface="+mn-ea"/>
                <a:cs typeface="+mn-cs"/>
              </a:rPr>
              <a:t>6. Revelation is more political cartoon, than cryptic crossword</a:t>
            </a:r>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There are symbols everywhere in Revelation. Numbers, colours, animals... We need to resist the impulse to decode them. Don't come at them trying to solve them like a cryptic crossword. Leave them as they are, and then live in the ancient world a bit. Listen for the biblical echoes. Tune your ears to what is going on, a bit like fine-tuning a radio that is a little off the channel. Read up a bit on what the symbols may suggest in the first century.   </a:t>
            </a:r>
          </a:p>
          <a:p>
            <a:r>
              <a:rPr lang="en-ZA" sz="1200" kern="1200" dirty="0" smtClean="0">
                <a:solidFill>
                  <a:schemeClr val="tx1"/>
                </a:solidFill>
                <a:effectLst/>
                <a:latin typeface="+mn-lt"/>
                <a:ea typeface="+mn-ea"/>
                <a:cs typeface="+mn-cs"/>
              </a:rPr>
              <a:t>It is like being impacted by a political cartoon. On a NZ news website a cartoon (like this one) may mean a little to someone in the USA. They will recognise 'Rosa Parks' and the bus - but they still won't 'get it'. What is the padre doing? Who is Louisa Wall? They are listening to another channel. They are living in a different world. And if the cartoon has to be explained to them, or decoded, it will be ruined. The impact is lost. Far better for the American to learn a bit about NZ, tune themselves to this channel, with the issues engaging the attention of its citizens. Then the impact will be felt with a glimpse, in an instant - as it should be. This is kinda like how we need to approach the symbols in Revelation. Remember, Remember. 'To interpret a symbol literally ... is simply to misinterpret' ( R Tate, </a:t>
            </a:r>
            <a:r>
              <a:rPr lang="en-ZA" sz="1200" i="1" kern="1200" dirty="0" smtClean="0">
                <a:solidFill>
                  <a:schemeClr val="tx1"/>
                </a:solidFill>
                <a:effectLst/>
                <a:latin typeface="+mn-lt"/>
                <a:ea typeface="+mn-ea"/>
                <a:cs typeface="+mn-cs"/>
              </a:rPr>
              <a:t>Biblical Interpretation,</a:t>
            </a:r>
            <a:r>
              <a:rPr lang="en-ZA" sz="1200" kern="1200" dirty="0" smtClean="0">
                <a:solidFill>
                  <a:schemeClr val="tx1"/>
                </a:solidFill>
                <a:effectLst/>
                <a:latin typeface="+mn-lt"/>
                <a:ea typeface="+mn-ea"/>
                <a:cs typeface="+mn-cs"/>
              </a:rPr>
              <a:t> 137).</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
            </a:r>
            <a:br>
              <a:rPr lang="en-ZA" sz="1200" kern="1200" dirty="0" smtClean="0">
                <a:solidFill>
                  <a:schemeClr val="tx1"/>
                </a:solidFill>
                <a:effectLst/>
                <a:latin typeface="+mn-lt"/>
                <a:ea typeface="+mn-ea"/>
                <a:cs typeface="+mn-cs"/>
              </a:rPr>
            </a:br>
            <a:r>
              <a:rPr lang="en-ZA" sz="1200" i="1" kern="1200" dirty="0" smtClean="0">
                <a:solidFill>
                  <a:schemeClr val="tx1"/>
                </a:solidFill>
                <a:effectLst/>
                <a:latin typeface="+mn-lt"/>
                <a:ea typeface="+mn-ea"/>
                <a:cs typeface="+mn-cs"/>
              </a:rPr>
              <a:t>7. Revelation is about two spaces - down here and up there</a:t>
            </a:r>
            <a:r>
              <a:rPr lang="en-ZA" sz="1200" kern="1200" dirty="0" smtClean="0">
                <a:solidFill>
                  <a:schemeClr val="tx1"/>
                </a:solidFill>
                <a:effectLst/>
                <a:latin typeface="+mn-lt"/>
                <a:ea typeface="+mn-ea"/>
                <a:cs typeface="+mn-cs"/>
              </a:rPr>
              <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Any teaching from this letter engages the present situation which the readers face ('down here') with its injustice and idolatry - but it also lifts people to focus on how things look from another transcendent perspective - God's perspective ('up there'). Grasping the forest, not just the trees. The message of Revelation - to which we return in every single sermon - is that God's perspective is the real one, the one that matters.</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
            </a:r>
            <a:br>
              <a:rPr lang="en-ZA" sz="1200" kern="1200" dirty="0" smtClean="0">
                <a:solidFill>
                  <a:schemeClr val="tx1"/>
                </a:solidFill>
                <a:effectLst/>
                <a:latin typeface="+mn-lt"/>
                <a:ea typeface="+mn-ea"/>
                <a:cs typeface="+mn-cs"/>
              </a:rPr>
            </a:br>
            <a:r>
              <a:rPr lang="en-ZA" sz="1200" i="1" kern="1200" dirty="0" smtClean="0">
                <a:solidFill>
                  <a:schemeClr val="tx1"/>
                </a:solidFill>
                <a:effectLst/>
                <a:latin typeface="+mn-lt"/>
                <a:ea typeface="+mn-ea"/>
                <a:cs typeface="+mn-cs"/>
              </a:rPr>
              <a:t>8. Revelation is about two times - now and then</a:t>
            </a:r>
            <a:r>
              <a:rPr lang="en-ZA" sz="1200" kern="1200" dirty="0" smtClean="0">
                <a:solidFill>
                  <a:schemeClr val="tx1"/>
                </a:solidFill>
                <a:effectLst/>
                <a:latin typeface="+mn-lt"/>
                <a:ea typeface="+mn-ea"/>
                <a:cs typeface="+mn-cs"/>
              </a:rPr>
              <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The Bible may be read forwards, but it is to be lived backwards. It is the certainties of the end ('then') - the Christian hope - which can transform things for us 'now'. Fear and despair may be real, but hope can really triumph. 'Things are not as they seem' (D Johnson). I love the way Greg Liston uses the movie imagery to grasp this. We are to live a 'now showing' life in light of the 'coming soon' reality.</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
            </a:r>
            <a:br>
              <a:rPr lang="en-ZA" sz="1200" kern="1200" dirty="0" smtClean="0">
                <a:solidFill>
                  <a:schemeClr val="tx1"/>
                </a:solidFill>
                <a:effectLst/>
                <a:latin typeface="+mn-lt"/>
                <a:ea typeface="+mn-ea"/>
                <a:cs typeface="+mn-cs"/>
              </a:rPr>
            </a:br>
            <a:r>
              <a:rPr lang="en-ZA" sz="1200" i="1" kern="1200" dirty="0" smtClean="0">
                <a:solidFill>
                  <a:schemeClr val="tx1"/>
                </a:solidFill>
                <a:effectLst/>
                <a:latin typeface="+mn-lt"/>
                <a:ea typeface="+mn-ea"/>
                <a:cs typeface="+mn-cs"/>
              </a:rPr>
              <a:t>9. Revelation is about two people - 'our Lord and his Christ' (11.15)</a:t>
            </a:r>
            <a:r>
              <a:rPr lang="en-ZA" sz="1200" kern="1200" dirty="0" smtClean="0">
                <a:solidFill>
                  <a:schemeClr val="tx1"/>
                </a:solidFill>
                <a:effectLst/>
                <a:latin typeface="+mn-lt"/>
                <a:ea typeface="+mn-ea"/>
                <a:cs typeface="+mn-cs"/>
              </a:rPr>
              <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Every single sermon comes back to two truths: God is in control and Jesus wins. We must not shy away from the judgement of God. It may be bad news for some, but it is also good news for so many. Their hope is in the judgement of God, that he is in control and able to deal with evil finally and fully. 'God spoke creation into existence ... (and will be) speaking evil into non-existence' (M Gorman, </a:t>
            </a:r>
            <a:r>
              <a:rPr lang="en-ZA" sz="1200" i="1" kern="1200" dirty="0" smtClean="0">
                <a:solidFill>
                  <a:schemeClr val="tx1"/>
                </a:solidFill>
                <a:effectLst/>
                <a:latin typeface="+mn-lt"/>
                <a:ea typeface="+mn-ea"/>
                <a:cs typeface="+mn-cs"/>
              </a:rPr>
              <a:t>Reading Revelation Responsibly</a:t>
            </a:r>
            <a:r>
              <a:rPr lang="en-ZA" sz="1200" kern="1200" dirty="0" smtClean="0">
                <a:solidFill>
                  <a:schemeClr val="tx1"/>
                </a:solidFill>
                <a:effectLst/>
                <a:latin typeface="+mn-lt"/>
                <a:ea typeface="+mn-ea"/>
                <a:cs typeface="+mn-cs"/>
              </a:rPr>
              <a:t>, 152-153). And Jesus wins - not as the mighty Lion, but as the vulnerable Lamb (5.6). 'We have been redeemed from a culture of death by the death of the Lamb for faithfulness to death ... conquering the temptation to give up or give in' (M Gorman,</a:t>
            </a:r>
            <a:r>
              <a:rPr lang="en-ZA" sz="1200" i="1" kern="1200" dirty="0" smtClean="0">
                <a:solidFill>
                  <a:schemeClr val="tx1"/>
                </a:solidFill>
                <a:effectLst/>
                <a:latin typeface="+mn-lt"/>
                <a:ea typeface="+mn-ea"/>
                <a:cs typeface="+mn-cs"/>
              </a:rPr>
              <a:t> Reading Revelation Responsibly</a:t>
            </a:r>
            <a:r>
              <a:rPr lang="en-ZA" sz="1200" kern="1200" dirty="0" smtClean="0">
                <a:solidFill>
                  <a:schemeClr val="tx1"/>
                </a:solidFill>
                <a:effectLst/>
                <a:latin typeface="+mn-lt"/>
                <a:ea typeface="+mn-ea"/>
                <a:cs typeface="+mn-cs"/>
              </a:rPr>
              <a:t>, 177).</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
            </a:r>
            <a:br>
              <a:rPr lang="en-ZA" sz="1200" kern="1200" dirty="0" smtClean="0">
                <a:solidFill>
                  <a:schemeClr val="tx1"/>
                </a:solidFill>
                <a:effectLst/>
                <a:latin typeface="+mn-lt"/>
                <a:ea typeface="+mn-ea"/>
                <a:cs typeface="+mn-cs"/>
              </a:rPr>
            </a:br>
            <a:r>
              <a:rPr lang="en-ZA" sz="1200" i="1" kern="1200" dirty="0" smtClean="0">
                <a:solidFill>
                  <a:schemeClr val="tx1"/>
                </a:solidFill>
                <a:effectLst/>
                <a:latin typeface="+mn-lt"/>
                <a:ea typeface="+mn-ea"/>
                <a:cs typeface="+mn-cs"/>
              </a:rPr>
              <a:t>10. Revelation is about big truths sweeping across time, not just little details for our own time.</a:t>
            </a:r>
            <a:r>
              <a:rPr lang="en-ZA" sz="1200" kern="1200" dirty="0" smtClean="0">
                <a:solidFill>
                  <a:schemeClr val="tx1"/>
                </a:solidFill>
                <a:effectLst/>
                <a:latin typeface="+mn-lt"/>
                <a:ea typeface="+mn-ea"/>
                <a:cs typeface="+mn-cs"/>
              </a:rPr>
              <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I love the flourish Craig Keener gives to this in the opening pages of his NIVAC commentary on Revelation. This is the stuff which must capture our sermons and fill our preaching...</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'God is awesomely majestic, as well as sovereign, in our troubles</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Jesus' sacrifice as the lamb ultimately brings complete deliverance to those who trust him</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God's judgements on the world are often to serve notice that he will avenge his people</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Regardless of how things appear, sin will not go unpunished and God will judge</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God accomplishes his purposes through a small and persecuted and powerless remnant</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Worship leads us from grief over our sufferings to God's purposes from an eternal perspective</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Proclaiming Christ invites persecution which is the normal state of believers in this age</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Jesus Christ is worth dying for</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A radical contrast exists between God's kingdom and the world's values</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The hope God has in mind for us far exceeds our present sufferings</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God's plan and church ultimately include representatives of all peoples' (41)</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
            </a:r>
            <a:br>
              <a:rPr lang="en-ZA" sz="1200" kern="1200" dirty="0" smtClean="0">
                <a:solidFill>
                  <a:schemeClr val="tx1"/>
                </a:solidFill>
                <a:effectLst/>
                <a:latin typeface="+mn-lt"/>
                <a:ea typeface="+mn-ea"/>
                <a:cs typeface="+mn-cs"/>
              </a:rPr>
            </a:br>
            <a:r>
              <a:rPr lang="en-ZA" sz="1200" i="1" kern="1200" dirty="0" smtClean="0">
                <a:solidFill>
                  <a:schemeClr val="tx1"/>
                </a:solidFill>
                <a:effectLst/>
                <a:latin typeface="+mn-lt"/>
                <a:ea typeface="+mn-ea"/>
                <a:cs typeface="+mn-cs"/>
              </a:rPr>
              <a:t>PS - Why Revelation?</a:t>
            </a:r>
            <a:r>
              <a:rPr lang="en-ZA" sz="1200" kern="1200" dirty="0" smtClean="0">
                <a:solidFill>
                  <a:schemeClr val="tx1"/>
                </a:solidFill>
                <a:effectLst/>
                <a:latin typeface="+mn-lt"/>
                <a:ea typeface="+mn-ea"/>
                <a:cs typeface="+mn-cs"/>
              </a:rPr>
              <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to inspire people to hope, faith and courage</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to call people to remain faithful and to persevere</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to refresh people as imagination and emotion is engaged</a:t>
            </a:r>
            <a:br>
              <a:rPr lang="en-ZA" sz="1200" kern="1200" dirty="0" smtClean="0">
                <a:solidFill>
                  <a:schemeClr val="tx1"/>
                </a:solidFill>
                <a:effectLst/>
                <a:latin typeface="+mn-lt"/>
                <a:ea typeface="+mn-ea"/>
                <a:cs typeface="+mn-cs"/>
              </a:rPr>
            </a:br>
            <a:r>
              <a:rPr lang="en-ZA" sz="1200" kern="1200" dirty="0" smtClean="0">
                <a:solidFill>
                  <a:schemeClr val="tx1"/>
                </a:solidFill>
                <a:effectLst/>
                <a:latin typeface="+mn-lt"/>
                <a:ea typeface="+mn-ea"/>
                <a:cs typeface="+mn-cs"/>
              </a:rPr>
              <a:t>to 'follow a slaughtered Lamb wherever he goes'</a:t>
            </a:r>
            <a:r>
              <a:rPr lang="en-ZA" dirty="0" smtClean="0">
                <a:effectLst/>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35</a:t>
            </a:fld>
            <a:endParaRPr lang="en-US"/>
          </a:p>
        </p:txBody>
      </p:sp>
    </p:spTree>
    <p:extLst>
      <p:ext uri="{BB962C8B-B14F-4D97-AF65-F5344CB8AC3E}">
        <p14:creationId xmlns:p14="http://schemas.microsoft.com/office/powerpoint/2010/main" val="21153553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i="0" kern="1200" dirty="0" smtClean="0">
                <a:solidFill>
                  <a:schemeClr val="tx1"/>
                </a:solidFill>
                <a:effectLst/>
                <a:latin typeface="+mn-lt"/>
                <a:ea typeface="+mn-ea"/>
                <a:cs typeface="+mn-cs"/>
              </a:rPr>
              <a:t>1. Revelation is the answer to a prayer.</a:t>
            </a:r>
            <a:r>
              <a:rPr lang="en-ZA" sz="1200" b="1" i="0" kern="1200" baseline="0" dirty="0" smtClean="0">
                <a:solidFill>
                  <a:schemeClr val="tx1"/>
                </a:solidFill>
                <a:effectLst/>
                <a:latin typeface="+mn-lt"/>
                <a:ea typeface="+mn-ea"/>
                <a:cs typeface="+mn-cs"/>
              </a:rPr>
              <a:t> </a:t>
            </a:r>
            <a:r>
              <a:rPr lang="en-ZA" sz="1200" i="0" kern="1200" baseline="0" dirty="0" smtClean="0">
                <a:solidFill>
                  <a:schemeClr val="tx1"/>
                </a:solidFill>
                <a:effectLst/>
                <a:latin typeface="+mn-lt"/>
                <a:ea typeface="+mn-ea"/>
                <a:cs typeface="+mn-cs"/>
              </a:rPr>
              <a:t>T</a:t>
            </a:r>
            <a:r>
              <a:rPr lang="en-ZA" sz="1200" kern="1200" dirty="0" smtClean="0">
                <a:solidFill>
                  <a:schemeClr val="tx1"/>
                </a:solidFill>
                <a:effectLst/>
                <a:latin typeface="+mn-lt"/>
                <a:ea typeface="+mn-ea"/>
                <a:cs typeface="+mn-cs"/>
              </a:rPr>
              <a:t>he Lord's Prayer, to be exact. 'Hallowed be Your name. Your kingdom come. Your will be done, on earth as it is in heaven.' Revelation describes what life looks like when these prayers are answered.</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36</a:t>
            </a:fld>
            <a:endParaRPr lang="en-US"/>
          </a:p>
        </p:txBody>
      </p:sp>
    </p:spTree>
    <p:extLst>
      <p:ext uri="{BB962C8B-B14F-4D97-AF65-F5344CB8AC3E}">
        <p14:creationId xmlns:p14="http://schemas.microsoft.com/office/powerpoint/2010/main" val="21153553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i="0" kern="1200" dirty="0" smtClean="0">
                <a:solidFill>
                  <a:schemeClr val="tx1"/>
                </a:solidFill>
                <a:effectLst/>
                <a:latin typeface="+mn-lt"/>
                <a:ea typeface="+mn-ea"/>
                <a:cs typeface="+mn-cs"/>
              </a:rPr>
              <a:t>2. Revelation is an invitation to worship.</a:t>
            </a:r>
            <a:r>
              <a:rPr lang="en-ZA" sz="1200" b="1" i="0" kern="1200" baseline="0" dirty="0" smtClean="0">
                <a:solidFill>
                  <a:schemeClr val="tx1"/>
                </a:solidFill>
                <a:effectLst/>
                <a:latin typeface="+mn-lt"/>
                <a:ea typeface="+mn-ea"/>
                <a:cs typeface="+mn-cs"/>
              </a:rPr>
              <a:t> </a:t>
            </a:r>
            <a:r>
              <a:rPr lang="en-ZA" sz="1200" i="0" kern="1200" baseline="0" dirty="0" smtClean="0">
                <a:solidFill>
                  <a:schemeClr val="tx1"/>
                </a:solidFill>
                <a:effectLst/>
                <a:latin typeface="+mn-lt"/>
                <a:ea typeface="+mn-ea"/>
                <a:cs typeface="+mn-cs"/>
              </a:rPr>
              <a:t>E</a:t>
            </a:r>
            <a:r>
              <a:rPr lang="en-ZA" sz="1200" kern="1200" dirty="0" smtClean="0">
                <a:solidFill>
                  <a:schemeClr val="tx1"/>
                </a:solidFill>
                <a:effectLst/>
                <a:latin typeface="+mn-lt"/>
                <a:ea typeface="+mn-ea"/>
                <a:cs typeface="+mn-cs"/>
              </a:rPr>
              <a:t>ven a quick reading of Revelation can't miss the way it breaks out into song, again and again. One of the great studies is to go through this book and ask, 'what is worth singing about?’ It</a:t>
            </a:r>
            <a:r>
              <a:rPr lang="en-ZA" sz="1200" kern="1200" baseline="0" dirty="0" smtClean="0">
                <a:solidFill>
                  <a:schemeClr val="tx1"/>
                </a:solidFill>
                <a:effectLst/>
                <a:latin typeface="+mn-lt"/>
                <a:ea typeface="+mn-ea"/>
                <a:cs typeface="+mn-cs"/>
              </a:rPr>
              <a:t> may be </a:t>
            </a:r>
            <a:r>
              <a:rPr lang="en-ZA" sz="1200" kern="1200" dirty="0" smtClean="0">
                <a:solidFill>
                  <a:schemeClr val="tx1"/>
                </a:solidFill>
                <a:effectLst/>
                <a:latin typeface="+mn-lt"/>
                <a:ea typeface="+mn-ea"/>
                <a:cs typeface="+mn-cs"/>
              </a:rPr>
              <a:t>midnight but</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dawn is on the way and so there is reason to sing and worship.</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37</a:t>
            </a:fld>
            <a:endParaRPr lang="en-US"/>
          </a:p>
        </p:txBody>
      </p:sp>
    </p:spTree>
    <p:extLst>
      <p:ext uri="{BB962C8B-B14F-4D97-AF65-F5344CB8AC3E}">
        <p14:creationId xmlns:p14="http://schemas.microsoft.com/office/powerpoint/2010/main" val="21153553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i="0" kern="1200" dirty="0" smtClean="0">
                <a:solidFill>
                  <a:schemeClr val="tx1"/>
                </a:solidFill>
                <a:effectLst/>
                <a:latin typeface="+mn-lt"/>
                <a:ea typeface="+mn-ea"/>
                <a:cs typeface="+mn-cs"/>
              </a:rPr>
              <a:t>3. Revelation is about two spaces - down here and up there. </a:t>
            </a:r>
            <a:r>
              <a:rPr lang="en-ZA" sz="1200" kern="1200" dirty="0" smtClean="0">
                <a:solidFill>
                  <a:schemeClr val="tx1"/>
                </a:solidFill>
                <a:effectLst/>
                <a:latin typeface="+mn-lt"/>
                <a:ea typeface="+mn-ea"/>
                <a:cs typeface="+mn-cs"/>
              </a:rPr>
              <a:t>Any teaching from this letter engages the present situation which the readers face ('down here') with its injustice and idolatry - but it also lifts people to focus on how things look from another transcendent perspective - God's perspective ('up there'). The message of Revelation is that God's perspective is the real one, the one that matters.</a:t>
            </a:r>
            <a:br>
              <a:rPr lang="en-ZA"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38</a:t>
            </a:fld>
            <a:endParaRPr lang="en-US"/>
          </a:p>
        </p:txBody>
      </p:sp>
    </p:spTree>
    <p:extLst>
      <p:ext uri="{BB962C8B-B14F-4D97-AF65-F5344CB8AC3E}">
        <p14:creationId xmlns:p14="http://schemas.microsoft.com/office/powerpoint/2010/main" val="21153553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i="0" kern="1200" dirty="0" smtClean="0">
                <a:solidFill>
                  <a:schemeClr val="tx1"/>
                </a:solidFill>
                <a:effectLst/>
                <a:latin typeface="+mn-lt"/>
                <a:ea typeface="+mn-ea"/>
                <a:cs typeface="+mn-cs"/>
              </a:rPr>
              <a:t>4. Revelation is about two times - now and then. </a:t>
            </a:r>
            <a:r>
              <a:rPr lang="en-ZA" sz="1200" kern="1200" dirty="0" smtClean="0">
                <a:solidFill>
                  <a:schemeClr val="tx1"/>
                </a:solidFill>
                <a:effectLst/>
                <a:latin typeface="+mn-lt"/>
                <a:ea typeface="+mn-ea"/>
                <a:cs typeface="+mn-cs"/>
              </a:rPr>
              <a:t>The Bible may be read forwards, but it is to be lived backwards. It is the certainties of the end ('then') - the Christian hope - which can transform things for us 'now'. Fear and despair may be real, but hope can really triumph. We are to live a 'now showing' life in light of the 'coming soon' reality.</a:t>
            </a:r>
            <a:br>
              <a:rPr lang="en-ZA"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39</a:t>
            </a:fld>
            <a:endParaRPr lang="en-US"/>
          </a:p>
        </p:txBody>
      </p:sp>
    </p:spTree>
    <p:extLst>
      <p:ext uri="{BB962C8B-B14F-4D97-AF65-F5344CB8AC3E}">
        <p14:creationId xmlns:p14="http://schemas.microsoft.com/office/powerpoint/2010/main" val="2115355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Act I: 7 Letters (Revelation 2:1-3:22)</a:t>
            </a:r>
            <a:endParaRPr lang="en-US" dirty="0" smtClean="0"/>
          </a:p>
        </p:txBody>
      </p:sp>
      <p:sp>
        <p:nvSpPr>
          <p:cNvPr id="4" name="Slide Number Placeholder 3"/>
          <p:cNvSpPr>
            <a:spLocks noGrp="1"/>
          </p:cNvSpPr>
          <p:nvPr>
            <p:ph type="sldNum" sz="quarter" idx="10"/>
          </p:nvPr>
        </p:nvSpPr>
        <p:spPr/>
        <p:txBody>
          <a:bodyPr/>
          <a:lstStyle/>
          <a:p>
            <a:fld id="{DDFB3096-DA81-E141-98BE-C2273523AD6E}" type="slidenum">
              <a:rPr lang="en-US" smtClean="0"/>
              <a:t>4</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i="0" kern="1200" dirty="0" smtClean="0">
                <a:solidFill>
                  <a:schemeClr val="tx1"/>
                </a:solidFill>
                <a:effectLst/>
                <a:latin typeface="+mn-lt"/>
                <a:ea typeface="+mn-ea"/>
                <a:cs typeface="+mn-cs"/>
              </a:rPr>
              <a:t>5. Revelation is about two people - 'our Lord and his Christ' (11.15). </a:t>
            </a:r>
            <a:r>
              <a:rPr lang="en-ZA" sz="1200" kern="1200" dirty="0" smtClean="0">
                <a:solidFill>
                  <a:schemeClr val="tx1"/>
                </a:solidFill>
                <a:effectLst/>
                <a:latin typeface="+mn-lt"/>
                <a:ea typeface="+mn-ea"/>
                <a:cs typeface="+mn-cs"/>
              </a:rPr>
              <a:t>Every single sermon comes back to two truths: God is in control and Jesus wins. We must not shy away from the judgement of God. It may be bad news for some, but it is also good news for so many. Their hope is in the judgement of God, that he is in control and able to deal with evil finally and fully.</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40</a:t>
            </a:fld>
            <a:endParaRPr lang="en-US"/>
          </a:p>
        </p:txBody>
      </p:sp>
    </p:spTree>
    <p:extLst>
      <p:ext uri="{BB962C8B-B14F-4D97-AF65-F5344CB8AC3E}">
        <p14:creationId xmlns:p14="http://schemas.microsoft.com/office/powerpoint/2010/main" val="21153553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Read THE Text. </a:t>
            </a:r>
            <a:r>
              <a:rPr lang="en-US" sz="1200" kern="1200" dirty="0" smtClean="0">
                <a:solidFill>
                  <a:schemeClr val="tx1"/>
                </a:solidFill>
                <a:effectLst/>
                <a:latin typeface="+mn-lt"/>
                <a:ea typeface="+mn-ea"/>
                <a:cs typeface="+mn-cs"/>
              </a:rPr>
              <a:t>Let’s read the first chapter of the book of Revelation:</a:t>
            </a:r>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 This is a revelation from Jesus Christ, which God gave him to show his servants the events that must soon take place. He sent an angel to present this revelation to his servant John, 2 who faithfully reported everything he saw. This is his report of the word of God and the testimony of Jesus Christ.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God blesses the one who reads the words of this prophecy to the church, and he blesses all who listen to its message and obey what it says, for the time is near.</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4 This letter is from John to the seven churches in the province of Asia. Grace and peace to you from the one who is, who always was, and who is still to come; from the sevenfold Spirit[d] before his throne; 5 and from Jesus Christ. He is the faithful witness to these things, the first to rise from the dead, and the ruler of all the kings of the world. All glory to him who loves us and has freed us from our sins by shedding his blood for us. 6 He has made us a Kingdom of priests for God his Father. All glory and power to him forever and ever! Amen.</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7  Look! He comes with the clouds of heaven. And everyone will see him even those who pierced him. And all the nations of the world will mourn for him. Yes! Amen!</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8 “I am the Alpha and the Omega—the beginning and the end,”[e] says the Lord God. “I am the one who is, who always was, and who is still to come—the Almighty One.”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9 I, John, am your brother and your partner in suffering and in God’s Kingdom and in the patient endurance to which Jesus calls us. I was exiled to the island of Patmos for preaching the word of God and for my testimony about Jesus. 10 It was the Lord’s Day, and I was worshiping in the Spirit. Suddenly, I heard behind me a loud voice like a trumpet blast. 11 It said, “Write in a book everything you see, and send it to the seven churches in the cities of Ephesus, Smyrna, Pergamum, Thyatira, Sardis, Philadelphia, and Laodicea.”</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12 When I turned to see who was speaking to me, I saw seven gold lampstands. 13 And standing in the middle of the lampstands was someone like the Son of Man. He was wearing a long robe with a gold sash across his chest. 14 His head and his hair were white like wool, as white as snow. And his eyes were like flames of fire. 15 His feet were like polished bronze refined in a furnace, and his voice thundered like mighty ocean waves. 16 He held seven stars in his right hand, and a sharp two-edged sword came from his mouth. And his face was like the sun in all its brilliance.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17 When I saw him, I fell at his feet as if I were dead. But he laid his right hand on me and said, “Don’t be afraid! I am the First and the Last. 18 I am the living one. I died, but look—I am alive forever and ever! And I hold the keys of death and the grave.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19 “Write down what you have seen—both the things that are now happening and the things that will happen. 20 This is the meaning of the mystery of the seven stars you saw in my right hand and the seven gold lampstands: The seven stars are the angels of the seven churches, and the seven lampstands are the seven churches.</a:t>
            </a:r>
            <a:endParaRPr lang="en-ZA" sz="1200" kern="1200" dirty="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 </a:t>
            </a:r>
            <a:endParaRPr lang="en-ZA"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41</a:t>
            </a:fld>
            <a:endParaRPr lang="en-US"/>
          </a:p>
        </p:txBody>
      </p:sp>
    </p:spTree>
    <p:extLst>
      <p:ext uri="{BB962C8B-B14F-4D97-AF65-F5344CB8AC3E}">
        <p14:creationId xmlns:p14="http://schemas.microsoft.com/office/powerpoint/2010/main" val="21153553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Read</a:t>
            </a:r>
            <a:r>
              <a:rPr lang="en-US" b="1" baseline="0" dirty="0" smtClean="0"/>
              <a:t> THE Comic. </a:t>
            </a:r>
            <a:r>
              <a:rPr lang="en-US" baseline="0" dirty="0" smtClean="0"/>
              <a:t>We have placed copies of a </a:t>
            </a:r>
            <a:r>
              <a:rPr lang="en-US" dirty="0" smtClean="0"/>
              <a:t>Graphic</a:t>
            </a:r>
            <a:r>
              <a:rPr lang="en-US" baseline="0" dirty="0" smtClean="0"/>
              <a:t> Novel on the walls around the youth room - you have a few minutes to find one of the stations and read it through.</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42</a:t>
            </a:fld>
            <a:endParaRPr lang="en-US"/>
          </a:p>
        </p:txBody>
      </p:sp>
    </p:spTree>
    <p:extLst>
      <p:ext uri="{BB962C8B-B14F-4D97-AF65-F5344CB8AC3E}">
        <p14:creationId xmlns:p14="http://schemas.microsoft.com/office/powerpoint/2010/main" val="21153553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Describe THE King.</a:t>
            </a:r>
            <a:r>
              <a:rPr lang="en-US" dirty="0" smtClean="0"/>
              <a:t> We have a graffiti wall where</a:t>
            </a:r>
            <a:r>
              <a:rPr lang="en-US" baseline="0" dirty="0" smtClean="0"/>
              <a:t> you are going to go and write down what chapter 1 of Revelation says about Jesus.</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43</a:t>
            </a:fld>
            <a:endParaRPr lang="en-US"/>
          </a:p>
        </p:txBody>
      </p:sp>
    </p:spTree>
    <p:extLst>
      <p:ext uri="{BB962C8B-B14F-4D97-AF65-F5344CB8AC3E}">
        <p14:creationId xmlns:p14="http://schemas.microsoft.com/office/powerpoint/2010/main" val="11285832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inspire you, here is a video that</a:t>
            </a:r>
            <a:r>
              <a:rPr lang="en-US" baseline="0" dirty="0" smtClean="0"/>
              <a:t> tries to bring the vision that John had of Jesus to life…</a:t>
            </a:r>
          </a:p>
          <a:p>
            <a:r>
              <a:rPr lang="en-US" baseline="0" dirty="0" smtClean="0"/>
              <a:t>Video: Revelations REVEALED Chapter 1 Mini Series. Get it on YouTube at: https://</a:t>
            </a:r>
            <a:r>
              <a:rPr lang="en-US" baseline="0" dirty="0" err="1" smtClean="0"/>
              <a:t>www.youtube.com</a:t>
            </a:r>
            <a:r>
              <a:rPr lang="en-US" baseline="0" dirty="0" smtClean="0"/>
              <a:t>/</a:t>
            </a:r>
            <a:r>
              <a:rPr lang="en-US" baseline="0" dirty="0" err="1" smtClean="0"/>
              <a:t>watch?v</a:t>
            </a:r>
            <a:r>
              <a:rPr lang="en-US" baseline="0" dirty="0" smtClean="0"/>
              <a:t>=60Pv2st-R50</a:t>
            </a:r>
          </a:p>
          <a:p>
            <a:r>
              <a:rPr lang="en-US" baseline="0" smtClean="0"/>
              <a:t>(The </a:t>
            </a:r>
            <a:r>
              <a:rPr lang="en-US" baseline="0" dirty="0" smtClean="0"/>
              <a:t>video was edited to focus </a:t>
            </a:r>
            <a:r>
              <a:rPr lang="en-US" baseline="0" smtClean="0"/>
              <a:t>on Jesus)</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44</a:t>
            </a:fld>
            <a:endParaRPr lang="en-US"/>
          </a:p>
        </p:txBody>
      </p:sp>
    </p:spTree>
    <p:extLst>
      <p:ext uri="{BB962C8B-B14F-4D97-AF65-F5344CB8AC3E}">
        <p14:creationId xmlns:p14="http://schemas.microsoft.com/office/powerpoint/2010/main" val="11285832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go to the wall and write something about who Jesus is revealed in</a:t>
            </a:r>
            <a:r>
              <a:rPr lang="en-US" baseline="0" dirty="0" smtClean="0"/>
              <a:t> Revelation chapter 1. </a:t>
            </a:r>
            <a:r>
              <a:rPr lang="en-US" baseline="0" smtClean="0"/>
              <a:t>There are posters on the wall with the text that you can take a look at to remember some of the features.</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45</a:t>
            </a:fld>
            <a:endParaRPr lang="en-US"/>
          </a:p>
        </p:txBody>
      </p:sp>
    </p:spTree>
    <p:extLst>
      <p:ext uri="{BB962C8B-B14F-4D97-AF65-F5344CB8AC3E}">
        <p14:creationId xmlns:p14="http://schemas.microsoft.com/office/powerpoint/2010/main" val="11285832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Live THE Truth.</a:t>
            </a:r>
            <a:r>
              <a:rPr lang="en-US" dirty="0" smtClean="0"/>
              <a:t> I want you to take something away with you this morning - this is your chance to</a:t>
            </a:r>
            <a:r>
              <a:rPr lang="en-US" baseline="0" dirty="0" smtClean="0"/>
              <a:t> reflect on something we have explored this morning. You can go to the graffiti wall or to the comic walls or to the readings and see what you can live out this coming week. What is the Lord saying to you?</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46</a:t>
            </a:fld>
            <a:endParaRPr lang="en-US"/>
          </a:p>
        </p:txBody>
      </p:sp>
    </p:spTree>
    <p:extLst>
      <p:ext uri="{BB962C8B-B14F-4D97-AF65-F5344CB8AC3E}">
        <p14:creationId xmlns:p14="http://schemas.microsoft.com/office/powerpoint/2010/main" val="11285832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Let US Pray</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47</a:t>
            </a:fld>
            <a:endParaRPr lang="en-US"/>
          </a:p>
        </p:txBody>
      </p:sp>
    </p:spTree>
    <p:extLst>
      <p:ext uri="{BB962C8B-B14F-4D97-AF65-F5344CB8AC3E}">
        <p14:creationId xmlns:p14="http://schemas.microsoft.com/office/powerpoint/2010/main" val="21153553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Next week we will look at Act I: 7 Letters (Revelation 2:1-3:22).</a:t>
            </a:r>
            <a:endParaRPr lang="en-US" dirty="0" smtClean="0"/>
          </a:p>
        </p:txBody>
      </p:sp>
      <p:sp>
        <p:nvSpPr>
          <p:cNvPr id="4" name="Slide Number Placeholder 3"/>
          <p:cNvSpPr>
            <a:spLocks noGrp="1"/>
          </p:cNvSpPr>
          <p:nvPr>
            <p:ph type="sldNum" sz="quarter" idx="10"/>
          </p:nvPr>
        </p:nvSpPr>
        <p:spPr/>
        <p:txBody>
          <a:bodyPr/>
          <a:lstStyle/>
          <a:p>
            <a:fld id="{DDFB3096-DA81-E141-98BE-C2273523AD6E}" type="slidenum">
              <a:rPr lang="en-US" smtClean="0"/>
              <a:t>48</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 II: 7 Seals </a:t>
            </a:r>
            <a:r>
              <a:rPr lang="en-US" sz="1200" kern="1200" dirty="0" smtClean="0">
                <a:solidFill>
                  <a:schemeClr val="tx1"/>
                </a:solidFill>
                <a:effectLst/>
                <a:latin typeface="+mn-lt"/>
                <a:ea typeface="+mn-ea"/>
                <a:cs typeface="+mn-cs"/>
              </a:rPr>
              <a:t>(Revelation 4:1-8:1)</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5</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 III: 7 Trumpets </a:t>
            </a:r>
            <a:r>
              <a:rPr lang="en-US" sz="1200" kern="1200" dirty="0" smtClean="0">
                <a:solidFill>
                  <a:schemeClr val="tx1"/>
                </a:solidFill>
                <a:effectLst/>
                <a:latin typeface="+mn-lt"/>
                <a:ea typeface="+mn-ea"/>
                <a:cs typeface="+mn-cs"/>
              </a:rPr>
              <a:t>(Revelation 8:2-11:18)</a:t>
            </a:r>
            <a:r>
              <a:rPr lang="en-ZA" dirty="0" smtClean="0">
                <a:effectLst/>
              </a:rPr>
              <a:t>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6</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Act IV: 7 Signs (Revelation 11:19-15:4)</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7</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Act V: 7 Bowls (Revelation 15:5-16:21)</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8</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Act VI: 7 Spectacles (Revelation 17:1-20:3)</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9</a:t>
            </a:fld>
            <a:endParaRPr lang="en-US"/>
          </a:p>
        </p:txBody>
      </p:sp>
    </p:spTree>
    <p:extLst>
      <p:ext uri="{BB962C8B-B14F-4D97-AF65-F5344CB8AC3E}">
        <p14:creationId xmlns:p14="http://schemas.microsoft.com/office/powerpoint/2010/main" val="522287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DE79FD-7256-E94B-B2F8-7B22B69EFD32}" type="datetimeFigureOut">
              <a:rPr lang="en-US" smtClean="0"/>
              <a:t>15/10/17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749003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E79FD-7256-E94B-B2F8-7B22B69EFD32}" type="datetimeFigureOut">
              <a:rPr lang="en-US" smtClean="0"/>
              <a:t>15/10/17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191729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E79FD-7256-E94B-B2F8-7B22B69EFD32}" type="datetimeFigureOut">
              <a:rPr lang="en-US" smtClean="0"/>
              <a:t>15/10/17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1585280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E79FD-7256-E94B-B2F8-7B22B69EFD32}" type="datetimeFigureOut">
              <a:rPr lang="en-US" smtClean="0"/>
              <a:t>15/10/17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1782890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DE79FD-7256-E94B-B2F8-7B22B69EFD32}" type="datetimeFigureOut">
              <a:rPr lang="en-US" smtClean="0"/>
              <a:t>15/10/17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308752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DE79FD-7256-E94B-B2F8-7B22B69EFD32}" type="datetimeFigureOut">
              <a:rPr lang="en-US" smtClean="0"/>
              <a:t>15/10/17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895330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DE79FD-7256-E94B-B2F8-7B22B69EFD32}" type="datetimeFigureOut">
              <a:rPr lang="en-US" smtClean="0"/>
              <a:t>15/10/17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1105678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DE79FD-7256-E94B-B2F8-7B22B69EFD32}" type="datetimeFigureOut">
              <a:rPr lang="en-US" smtClean="0"/>
              <a:t>15/10/17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722701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DE79FD-7256-E94B-B2F8-7B22B69EFD32}" type="datetimeFigureOut">
              <a:rPr lang="en-US" smtClean="0"/>
              <a:t>15/10/17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329492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DE79FD-7256-E94B-B2F8-7B22B69EFD32}" type="datetimeFigureOut">
              <a:rPr lang="en-US" smtClean="0"/>
              <a:t>15/10/17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3252765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DE79FD-7256-E94B-B2F8-7B22B69EFD32}" type="datetimeFigureOut">
              <a:rPr lang="en-US" smtClean="0"/>
              <a:t>15/10/17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7377763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DE79FD-7256-E94B-B2F8-7B22B69EFD32}" type="datetimeFigureOut">
              <a:rPr lang="en-US" smtClean="0"/>
              <a:t>15/10/17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DCE29A-3CE3-CE4D-9991-7C2CD575FAC4}" type="slidenum">
              <a:rPr lang="en-US" smtClean="0"/>
              <a:t>‹#›</a:t>
            </a:fld>
            <a:endParaRPr lang="en-US"/>
          </a:p>
        </p:txBody>
      </p:sp>
    </p:spTree>
    <p:extLst>
      <p:ext uri="{BB962C8B-B14F-4D97-AF65-F5344CB8AC3E}">
        <p14:creationId xmlns:p14="http://schemas.microsoft.com/office/powerpoint/2010/main" val="1264198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60387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9441084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40773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2861481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7799714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562609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446183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4709303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754996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9705271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96854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1122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8291218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384929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472758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92616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699525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1956797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4067787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933452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112273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474679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0830257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9987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535545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8474824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1557172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0829814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2452957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714273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5219348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254621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222054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386447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7402870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084013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0626093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4306676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84257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822716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984736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5011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573920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983950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6206570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334050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4195364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251410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1125</TotalTime>
  <Words>1277</Words>
  <Application>Microsoft Macintosh PowerPoint</Application>
  <PresentationFormat>On-screen Show (4:3)</PresentationFormat>
  <Paragraphs>113</Paragraphs>
  <Slides>48</Slides>
  <Notes>48</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77</cp:revision>
  <dcterms:created xsi:type="dcterms:W3CDTF">2015-09-10T14:59:07Z</dcterms:created>
  <dcterms:modified xsi:type="dcterms:W3CDTF">2015-10-17T18:20:34Z</dcterms:modified>
</cp:coreProperties>
</file>