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2" r:id="rId2"/>
    <p:sldId id="290" r:id="rId3"/>
    <p:sldId id="356" r:id="rId4"/>
    <p:sldId id="357" r:id="rId5"/>
    <p:sldId id="289" r:id="rId6"/>
    <p:sldId id="360" r:id="rId7"/>
    <p:sldId id="271" r:id="rId8"/>
    <p:sldId id="362" r:id="rId9"/>
    <p:sldId id="363" r:id="rId10"/>
    <p:sldId id="378" r:id="rId11"/>
    <p:sldId id="365" r:id="rId12"/>
    <p:sldId id="366" r:id="rId13"/>
    <p:sldId id="367" r:id="rId14"/>
    <p:sldId id="368" r:id="rId15"/>
    <p:sldId id="369" r:id="rId16"/>
    <p:sldId id="372" r:id="rId17"/>
    <p:sldId id="373" r:id="rId18"/>
    <p:sldId id="374" r:id="rId19"/>
    <p:sldId id="375" r:id="rId20"/>
    <p:sldId id="370" r:id="rId21"/>
    <p:sldId id="371" r:id="rId22"/>
    <p:sldId id="376" r:id="rId23"/>
    <p:sldId id="377" r:id="rId24"/>
    <p:sldId id="297" r:id="rId25"/>
    <p:sldId id="361" r:id="rId26"/>
    <p:sldId id="345" r:id="rId27"/>
    <p:sldId id="35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FF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6" autoAdjust="0"/>
  </p:normalViewPr>
  <p:slideViewPr>
    <p:cSldViewPr snapToGrid="0" snapToObjects="1" showGuides="1">
      <p:cViewPr varScale="1">
        <p:scale>
          <a:sx n="76" d="100"/>
          <a:sy n="76" d="100"/>
        </p:scale>
        <p:origin x="-1464" y="-112"/>
      </p:cViewPr>
      <p:guideLst>
        <p:guide orient="horz" pos="2163"/>
        <p:guide pos="289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96632-55B2-D442-9930-2331BC149D45}" type="datetimeFigureOut">
              <a:rPr lang="en-US" smtClean="0"/>
              <a:t>15/10/25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B3096-DA81-E141-98BE-C2273523AD6E}" type="slidenum">
              <a:rPr lang="en-US" smtClean="0"/>
              <a:t>‹#›</a:t>
            </a:fld>
            <a:endParaRPr lang="en-US"/>
          </a:p>
        </p:txBody>
      </p:sp>
    </p:spTree>
    <p:extLst>
      <p:ext uri="{BB962C8B-B14F-4D97-AF65-F5344CB8AC3E}">
        <p14:creationId xmlns:p14="http://schemas.microsoft.com/office/powerpoint/2010/main" val="1638758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Revelation Series.</a:t>
            </a:r>
            <a:endParaRPr lang="en-US" dirty="0"/>
          </a:p>
        </p:txBody>
      </p:sp>
      <p:sp>
        <p:nvSpPr>
          <p:cNvPr id="4" name="Slide Number Placeholder 3"/>
          <p:cNvSpPr>
            <a:spLocks noGrp="1"/>
          </p:cNvSpPr>
          <p:nvPr>
            <p:ph type="sldNum" sz="quarter" idx="10"/>
          </p:nvPr>
        </p:nvSpPr>
        <p:spPr/>
        <p:txBody>
          <a:bodyPr/>
          <a:lstStyle/>
          <a:p>
            <a:fld id="{DDFB3096-DA81-E141-98BE-C2273523AD6E}" type="slidenum">
              <a:rPr lang="en-US" smtClean="0"/>
              <a:t>1</a:t>
            </a:fld>
            <a:endParaRPr lang="en-US"/>
          </a:p>
        </p:txBody>
      </p:sp>
    </p:spTree>
    <p:extLst>
      <p:ext uri="{BB962C8B-B14F-4D97-AF65-F5344CB8AC3E}">
        <p14:creationId xmlns:p14="http://schemas.microsoft.com/office/powerpoint/2010/main" val="142154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Ephesus</a:t>
            </a:r>
            <a:r>
              <a:rPr lang="en-US" sz="1200" kern="1200" dirty="0" smtClean="0">
                <a:solidFill>
                  <a:schemeClr val="tx1"/>
                </a:solidFill>
                <a:effectLst/>
                <a:latin typeface="+mn-lt"/>
                <a:ea typeface="+mn-ea"/>
                <a:cs typeface="+mn-cs"/>
              </a:rPr>
              <a:t>. The Ephesus group will share ONE strength, weakness, opportunity and threat from this church.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10</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Ephesus was</a:t>
            </a:r>
            <a:r>
              <a:rPr lang="en-US" b="1" baseline="0" dirty="0" smtClean="0"/>
              <a:t> t</a:t>
            </a:r>
            <a:r>
              <a:rPr lang="en-US" b="1" dirty="0" smtClean="0"/>
              <a:t>he Loveless Church.</a:t>
            </a:r>
          </a:p>
          <a:p>
            <a:r>
              <a:rPr lang="en-ZA" sz="1200" kern="1200" dirty="0" smtClean="0">
                <a:solidFill>
                  <a:schemeClr val="tx1"/>
                </a:solidFill>
                <a:effectLst/>
                <a:latin typeface="+mn-lt"/>
                <a:ea typeface="+mn-ea"/>
                <a:cs typeface="+mn-cs"/>
              </a:rPr>
              <a:t>Verse: “You have forsaken your first love.” (2:4)</a:t>
            </a:r>
          </a:p>
          <a:p>
            <a:r>
              <a:rPr lang="en-ZA" sz="1200" kern="1200" dirty="0" smtClean="0">
                <a:solidFill>
                  <a:schemeClr val="tx1"/>
                </a:solidFill>
                <a:effectLst/>
                <a:latin typeface="+mn-lt"/>
                <a:ea typeface="+mn-ea"/>
                <a:cs typeface="+mn-cs"/>
              </a:rPr>
              <a:t>Challenge: This church was so busy with Gods work that they forgot to love God or each other.</a:t>
            </a:r>
          </a:p>
          <a:p>
            <a:r>
              <a:rPr lang="en-ZA" sz="1200" kern="1200" dirty="0" smtClean="0">
                <a:solidFill>
                  <a:schemeClr val="tx1"/>
                </a:solidFill>
                <a:effectLst/>
                <a:latin typeface="+mn-lt"/>
                <a:ea typeface="+mn-ea"/>
                <a:cs typeface="+mn-cs"/>
              </a:rPr>
              <a:t>Implication: We can become so busy doing God’s work - even reading and studying Gods word</a:t>
            </a:r>
            <a:r>
              <a:rPr lang="en-ZA" sz="1200" kern="1200" baseline="0" dirty="0" smtClean="0">
                <a:solidFill>
                  <a:schemeClr val="tx1"/>
                </a:solidFill>
                <a:effectLst/>
                <a:latin typeface="+mn-lt"/>
                <a:ea typeface="+mn-ea"/>
                <a:cs typeface="+mn-cs"/>
              </a:rPr>
              <a:t> - </a:t>
            </a:r>
            <a:r>
              <a:rPr lang="en-ZA" sz="1200" kern="1200" dirty="0" smtClean="0">
                <a:solidFill>
                  <a:schemeClr val="tx1"/>
                </a:solidFill>
                <a:effectLst/>
                <a:latin typeface="+mn-lt"/>
                <a:ea typeface="+mn-ea"/>
                <a:cs typeface="+mn-cs"/>
              </a:rPr>
              <a:t>that we forgot</a:t>
            </a:r>
            <a:r>
              <a:rPr lang="en-ZA" sz="1200" kern="1200" baseline="0" dirty="0" smtClean="0">
                <a:solidFill>
                  <a:schemeClr val="tx1"/>
                </a:solidFill>
                <a:effectLst/>
                <a:latin typeface="+mn-lt"/>
                <a:ea typeface="+mn-ea"/>
                <a:cs typeface="+mn-cs"/>
              </a:rPr>
              <a:t> to </a:t>
            </a:r>
            <a:r>
              <a:rPr lang="en-ZA" sz="1200" kern="1200" dirty="0" smtClean="0">
                <a:solidFill>
                  <a:schemeClr val="tx1"/>
                </a:solidFill>
                <a:effectLst/>
                <a:latin typeface="+mn-lt"/>
                <a:ea typeface="+mn-ea"/>
                <a:cs typeface="+mn-cs"/>
              </a:rPr>
              <a:t>spend time talking to God. If you can think of a time you loved and felt closer to God than you do now then this letter was written to you! </a:t>
            </a:r>
          </a:p>
          <a:p>
            <a:endParaRPr lang="en-ZA" sz="1200" kern="1200" dirty="0" smtClean="0">
              <a:solidFill>
                <a:schemeClr val="tx1"/>
              </a:solidFill>
              <a:effectLst/>
              <a:latin typeface="+mn-lt"/>
              <a:ea typeface="+mn-ea"/>
              <a:cs typeface="+mn-cs"/>
            </a:endParaRP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11</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Smyrna.</a:t>
            </a:r>
            <a:r>
              <a:rPr lang="en-US" sz="1200" kern="1200" dirty="0" smtClean="0">
                <a:solidFill>
                  <a:schemeClr val="tx1"/>
                </a:solidFill>
                <a:effectLst/>
                <a:latin typeface="+mn-lt"/>
                <a:ea typeface="+mn-ea"/>
                <a:cs typeface="+mn-cs"/>
              </a:rPr>
              <a:t> The Smyrna group will share ONE strength, weakness, opportunity and threat from this church.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12</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Smyrna was</a:t>
            </a:r>
            <a:r>
              <a:rPr lang="en-US" b="1" baseline="0" dirty="0" smtClean="0"/>
              <a:t> t</a:t>
            </a:r>
            <a:r>
              <a:rPr lang="en-US" b="1" dirty="0" smtClean="0"/>
              <a:t>he Persecuted Church.</a:t>
            </a:r>
          </a:p>
          <a:p>
            <a:r>
              <a:rPr lang="en-ZA" sz="1200" kern="1200" dirty="0" smtClean="0">
                <a:solidFill>
                  <a:schemeClr val="tx1"/>
                </a:solidFill>
                <a:effectLst/>
                <a:latin typeface="+mn-lt"/>
                <a:ea typeface="+mn-ea"/>
                <a:cs typeface="+mn-cs"/>
              </a:rPr>
              <a:t>Verse: “Be faithful, even to the point of death and I will give you the crown of life.” (2:10)</a:t>
            </a:r>
          </a:p>
          <a:p>
            <a:r>
              <a:rPr lang="en-ZA" sz="1200" kern="1200" dirty="0" smtClean="0">
                <a:solidFill>
                  <a:schemeClr val="tx1"/>
                </a:solidFill>
                <a:effectLst/>
                <a:latin typeface="+mn-lt"/>
                <a:ea typeface="+mn-ea"/>
                <a:cs typeface="+mn-cs"/>
              </a:rPr>
              <a:t>Encouragement:  Many of the people who were a part of this church because of their conversion to Christianity lost their jobs resulting in poverty, hunger and imprisonment which often ended at being burned on a stake or ripped apart by beasts!</a:t>
            </a:r>
          </a:p>
          <a:p>
            <a:r>
              <a:rPr lang="en-ZA" sz="1200" kern="1200" dirty="0" smtClean="0">
                <a:solidFill>
                  <a:schemeClr val="tx1"/>
                </a:solidFill>
                <a:effectLst/>
                <a:latin typeface="+mn-lt"/>
                <a:ea typeface="+mn-ea"/>
                <a:cs typeface="+mn-cs"/>
              </a:rPr>
              <a:t>Implication: knowing that Jesus knows us and he knows what we are going through because he himself has suffered much.  And that God would give you life as your victors crown.</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13</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a:t>
            </a:r>
            <a:r>
              <a:rPr lang="en-US" sz="1200" b="1" kern="1200" dirty="0" err="1" smtClean="0">
                <a:solidFill>
                  <a:schemeClr val="tx1"/>
                </a:solidFill>
                <a:effectLst/>
                <a:latin typeface="+mn-lt"/>
                <a:ea typeface="+mn-ea"/>
                <a:cs typeface="+mn-cs"/>
              </a:rPr>
              <a:t>Pergamos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Pergamos</a:t>
            </a:r>
            <a:r>
              <a:rPr lang="en-US" sz="1200" kern="1200" dirty="0" smtClean="0">
                <a:solidFill>
                  <a:schemeClr val="tx1"/>
                </a:solidFill>
                <a:effectLst/>
                <a:latin typeface="+mn-lt"/>
                <a:ea typeface="+mn-ea"/>
                <a:cs typeface="+mn-cs"/>
              </a:rPr>
              <a:t> group will share ONE strength, weakness, opportunity and threat from this church.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14</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Pergamos</a:t>
            </a:r>
            <a:r>
              <a:rPr lang="en-US" sz="1200" b="1" kern="1200" dirty="0" smtClean="0">
                <a:solidFill>
                  <a:schemeClr val="tx1"/>
                </a:solidFill>
                <a:effectLst/>
                <a:latin typeface="+mn-lt"/>
                <a:ea typeface="+mn-ea"/>
                <a:cs typeface="+mn-cs"/>
              </a:rPr>
              <a:t> was the Compromising Church.</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Verse: “There are some among you who hold to the teaching of Balaam, who taught Balak to entice the Israelites to sin so that they ate food sacrificed to idols and committed sexual immorality.” (2:14).</a:t>
            </a:r>
          </a:p>
          <a:p>
            <a:r>
              <a:rPr lang="en-ZA" sz="1200" kern="1200" dirty="0" smtClean="0">
                <a:solidFill>
                  <a:schemeClr val="tx1"/>
                </a:solidFill>
                <a:effectLst/>
                <a:latin typeface="+mn-lt"/>
                <a:ea typeface="+mn-ea"/>
                <a:cs typeface="+mn-cs"/>
              </a:rPr>
              <a:t>Challenge: Some of these believers had attended pagan festivals and even practised some of their immoral practises. It was really hard not to be tempted into these elaborate festivals. Others felt it was ok to attend these festivals as long as they didn’t participate in any of the rituals.</a:t>
            </a:r>
          </a:p>
          <a:p>
            <a:r>
              <a:rPr lang="en-ZA" sz="1200" kern="1200" dirty="0" smtClean="0">
                <a:solidFill>
                  <a:schemeClr val="tx1"/>
                </a:solidFill>
                <a:effectLst/>
                <a:latin typeface="+mn-lt"/>
                <a:ea typeface="+mn-ea"/>
                <a:cs typeface="+mn-cs"/>
              </a:rPr>
              <a:t>Implication: Are we afraid to lose friends our position in our school so we compromise our beliefs just a little to keep face?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15</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Thyatira. </a:t>
            </a:r>
            <a:r>
              <a:rPr lang="en-US" dirty="0" smtClean="0"/>
              <a:t>The Thyatira group will share one strength, weakness, opportunity and threat from this church.</a:t>
            </a: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16</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Thyatira was the Corrupt Church.</a:t>
            </a:r>
          </a:p>
          <a:p>
            <a:r>
              <a:rPr lang="en-US" dirty="0" smtClean="0"/>
              <a:t>Verse: “Never the less I have this against you; You tolerate that woman </a:t>
            </a:r>
            <a:r>
              <a:rPr lang="en-US" dirty="0" err="1" smtClean="0"/>
              <a:t>Jesebel</a:t>
            </a:r>
            <a:r>
              <a:rPr lang="en-US" dirty="0" smtClean="0"/>
              <a:t>, who calls herself a prophet, by her teaching she misleads my servants into sexual immorality and the eating of food sacrificed to idols.” (2:20)</a:t>
            </a:r>
          </a:p>
          <a:p>
            <a:r>
              <a:rPr lang="en-US" dirty="0" smtClean="0"/>
              <a:t>Challenge: This church was good at Charity work, they ran good services, that believed in Jesus and they had endurance as they too faced persecution. So what is wrong? They allowed false teachings to creep into their beliefs like sleeping around was OK.</a:t>
            </a:r>
          </a:p>
          <a:p>
            <a:r>
              <a:rPr lang="en-US" dirty="0" smtClean="0"/>
              <a:t>Implication: So today we have to ask ourselves how much should I accept and adopt worldly standard and </a:t>
            </a:r>
            <a:r>
              <a:rPr lang="en-US" dirty="0" err="1" smtClean="0"/>
              <a:t>practises</a:t>
            </a:r>
            <a:r>
              <a:rPr lang="en-US" dirty="0" smtClean="0"/>
              <a:t>. (Romans 12:2)</a:t>
            </a:r>
            <a:endParaRPr lang="en-US" dirty="0"/>
          </a:p>
        </p:txBody>
      </p:sp>
      <p:sp>
        <p:nvSpPr>
          <p:cNvPr id="4" name="Slide Number Placeholder 3"/>
          <p:cNvSpPr>
            <a:spLocks noGrp="1"/>
          </p:cNvSpPr>
          <p:nvPr>
            <p:ph type="sldNum" sz="quarter" idx="10"/>
          </p:nvPr>
        </p:nvSpPr>
        <p:spPr/>
        <p:txBody>
          <a:bodyPr/>
          <a:lstStyle/>
          <a:p>
            <a:fld id="{DDFB3096-DA81-E141-98BE-C2273523AD6E}" type="slidenum">
              <a:rPr lang="en-US" smtClean="0"/>
              <a:t>17</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Sardis.</a:t>
            </a:r>
            <a:r>
              <a:rPr lang="en-US" dirty="0" smtClean="0"/>
              <a:t> The Sardis group will share one strength, weakness, opportunity and threat from this church.</a:t>
            </a: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18</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Sardis was</a:t>
            </a:r>
            <a:r>
              <a:rPr lang="en-US" b="1" baseline="0" dirty="0" smtClean="0"/>
              <a:t> t</a:t>
            </a:r>
            <a:r>
              <a:rPr lang="en-US" b="1" dirty="0" smtClean="0"/>
              <a:t>he Dead Church.</a:t>
            </a:r>
          </a:p>
          <a:p>
            <a:r>
              <a:rPr lang="en-ZA" sz="1200" kern="1200" dirty="0" smtClean="0">
                <a:solidFill>
                  <a:schemeClr val="tx1"/>
                </a:solidFill>
                <a:effectLst/>
                <a:latin typeface="+mn-lt"/>
                <a:ea typeface="+mn-ea"/>
                <a:cs typeface="+mn-cs"/>
              </a:rPr>
              <a:t>Verse: “I know your deeds, you have a reputation of being alive, but you are dead. Wake up!!!” (3:1)</a:t>
            </a:r>
          </a:p>
          <a:p>
            <a:r>
              <a:rPr lang="en-ZA" sz="1200" kern="1200" dirty="0" smtClean="0">
                <a:solidFill>
                  <a:schemeClr val="tx1"/>
                </a:solidFill>
                <a:effectLst/>
                <a:latin typeface="+mn-lt"/>
                <a:ea typeface="+mn-ea"/>
                <a:cs typeface="+mn-cs"/>
              </a:rPr>
              <a:t>Challenge: Do you have a reputation of being alive and on fire for God. And yet in the inside you are dead to him. </a:t>
            </a:r>
          </a:p>
          <a:p>
            <a:r>
              <a:rPr lang="en-ZA" sz="1200" kern="1200" dirty="0" smtClean="0">
                <a:solidFill>
                  <a:schemeClr val="tx1"/>
                </a:solidFill>
                <a:effectLst/>
                <a:latin typeface="+mn-lt"/>
                <a:ea typeface="+mn-ea"/>
                <a:cs typeface="+mn-cs"/>
              </a:rPr>
              <a:t>Implication: You may be able to fool others but you cannot fool yourself or God!</a:t>
            </a:r>
          </a:p>
        </p:txBody>
      </p:sp>
      <p:sp>
        <p:nvSpPr>
          <p:cNvPr id="4" name="Slide Number Placeholder 3"/>
          <p:cNvSpPr>
            <a:spLocks noGrp="1"/>
          </p:cNvSpPr>
          <p:nvPr>
            <p:ph type="sldNum" sz="quarter" idx="10"/>
          </p:nvPr>
        </p:nvSpPr>
        <p:spPr/>
        <p:txBody>
          <a:bodyPr/>
          <a:lstStyle/>
          <a:p>
            <a:fld id="{DDFB3096-DA81-E141-98BE-C2273523AD6E}" type="slidenum">
              <a:rPr lang="en-US" smtClean="0"/>
              <a:t>19</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 week we explored the Prologue (Revelation 1:1-20) and introduced the next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 Weeks in this series.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2</a:t>
            </a:fld>
            <a:endParaRPr lang="en-US"/>
          </a:p>
        </p:txBody>
      </p:sp>
    </p:spTree>
    <p:extLst>
      <p:ext uri="{BB962C8B-B14F-4D97-AF65-F5344CB8AC3E}">
        <p14:creationId xmlns:p14="http://schemas.microsoft.com/office/powerpoint/2010/main" val="522287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6. Philadelphia.</a:t>
            </a:r>
            <a:r>
              <a:rPr lang="en-US" dirty="0" smtClean="0"/>
              <a:t> The Philadelphia group will share one strength, weakness, opportunity and threat from this church.</a:t>
            </a: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20</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Philadelphia</a:t>
            </a:r>
            <a:r>
              <a:rPr lang="en-US" b="1" baseline="0" dirty="0" smtClean="0"/>
              <a:t> </a:t>
            </a:r>
            <a:r>
              <a:rPr lang="en-US" b="1" dirty="0" smtClean="0"/>
              <a:t>was</a:t>
            </a:r>
            <a:r>
              <a:rPr lang="en-US" b="1" baseline="0" dirty="0" smtClean="0"/>
              <a:t> t</a:t>
            </a:r>
            <a:r>
              <a:rPr lang="en-US" b="1" dirty="0" smtClean="0"/>
              <a:t>he Faithful Church.</a:t>
            </a:r>
          </a:p>
          <a:p>
            <a:r>
              <a:rPr lang="en-ZA" sz="1200" kern="1200" dirty="0" smtClean="0">
                <a:solidFill>
                  <a:schemeClr val="tx1"/>
                </a:solidFill>
                <a:effectLst/>
                <a:latin typeface="+mn-lt"/>
                <a:ea typeface="+mn-ea"/>
                <a:cs typeface="+mn-cs"/>
              </a:rPr>
              <a:t>Verse: “Because you have obeyed my command to persevere, I will protect you from the great time of testing that will come upon the whole world to test those who belong to this world.” (3:10)</a:t>
            </a:r>
          </a:p>
          <a:p>
            <a:r>
              <a:rPr lang="en-ZA" sz="1200" kern="1200" dirty="0" smtClean="0">
                <a:solidFill>
                  <a:schemeClr val="tx1"/>
                </a:solidFill>
                <a:effectLst/>
                <a:latin typeface="+mn-lt"/>
                <a:ea typeface="+mn-ea"/>
                <a:cs typeface="+mn-cs"/>
              </a:rPr>
              <a:t>Challenge:</a:t>
            </a:r>
            <a:r>
              <a:rPr lang="en-ZA" sz="1200" kern="1200" baseline="0" dirty="0" smtClean="0">
                <a:solidFill>
                  <a:schemeClr val="tx1"/>
                </a:solidFill>
                <a:effectLst/>
                <a:latin typeface="+mn-lt"/>
                <a:ea typeface="+mn-ea"/>
                <a:cs typeface="+mn-cs"/>
              </a:rPr>
              <a:t> God promised to give them victory over accusers and mockers.</a:t>
            </a:r>
          </a:p>
          <a:p>
            <a:r>
              <a:rPr lang="en-ZA" sz="1200" kern="1200" dirty="0" smtClean="0">
                <a:solidFill>
                  <a:schemeClr val="tx1"/>
                </a:solidFill>
                <a:effectLst/>
                <a:latin typeface="+mn-lt"/>
                <a:ea typeface="+mn-ea"/>
                <a:cs typeface="+mn-cs"/>
              </a:rPr>
              <a:t>Implication: If you are faithful,</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God will protect you in trials.</a:t>
            </a:r>
          </a:p>
          <a:p>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21</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7. Laodicea. </a:t>
            </a:r>
            <a:r>
              <a:rPr lang="en-US" dirty="0" smtClean="0"/>
              <a:t>The Laodicea group will share ONE strength, weakness, opportunity and threat from this church.</a:t>
            </a: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22</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Laodicea was</a:t>
            </a:r>
            <a:r>
              <a:rPr lang="en-US" b="1" baseline="0" dirty="0" smtClean="0"/>
              <a:t> t</a:t>
            </a:r>
            <a:r>
              <a:rPr lang="en-US" b="1" dirty="0" smtClean="0"/>
              <a:t>he Luke</a:t>
            </a:r>
            <a:r>
              <a:rPr lang="en-US" b="1" baseline="0" dirty="0" smtClean="0"/>
              <a:t>w</a:t>
            </a:r>
            <a:r>
              <a:rPr lang="en-US" b="1" dirty="0" smtClean="0"/>
              <a:t>arm Church.</a:t>
            </a:r>
          </a:p>
          <a:p>
            <a:r>
              <a:rPr lang="en-ZA" sz="1200" kern="1200" dirty="0" smtClean="0">
                <a:solidFill>
                  <a:schemeClr val="tx1"/>
                </a:solidFill>
                <a:effectLst/>
                <a:latin typeface="+mn-lt"/>
                <a:ea typeface="+mn-ea"/>
                <a:cs typeface="+mn-cs"/>
              </a:rPr>
              <a:t>Verse: “So because you are neither hot nor cold I am about to spit you out of my mouth.” (3:16)</a:t>
            </a:r>
          </a:p>
          <a:p>
            <a:r>
              <a:rPr lang="en-ZA" sz="1200" kern="1200" dirty="0" smtClean="0">
                <a:solidFill>
                  <a:schemeClr val="tx1"/>
                </a:solidFill>
                <a:effectLst/>
                <a:latin typeface="+mn-lt"/>
                <a:ea typeface="+mn-ea"/>
                <a:cs typeface="+mn-cs"/>
              </a:rPr>
              <a:t>Challenge: This church was wealthy and thought it was Gods blessing</a:t>
            </a:r>
            <a:r>
              <a:rPr lang="en-ZA" sz="1200" kern="1200" baseline="0" dirty="0" smtClean="0">
                <a:solidFill>
                  <a:schemeClr val="tx1"/>
                </a:solidFill>
                <a:effectLst/>
                <a:latin typeface="+mn-lt"/>
                <a:ea typeface="+mn-ea"/>
                <a:cs typeface="+mn-cs"/>
              </a:rPr>
              <a:t> and they were </a:t>
            </a:r>
            <a:r>
              <a:rPr lang="en-ZA" sz="1200" kern="1200" dirty="0" smtClean="0">
                <a:solidFill>
                  <a:schemeClr val="tx1"/>
                </a:solidFill>
                <a:effectLst/>
                <a:latin typeface="+mn-lt"/>
                <a:ea typeface="+mn-ea"/>
                <a:cs typeface="+mn-cs"/>
              </a:rPr>
              <a:t>self-sufficient so did not think they needed anything - an independent church.  </a:t>
            </a:r>
          </a:p>
          <a:p>
            <a:r>
              <a:rPr lang="en-ZA" sz="1200" kern="1200" dirty="0" smtClean="0">
                <a:solidFill>
                  <a:schemeClr val="tx1"/>
                </a:solidFill>
                <a:effectLst/>
                <a:latin typeface="+mn-lt"/>
                <a:ea typeface="+mn-ea"/>
                <a:cs typeface="+mn-cs"/>
              </a:rPr>
              <a:t>Implication: Jesus saw them as a lukewarm church neither hot nor cold – like a lukewarm can of coke!</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23</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Write THE Letter.</a:t>
            </a:r>
            <a:r>
              <a:rPr lang="en-US" b="1" baseline="0" dirty="0" smtClean="0"/>
              <a:t> </a:t>
            </a:r>
            <a:r>
              <a:rPr lang="en-US" b="0" baseline="0" dirty="0" smtClean="0"/>
              <a:t>This is your chance to write a letter from Jesus to His Youth - what do you think Jesus is saying to us? Use the same structure Jesus used - look for strengths, weaknesses, opportunities and threats.</a:t>
            </a:r>
            <a:endParaRPr lang="en-US" dirty="0"/>
          </a:p>
        </p:txBody>
      </p:sp>
      <p:sp>
        <p:nvSpPr>
          <p:cNvPr id="4" name="Slide Number Placeholder 3"/>
          <p:cNvSpPr>
            <a:spLocks noGrp="1"/>
          </p:cNvSpPr>
          <p:nvPr>
            <p:ph type="sldNum" sz="quarter" idx="10"/>
          </p:nvPr>
        </p:nvSpPr>
        <p:spPr/>
        <p:txBody>
          <a:bodyPr/>
          <a:lstStyle/>
          <a:p>
            <a:fld id="{DDFB3096-DA81-E141-98BE-C2273523AD6E}" type="slidenum">
              <a:rPr lang="en-US" smtClean="0"/>
              <a:t>24</a:t>
            </a:fld>
            <a:endParaRPr lang="en-US"/>
          </a:p>
        </p:txBody>
      </p:sp>
    </p:spTree>
    <p:extLst>
      <p:ext uri="{BB962C8B-B14F-4D97-AF65-F5344CB8AC3E}">
        <p14:creationId xmlns:p14="http://schemas.microsoft.com/office/powerpoint/2010/main" val="112858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Live THE Truth.</a:t>
            </a:r>
            <a:r>
              <a:rPr lang="en-US" b="1" baseline="0" dirty="0" smtClean="0"/>
              <a:t> </a:t>
            </a:r>
            <a:r>
              <a:rPr lang="en-US" dirty="0" smtClean="0"/>
              <a:t>I want you to take something away with you this morning - this is your chance to</a:t>
            </a:r>
            <a:r>
              <a:rPr lang="en-US" baseline="0" dirty="0" smtClean="0"/>
              <a:t> reflect on something we have explored this morning. What is the Lord saying to you? Would a few of you come to the </a:t>
            </a:r>
            <a:r>
              <a:rPr lang="en-US" baseline="0" dirty="0" err="1" smtClean="0"/>
              <a:t>mic</a:t>
            </a:r>
            <a:r>
              <a:rPr lang="en-US" baseline="0" dirty="0" smtClean="0"/>
              <a:t> and share with the big group?</a:t>
            </a:r>
            <a:endParaRPr lang="en-US" dirty="0"/>
          </a:p>
        </p:txBody>
      </p:sp>
      <p:sp>
        <p:nvSpPr>
          <p:cNvPr id="4" name="Slide Number Placeholder 3"/>
          <p:cNvSpPr>
            <a:spLocks noGrp="1"/>
          </p:cNvSpPr>
          <p:nvPr>
            <p:ph type="sldNum" sz="quarter" idx="10"/>
          </p:nvPr>
        </p:nvSpPr>
        <p:spPr/>
        <p:txBody>
          <a:bodyPr/>
          <a:lstStyle/>
          <a:p>
            <a:fld id="{DDFB3096-DA81-E141-98BE-C2273523AD6E}" type="slidenum">
              <a:rPr lang="en-US" smtClean="0"/>
              <a:t>25</a:t>
            </a:fld>
            <a:endParaRPr lang="en-US"/>
          </a:p>
        </p:txBody>
      </p:sp>
    </p:spTree>
    <p:extLst>
      <p:ext uri="{BB962C8B-B14F-4D97-AF65-F5344CB8AC3E}">
        <p14:creationId xmlns:p14="http://schemas.microsoft.com/office/powerpoint/2010/main" val="1128583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Let US Pray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26</a:t>
            </a:fld>
            <a:endParaRPr lang="en-US"/>
          </a:p>
        </p:txBody>
      </p:sp>
    </p:spTree>
    <p:extLst>
      <p:ext uri="{BB962C8B-B14F-4D97-AF65-F5344CB8AC3E}">
        <p14:creationId xmlns:p14="http://schemas.microsoft.com/office/powerpoint/2010/main" val="2115355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experience Act II: 7 Seals </a:t>
            </a:r>
            <a:r>
              <a:rPr lang="en-US" sz="1200" kern="1200" dirty="0" smtClean="0">
                <a:solidFill>
                  <a:schemeClr val="tx1"/>
                </a:solidFill>
                <a:effectLst/>
                <a:latin typeface="+mn-lt"/>
                <a:ea typeface="+mn-ea"/>
                <a:cs typeface="+mn-cs"/>
              </a:rPr>
              <a:t>(Revelation 4:1-8:1)</a:t>
            </a:r>
            <a:endParaRPr lang="en-US" dirty="0"/>
          </a:p>
        </p:txBody>
      </p:sp>
      <p:sp>
        <p:nvSpPr>
          <p:cNvPr id="4" name="Slide Number Placeholder 3"/>
          <p:cNvSpPr>
            <a:spLocks noGrp="1"/>
          </p:cNvSpPr>
          <p:nvPr>
            <p:ph type="sldNum" sz="quarter" idx="10"/>
          </p:nvPr>
        </p:nvSpPr>
        <p:spPr/>
        <p:txBody>
          <a:bodyPr/>
          <a:lstStyle/>
          <a:p>
            <a:fld id="{DDFB3096-DA81-E141-98BE-C2273523AD6E}" type="slidenum">
              <a:rPr lang="en-US" smtClean="0"/>
              <a:t>27</a:t>
            </a:fld>
            <a:endParaRPr lang="en-US"/>
          </a:p>
        </p:txBody>
      </p:sp>
    </p:spTree>
    <p:extLst>
      <p:ext uri="{BB962C8B-B14F-4D97-AF65-F5344CB8AC3E}">
        <p14:creationId xmlns:p14="http://schemas.microsoft.com/office/powerpoint/2010/main" val="52228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book of Revelation is actually the Revelation of Jesus Christ - Jesus reveals what is to come in the last book of the Bible. Evil will eventually be judged. God is working out His cosmic plan. God is the ultimate authority over all.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B3096-DA81-E141-98BE-C2273523AD6E}" type="slidenum">
              <a:rPr lang="en-US" smtClean="0"/>
              <a:t>3</a:t>
            </a:fld>
            <a:endParaRPr lang="en-US"/>
          </a:p>
        </p:txBody>
      </p:sp>
    </p:spTree>
    <p:extLst>
      <p:ext uri="{BB962C8B-B14F-4D97-AF65-F5344CB8AC3E}">
        <p14:creationId xmlns:p14="http://schemas.microsoft.com/office/powerpoint/2010/main" val="288877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had a </a:t>
            </a:r>
            <a:r>
              <a:rPr lang="en-US" dirty="0" smtClean="0"/>
              <a:t>graffiti wall where</a:t>
            </a:r>
            <a:r>
              <a:rPr lang="en-US" baseline="0" dirty="0" smtClean="0"/>
              <a:t> you got to write down who Jesus is from chapter 1 of Revelation.</a:t>
            </a:r>
            <a:endParaRPr lang="en-US" dirty="0"/>
          </a:p>
        </p:txBody>
      </p:sp>
      <p:sp>
        <p:nvSpPr>
          <p:cNvPr id="4" name="Slide Number Placeholder 3"/>
          <p:cNvSpPr>
            <a:spLocks noGrp="1"/>
          </p:cNvSpPr>
          <p:nvPr>
            <p:ph type="sldNum" sz="quarter" idx="10"/>
          </p:nvPr>
        </p:nvSpPr>
        <p:spPr/>
        <p:txBody>
          <a:bodyPr/>
          <a:lstStyle/>
          <a:p>
            <a:fld id="{DDFB3096-DA81-E141-98BE-C2273523AD6E}" type="slidenum">
              <a:rPr lang="en-US" smtClean="0"/>
              <a:t>4</a:t>
            </a:fld>
            <a:endParaRPr lang="en-US"/>
          </a:p>
        </p:txBody>
      </p:sp>
    </p:spTree>
    <p:extLst>
      <p:ext uri="{BB962C8B-B14F-4D97-AF65-F5344CB8AC3E}">
        <p14:creationId xmlns:p14="http://schemas.microsoft.com/office/powerpoint/2010/main" val="112858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week we are going to experience Act I: 7 Letters (Revelation 2:1-3:22).</a:t>
            </a:r>
            <a:endParaRPr lang="en-US" dirty="0" smtClean="0"/>
          </a:p>
        </p:txBody>
      </p:sp>
      <p:sp>
        <p:nvSpPr>
          <p:cNvPr id="4" name="Slide Number Placeholder 3"/>
          <p:cNvSpPr>
            <a:spLocks noGrp="1"/>
          </p:cNvSpPr>
          <p:nvPr>
            <p:ph type="sldNum" sz="quarter" idx="10"/>
          </p:nvPr>
        </p:nvSpPr>
        <p:spPr/>
        <p:txBody>
          <a:bodyPr/>
          <a:lstStyle/>
          <a:p>
            <a:fld id="{DDFB3096-DA81-E141-98BE-C2273523AD6E}" type="slidenum">
              <a:rPr lang="en-US" smtClean="0"/>
              <a:t>5</a:t>
            </a:fld>
            <a:endParaRPr lang="en-US"/>
          </a:p>
        </p:txBody>
      </p:sp>
    </p:spTree>
    <p:extLst>
      <p:ext uri="{BB962C8B-B14F-4D97-AF65-F5344CB8AC3E}">
        <p14:creationId xmlns:p14="http://schemas.microsoft.com/office/powerpoint/2010/main" val="52228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YOUR Friend: </a:t>
            </a:r>
            <a:r>
              <a:rPr lang="en-US" smtClean="0"/>
              <a:t>What “letter” </a:t>
            </a:r>
            <a:r>
              <a:rPr lang="en-US" dirty="0" smtClean="0"/>
              <a:t>have you received that meant the world to you?</a:t>
            </a:r>
          </a:p>
        </p:txBody>
      </p:sp>
      <p:sp>
        <p:nvSpPr>
          <p:cNvPr id="4" name="Slide Number Placeholder 3"/>
          <p:cNvSpPr>
            <a:spLocks noGrp="1"/>
          </p:cNvSpPr>
          <p:nvPr>
            <p:ph type="sldNum" sz="quarter" idx="10"/>
          </p:nvPr>
        </p:nvSpPr>
        <p:spPr/>
        <p:txBody>
          <a:bodyPr/>
          <a:lstStyle/>
          <a:p>
            <a:fld id="{DDFB3096-DA81-E141-98BE-C2273523AD6E}" type="slidenum">
              <a:rPr lang="en-US" smtClean="0"/>
              <a:t>6</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Letters FROM Jesus.</a:t>
            </a:r>
            <a:r>
              <a:rPr lang="en-US" b="1" baseline="0" dirty="0" smtClean="0"/>
              <a:t> </a:t>
            </a:r>
            <a:r>
              <a:rPr lang="en-US" b="0" dirty="0" smtClean="0"/>
              <a:t>Jesus wrote letters to 7 churches in Asia Minor recorded for us in revelation chapter 2 and 3. The</a:t>
            </a:r>
            <a:r>
              <a:rPr lang="en-US" b="0" baseline="0" dirty="0" smtClean="0"/>
              <a:t> structure of each letter is similar - Jesus looks at their strengths, weaknesses, opportunities and threats.</a:t>
            </a: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7</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 YOUR</a:t>
            </a:r>
            <a:r>
              <a:rPr lang="en-US" b="1" baseline="0" dirty="0" smtClean="0"/>
              <a:t> Letter. </a:t>
            </a:r>
            <a:r>
              <a:rPr lang="en-US" b="0" baseline="0" dirty="0" smtClean="0"/>
              <a:t>You are seated at one of the 7 tables and you have been given one of the letters to open - you need to read the letter (there is a text version on your table and a comic version) and fill in the handout where you will write down any strengths, weaknesses, opportunities and threats that you find.</a:t>
            </a: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8</a:t>
            </a:fld>
            <a:endParaRPr lang="en-US"/>
          </a:p>
        </p:txBody>
      </p:sp>
    </p:spTree>
    <p:extLst>
      <p:ext uri="{BB962C8B-B14F-4D97-AF65-F5344CB8AC3E}">
        <p14:creationId xmlns:p14="http://schemas.microsoft.com/office/powerpoint/2010/main" val="350364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 THE </a:t>
            </a:r>
            <a:r>
              <a:rPr lang="en-US" b="1" baseline="0" dirty="0" smtClean="0"/>
              <a:t>Letters. </a:t>
            </a:r>
            <a:r>
              <a:rPr lang="en-US" b="0" baseline="0" dirty="0" smtClean="0"/>
              <a:t>Each group is going to share ONE strength, weakness, opportunity and threat from their church and we will dig a bit deeper into each church along the way.</a:t>
            </a:r>
            <a:endParaRPr lang="en-US" b="0" dirty="0"/>
          </a:p>
        </p:txBody>
      </p:sp>
      <p:sp>
        <p:nvSpPr>
          <p:cNvPr id="4" name="Slide Number Placeholder 3"/>
          <p:cNvSpPr>
            <a:spLocks noGrp="1"/>
          </p:cNvSpPr>
          <p:nvPr>
            <p:ph type="sldNum" sz="quarter" idx="10"/>
          </p:nvPr>
        </p:nvSpPr>
        <p:spPr/>
        <p:txBody>
          <a:bodyPr/>
          <a:lstStyle/>
          <a:p>
            <a:fld id="{DDFB3096-DA81-E141-98BE-C2273523AD6E}" type="slidenum">
              <a:rPr lang="en-US" smtClean="0"/>
              <a:t>9</a:t>
            </a:fld>
            <a:endParaRPr lang="en-US"/>
          </a:p>
        </p:txBody>
      </p:sp>
    </p:spTree>
    <p:extLst>
      <p:ext uri="{BB962C8B-B14F-4D97-AF65-F5344CB8AC3E}">
        <p14:creationId xmlns:p14="http://schemas.microsoft.com/office/powerpoint/2010/main" val="350364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E79FD-7256-E94B-B2F8-7B22B69EFD32}" type="datetimeFigureOut">
              <a:rPr lang="en-US" smtClean="0"/>
              <a:t>15/10/25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74900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E79FD-7256-E94B-B2F8-7B22B69EFD32}" type="datetimeFigureOut">
              <a:rPr lang="en-US" smtClean="0"/>
              <a:t>15/10/25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219172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E79FD-7256-E94B-B2F8-7B22B69EFD32}" type="datetimeFigureOut">
              <a:rPr lang="en-US" smtClean="0"/>
              <a:t>15/10/25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158528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E79FD-7256-E94B-B2F8-7B22B69EFD32}" type="datetimeFigureOut">
              <a:rPr lang="en-US" smtClean="0"/>
              <a:t>15/10/25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178289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E79FD-7256-E94B-B2F8-7B22B69EFD32}" type="datetimeFigureOut">
              <a:rPr lang="en-US" smtClean="0"/>
              <a:t>15/10/25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230875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E79FD-7256-E94B-B2F8-7B22B69EFD32}" type="datetimeFigureOut">
              <a:rPr lang="en-US" smtClean="0"/>
              <a:t>15/10/25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289533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E79FD-7256-E94B-B2F8-7B22B69EFD32}" type="datetimeFigureOut">
              <a:rPr lang="en-US" smtClean="0"/>
              <a:t>15/10/25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110567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E79FD-7256-E94B-B2F8-7B22B69EFD32}" type="datetimeFigureOut">
              <a:rPr lang="en-US" smtClean="0"/>
              <a:t>15/10/25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272270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E79FD-7256-E94B-B2F8-7B22B69EFD32}" type="datetimeFigureOut">
              <a:rPr lang="en-US" smtClean="0"/>
              <a:t>15/10/25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232949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E79FD-7256-E94B-B2F8-7B22B69EFD32}" type="datetimeFigureOut">
              <a:rPr lang="en-US" smtClean="0"/>
              <a:t>15/10/25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325276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E79FD-7256-E94B-B2F8-7B22B69EFD32}" type="datetimeFigureOut">
              <a:rPr lang="en-US" smtClean="0"/>
              <a:t>15/10/25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E29A-3CE3-CE4D-9991-7C2CD575FAC4}" type="slidenum">
              <a:rPr lang="en-US" smtClean="0"/>
              <a:t>‹#›</a:t>
            </a:fld>
            <a:endParaRPr lang="en-US"/>
          </a:p>
        </p:txBody>
      </p:sp>
    </p:spTree>
    <p:extLst>
      <p:ext uri="{BB962C8B-B14F-4D97-AF65-F5344CB8AC3E}">
        <p14:creationId xmlns:p14="http://schemas.microsoft.com/office/powerpoint/2010/main" val="737776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E79FD-7256-E94B-B2F8-7B22B69EFD32}" type="datetimeFigureOut">
              <a:rPr lang="en-US" smtClean="0"/>
              <a:t>15/10/25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CE29A-3CE3-CE4D-9991-7C2CD575FAC4}" type="slidenum">
              <a:rPr lang="en-US" smtClean="0"/>
              <a:t>‹#›</a:t>
            </a:fld>
            <a:endParaRPr lang="en-US"/>
          </a:p>
        </p:txBody>
      </p:sp>
    </p:spTree>
    <p:extLst>
      <p:ext uri="{BB962C8B-B14F-4D97-AF65-F5344CB8AC3E}">
        <p14:creationId xmlns:p14="http://schemas.microsoft.com/office/powerpoint/2010/main" val="126419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6038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0126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37255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49494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277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82798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52948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7951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65929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1724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2219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83025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2362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03560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1377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36866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98473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95042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138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6975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69991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168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386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4520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79971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2619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04767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2133</TotalTime>
  <Words>1292</Words>
  <Application>Microsoft Macintosh PowerPoint</Application>
  <PresentationFormat>On-screen Show (4:3)</PresentationFormat>
  <Paragraphs>75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118</cp:revision>
  <dcterms:created xsi:type="dcterms:W3CDTF">2015-09-10T14:59:07Z</dcterms:created>
  <dcterms:modified xsi:type="dcterms:W3CDTF">2015-10-25T05:04:11Z</dcterms:modified>
</cp:coreProperties>
</file>