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402" r:id="rId2"/>
    <p:sldId id="516" r:id="rId3"/>
    <p:sldId id="553" r:id="rId4"/>
    <p:sldId id="664" r:id="rId5"/>
    <p:sldId id="771" r:id="rId6"/>
    <p:sldId id="665" r:id="rId7"/>
    <p:sldId id="666" r:id="rId8"/>
    <p:sldId id="779" r:id="rId9"/>
    <p:sldId id="820" r:id="rId10"/>
    <p:sldId id="774" r:id="rId11"/>
    <p:sldId id="781" r:id="rId12"/>
    <p:sldId id="783" r:id="rId13"/>
    <p:sldId id="784" r:id="rId14"/>
    <p:sldId id="782" r:id="rId15"/>
    <p:sldId id="775" r:id="rId16"/>
    <p:sldId id="798" r:id="rId17"/>
    <p:sldId id="799" r:id="rId18"/>
    <p:sldId id="800" r:id="rId19"/>
    <p:sldId id="809" r:id="rId20"/>
    <p:sldId id="811" r:id="rId21"/>
    <p:sldId id="810" r:id="rId22"/>
    <p:sldId id="776" r:id="rId23"/>
    <p:sldId id="817" r:id="rId24"/>
    <p:sldId id="803" r:id="rId25"/>
    <p:sldId id="801" r:id="rId26"/>
    <p:sldId id="807" r:id="rId27"/>
    <p:sldId id="802" r:id="rId28"/>
    <p:sldId id="806" r:id="rId29"/>
    <p:sldId id="804" r:id="rId30"/>
    <p:sldId id="826" r:id="rId31"/>
    <p:sldId id="818" r:id="rId32"/>
    <p:sldId id="819" r:id="rId33"/>
    <p:sldId id="777" r:id="rId34"/>
    <p:sldId id="821" r:id="rId35"/>
    <p:sldId id="823" r:id="rId36"/>
    <p:sldId id="793" r:id="rId37"/>
    <p:sldId id="794" r:id="rId38"/>
    <p:sldId id="795" r:id="rId39"/>
    <p:sldId id="822" r:id="rId40"/>
    <p:sldId id="797" r:id="rId41"/>
    <p:sldId id="812" r:id="rId42"/>
    <p:sldId id="816" r:id="rId43"/>
    <p:sldId id="689" r:id="rId44"/>
    <p:sldId id="620" r:id="rId45"/>
    <p:sldId id="494" r:id="rId46"/>
    <p:sldId id="824" r:id="rId47"/>
    <p:sldId id="825"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732"/>
    <a:srgbClr val="FF915F"/>
    <a:srgbClr val="0080FF"/>
    <a:srgbClr val="00FFFF"/>
    <a:srgbClr val="CC66FF"/>
    <a:srgbClr val="FFCC66"/>
    <a:srgbClr val="00FF00"/>
    <a:srgbClr val="804000"/>
    <a:srgbClr val="996633"/>
    <a:srgbClr val="5036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37" autoAdjust="0"/>
  </p:normalViewPr>
  <p:slideViewPr>
    <p:cSldViewPr snapToGrid="0" snapToObjects="1">
      <p:cViewPr>
        <p:scale>
          <a:sx n="59" d="100"/>
          <a:sy n="59" d="100"/>
        </p:scale>
        <p:origin x="-2392" y="-520"/>
      </p:cViewPr>
      <p:guideLst>
        <p:guide orient="horz" pos="4178"/>
        <p:guide pos="575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15/02/28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is week 6</a:t>
            </a:r>
            <a:r>
              <a:rPr lang="en-US" baseline="0" dirty="0" smtClean="0"/>
              <a:t> in our </a:t>
            </a:r>
            <a:r>
              <a:rPr lang="en-US" dirty="0" smtClean="0"/>
              <a:t>Revolution series!</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Were Great Historical</a:t>
            </a:r>
            <a:r>
              <a:rPr lang="en-US" baseline="0" dirty="0" smtClean="0"/>
              <a:t> Revolutionary Thinkers?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10</a:t>
            </a:fld>
            <a:endParaRPr lang="en-US"/>
          </a:p>
        </p:txBody>
      </p:sp>
    </p:spTree>
    <p:extLst>
      <p:ext uri="{BB962C8B-B14F-4D97-AF65-F5344CB8AC3E}">
        <p14:creationId xmlns:p14="http://schemas.microsoft.com/office/powerpoint/2010/main" val="727849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a:t>
            </a:r>
            <a:r>
              <a:rPr lang="en-US" baseline="0" dirty="0" smtClean="0"/>
              <a:t> </a:t>
            </a:r>
            <a:r>
              <a:rPr lang="en-US" dirty="0" smtClean="0"/>
              <a:t>Florence Nightingale. She is considered the pioneer of modern nursing.</a:t>
            </a:r>
            <a:r>
              <a:rPr lang="en-US" baseline="0" dirty="0" smtClean="0"/>
              <a:t> She </a:t>
            </a:r>
            <a:r>
              <a:rPr lang="en-US" dirty="0" smtClean="0"/>
              <a:t>and her team of nurses reduced the death rate at a British base hospital by two-thirds during the Crimean War in the 1850s.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11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 Walt Disney - Walter Elias "Walt" Disney was a prominent figure within the American animation industry and throughout the world, he is regarded as a cultural icon, known for his influence and contributions to entertainment during the 20th century. As an animator and entrepreneur, Disney was particularly noted as a filmmaker and a popular showman, as well as an innovator in animation and theme park design. He and his staff created numerous fictional characters including Mickey Mouse, Donald Duck, and Goofy.</a:t>
            </a:r>
          </a:p>
        </p:txBody>
      </p:sp>
      <p:sp>
        <p:nvSpPr>
          <p:cNvPr id="4" name="Slide Number Placeholder 3"/>
          <p:cNvSpPr>
            <a:spLocks noGrp="1"/>
          </p:cNvSpPr>
          <p:nvPr>
            <p:ph type="sldNum" sz="quarter" idx="10"/>
          </p:nvPr>
        </p:nvSpPr>
        <p:spPr/>
        <p:txBody>
          <a:bodyPr/>
          <a:lstStyle/>
          <a:p>
            <a:fld id="{1B76B6BF-B88A-A84A-B4EA-7A1DC6EF6D27}" type="slidenum">
              <a:rPr lang="en-US" smtClean="0"/>
              <a:t>12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 Steve </a:t>
            </a:r>
            <a:r>
              <a:rPr lang="en-US" dirty="0" err="1" smtClean="0"/>
              <a:t>Biko</a:t>
            </a:r>
            <a:r>
              <a:rPr lang="en-US" dirty="0" smtClean="0"/>
              <a:t>-</a:t>
            </a:r>
            <a:r>
              <a:rPr lang="en-US" baseline="0" dirty="0" smtClean="0"/>
              <a:t> </a:t>
            </a:r>
            <a:r>
              <a:rPr lang="en-US" dirty="0" smtClean="0"/>
              <a:t>Stephen Bantu </a:t>
            </a:r>
            <a:r>
              <a:rPr lang="en-US" dirty="0" err="1" smtClean="0"/>
              <a:t>Biko</a:t>
            </a:r>
            <a:r>
              <a:rPr lang="en-US" dirty="0" smtClean="0"/>
              <a:t> (18 December 1946 – 12 September 1977) was an anti-apartheid activist in South Africa in the 1960s and 1970s. A student leader, he later founded the Black Consciousness Movement which would empower and mobilize much of the urban black population. While living, his writings and activism attempted to empower black people, and he was famous for his slogan "black is beautiful", which he described as meaning: "man, you are okay as you are, begin to look upon yourself as a human being”.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13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4. Thomas J. Watson</a:t>
            </a:r>
            <a:r>
              <a:rPr lang="en-US" baseline="0" dirty="0" smtClean="0"/>
              <a:t> - </a:t>
            </a:r>
            <a:r>
              <a:rPr lang="en-US" dirty="0" smtClean="0"/>
              <a:t>Thomas J Watson was the first CEO of IBM he changed the name from Computing Tabulating Recording Company (CTR) to International Business Machines back in 1924 when the company was still making type writing machines and punch cards.</a:t>
            </a:r>
          </a:p>
        </p:txBody>
      </p:sp>
      <p:sp>
        <p:nvSpPr>
          <p:cNvPr id="4" name="Slide Number Placeholder 3"/>
          <p:cNvSpPr>
            <a:spLocks noGrp="1"/>
          </p:cNvSpPr>
          <p:nvPr>
            <p:ph type="sldNum" sz="quarter" idx="10"/>
          </p:nvPr>
        </p:nvSpPr>
        <p:spPr/>
        <p:txBody>
          <a:bodyPr/>
          <a:lstStyle/>
          <a:p>
            <a:fld id="{1B76B6BF-B88A-A84A-B4EA-7A1DC6EF6D27}" type="slidenum">
              <a:rPr lang="en-US" smtClean="0"/>
              <a:t>14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Who Were Great Biblical Revolutionary Thinkers? </a:t>
            </a: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marL="1143000" indent="-228600">
              <a:defRPr sz="2400">
                <a:solidFill>
                  <a:schemeClr val="tx1"/>
                </a:solidFill>
                <a:latin typeface="Calibri" charset="0"/>
                <a:ea typeface="ヒラギノ角ゴ Pro W3" charset="0"/>
              </a:defRPr>
            </a:lvl3pPr>
            <a:lvl4pPr marL="1600200" indent="-228600">
              <a:defRPr sz="2400">
                <a:solidFill>
                  <a:schemeClr val="tx1"/>
                </a:solidFill>
                <a:latin typeface="Calibri" charset="0"/>
                <a:ea typeface="ヒラギノ角ゴ Pro W3" charset="0"/>
              </a:defRPr>
            </a:lvl4pPr>
            <a:lvl5pPr marL="2057400" indent="-22860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fld id="{E28F5A51-AF81-D94E-9442-4E3B2D04873E}" type="slidenum">
              <a:rPr lang="en-US" sz="1200"/>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Solomon: He was definitely one of the wisest kings in the history of Israel. One day two women came to him and had a dispute about which baby had been killed and who should get the one that was still alive. He suggested that the baby should be cut in halt. </a:t>
            </a:r>
            <a:r>
              <a:rPr lang="en-US" sz="1200" kern="1200" smtClean="0">
                <a:solidFill>
                  <a:schemeClr val="tx1"/>
                </a:solidFill>
                <a:effectLst/>
                <a:latin typeface="+mn-lt"/>
                <a:ea typeface="+mn-ea"/>
                <a:cs typeface="+mn-cs"/>
              </a:rPr>
              <a:t>One woman said he should do that, but when the other woman said He should give the baby to the other woman Solomon knew that she was the real mom and gave her the baby. </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None/>
            </a:pPr>
            <a:r>
              <a:rPr lang="en-US" dirty="0" smtClean="0">
                <a:latin typeface="Calibri" charset="0"/>
              </a:rPr>
              <a:t>2. Deborah: She was one of the smartest Judges in Israel (you can read her story in Judges 4</a:t>
            </a:r>
            <a:r>
              <a:rPr lang="en-US" baseline="0" dirty="0" smtClean="0">
                <a:latin typeface="Calibri" charset="0"/>
              </a:rPr>
              <a:t> and 5).</a:t>
            </a:r>
            <a:endParaRPr lang="en-US" dirty="0" smtClean="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17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 Jesus. </a:t>
            </a:r>
          </a:p>
        </p:txBody>
      </p:sp>
      <p:sp>
        <p:nvSpPr>
          <p:cNvPr id="4" name="Slide Number Placeholder 3"/>
          <p:cNvSpPr>
            <a:spLocks noGrp="1"/>
          </p:cNvSpPr>
          <p:nvPr>
            <p:ph type="sldNum" sz="quarter" idx="10"/>
          </p:nvPr>
        </p:nvSpPr>
        <p:spPr/>
        <p:txBody>
          <a:bodyPr/>
          <a:lstStyle/>
          <a:p>
            <a:fld id="{1B76B6BF-B88A-A84A-B4EA-7A1DC6EF6D27}" type="slidenum">
              <a:rPr lang="en-US" smtClean="0"/>
              <a:t>18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Greatest Commandment was an example of Revolutionary Thinking!</a:t>
            </a:r>
          </a:p>
        </p:txBody>
      </p:sp>
      <p:sp>
        <p:nvSpPr>
          <p:cNvPr id="4" name="Slide Number Placeholder 3"/>
          <p:cNvSpPr>
            <a:spLocks noGrp="1"/>
          </p:cNvSpPr>
          <p:nvPr>
            <p:ph type="sldNum" sz="quarter" idx="10"/>
          </p:nvPr>
        </p:nvSpPr>
        <p:spPr/>
        <p:txBody>
          <a:bodyPr/>
          <a:lstStyle/>
          <a:p>
            <a:fld id="{1B76B6BF-B88A-A84A-B4EA-7A1DC6EF6D27}" type="slidenum">
              <a:rPr lang="en-US" smtClean="0"/>
              <a:t>19</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learnt that a r</a:t>
            </a:r>
            <a:r>
              <a:rPr lang="en-US" sz="1200" kern="1200" dirty="0" smtClean="0">
                <a:solidFill>
                  <a:schemeClr val="tx1"/>
                </a:solidFill>
                <a:effectLst/>
                <a:latin typeface="+mn-lt"/>
                <a:ea typeface="+mn-ea"/>
                <a:cs typeface="+mn-cs"/>
              </a:rPr>
              <a:t>evolution is an overthrow or replacement of an established system.</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Recommendation:</a:t>
            </a:r>
            <a:r>
              <a:rPr lang="en-US" baseline="0" dirty="0" smtClean="0"/>
              <a:t> Consider shortening this passage and only reading Mark 12:28-31.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Greatest Commandment: One of the teachers of the law asked Jesus: “Of all the commandments, which is the most important?” Jesus answered: “The most important one is this: ‘Hear, O Israel: The Lord our God, the Lord is one. Love the Lord your God with all your heart and with all your soul and with all your mind and with all your strength.’ The second is this: ‘Love your neighbor as yourself.’ There is no commandment greater than these.”</a:t>
            </a:r>
          </a:p>
        </p:txBody>
      </p:sp>
      <p:sp>
        <p:nvSpPr>
          <p:cNvPr id="4" name="Slide Number Placeholder 3"/>
          <p:cNvSpPr>
            <a:spLocks noGrp="1"/>
          </p:cNvSpPr>
          <p:nvPr>
            <p:ph type="sldNum" sz="quarter" idx="10"/>
          </p:nvPr>
        </p:nvSpPr>
        <p:spPr/>
        <p:txBody>
          <a:bodyPr/>
          <a:lstStyle/>
          <a:p>
            <a:fld id="{1B76B6BF-B88A-A84A-B4EA-7A1DC6EF6D27}" type="slidenum">
              <a:rPr lang="en-US" smtClean="0"/>
              <a:t>20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rgbClr val="FFFFFF"/>
                </a:solidFill>
                <a:effectLst>
                  <a:glow rad="88900">
                    <a:schemeClr val="tx1">
                      <a:alpha val="78000"/>
                    </a:schemeClr>
                  </a:glow>
                </a:effectLst>
                <a:latin typeface="Seravek Medium"/>
                <a:ea typeface="+mn-ea"/>
                <a:cs typeface="Seravek Medium"/>
              </a:rPr>
              <a:t>Jesus summarised all the laws in the Old Testament into one</a:t>
            </a:r>
            <a:r>
              <a:rPr lang="en-ZA" sz="1200" kern="1200" baseline="0" dirty="0" smtClean="0">
                <a:solidFill>
                  <a:srgbClr val="FFFFFF"/>
                </a:solidFill>
                <a:effectLst>
                  <a:glow rad="88900">
                    <a:schemeClr val="tx1">
                      <a:alpha val="78000"/>
                    </a:schemeClr>
                  </a:glow>
                </a:effectLst>
                <a:latin typeface="Seravek Medium"/>
                <a:ea typeface="+mn-ea"/>
                <a:cs typeface="Seravek Medium"/>
              </a:rPr>
              <a:t> sentence:</a:t>
            </a:r>
            <a:r>
              <a:rPr lang="en-ZA" sz="1200" kern="1200" dirty="0" smtClean="0">
                <a:solidFill>
                  <a:srgbClr val="FFFFFF"/>
                </a:solidFill>
                <a:effectLst>
                  <a:glow rad="88900">
                    <a:schemeClr val="tx1">
                      <a:alpha val="78000"/>
                    </a:schemeClr>
                  </a:glow>
                </a:effectLst>
                <a:latin typeface="Seravek Medium"/>
                <a:ea typeface="+mn-ea"/>
                <a:cs typeface="Seravek Medium"/>
              </a:rPr>
              <a:t> “Love God, Love People and Love Yourself!</a:t>
            </a:r>
            <a:r>
              <a:rPr lang="en-ZA" sz="1200" kern="1200" baseline="0" dirty="0" smtClean="0">
                <a:solidFill>
                  <a:srgbClr val="FFFFFF"/>
                </a:solidFill>
                <a:effectLst>
                  <a:glow rad="88900">
                    <a:schemeClr val="tx1">
                      <a:alpha val="78000"/>
                    </a:schemeClr>
                  </a:glow>
                </a:effectLst>
                <a:latin typeface="Seravek Medium"/>
                <a:ea typeface="+mn-ea"/>
                <a:cs typeface="Seravek Medium"/>
              </a:rPr>
              <a:t> Now that is revolutionary thinking!</a:t>
            </a:r>
            <a:endParaRPr lang="en-ZA" sz="1100" kern="1200" dirty="0" smtClean="0">
              <a:solidFill>
                <a:srgbClr val="FFFFFF"/>
              </a:solidFill>
              <a:effectLst>
                <a:glow rad="101600">
                  <a:schemeClr val="tx1">
                    <a:alpha val="78000"/>
                  </a:schemeClr>
                </a:glow>
              </a:effectLst>
              <a:latin typeface="Seravek Medium"/>
              <a:ea typeface="+mn-ea"/>
              <a:cs typeface="Seravek Medium"/>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Greatest Sermon was an example of Revolutionary thinking. Jesus preached</a:t>
            </a:r>
            <a:r>
              <a:rPr lang="en-US" baseline="0" dirty="0" smtClean="0"/>
              <a:t> an amazing sermon to the crowds on a mountain that is known as the Sermon on the Mount. It is full of revolutionary thinking.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22</a:t>
            </a:fld>
            <a:endParaRPr lang="en-US"/>
          </a:p>
        </p:txBody>
      </p:sp>
    </p:spTree>
    <p:extLst>
      <p:ext uri="{BB962C8B-B14F-4D97-AF65-F5344CB8AC3E}">
        <p14:creationId xmlns:p14="http://schemas.microsoft.com/office/powerpoint/2010/main" val="2298290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are going to divide into 6 groups and each group will get one small passage from the Sermon and y</a:t>
            </a:r>
            <a:r>
              <a:rPr lang="en-ZA" dirty="0" smtClean="0">
                <a:solidFill>
                  <a:srgbClr val="FFFFFF"/>
                </a:solidFill>
                <a:latin typeface="Calibri" charset="0"/>
              </a:rPr>
              <a:t>ou look for revolutionary thinking by answering these questions before reporting back to the large group:</a:t>
            </a:r>
            <a:r>
              <a:rPr lang="en-ZA" baseline="0" dirty="0" smtClean="0">
                <a:solidFill>
                  <a:srgbClr val="FFFFFF"/>
                </a:solidFill>
                <a:latin typeface="Calibri" charset="0"/>
              </a:rPr>
              <a:t> (1) </a:t>
            </a:r>
            <a:r>
              <a:rPr lang="en-US" sz="1200" kern="1200" dirty="0" smtClean="0">
                <a:solidFill>
                  <a:schemeClr val="tx1"/>
                </a:solidFill>
                <a:effectLst/>
                <a:latin typeface="+mn-lt"/>
                <a:ea typeface="+mn-ea"/>
                <a:cs typeface="+mn-cs"/>
              </a:rPr>
              <a:t>What did Jesus say that was revolutionary?</a:t>
            </a:r>
            <a:r>
              <a:rPr lang="en-US" sz="1200" kern="1200" baseline="0" dirty="0" smtClean="0">
                <a:solidFill>
                  <a:schemeClr val="tx1"/>
                </a:solidFill>
                <a:effectLst/>
                <a:latin typeface="+mn-lt"/>
                <a:ea typeface="+mn-ea"/>
                <a:cs typeface="+mn-cs"/>
              </a:rPr>
              <a:t> (2) </a:t>
            </a:r>
            <a:r>
              <a:rPr lang="en-US" sz="1200" kern="1200" dirty="0" smtClean="0">
                <a:solidFill>
                  <a:schemeClr val="tx1"/>
                </a:solidFill>
                <a:effectLst/>
                <a:latin typeface="+mn-lt"/>
                <a:ea typeface="+mn-ea"/>
                <a:cs typeface="+mn-cs"/>
              </a:rPr>
              <a:t>Can you reduce it to a short phrase?</a:t>
            </a:r>
            <a:r>
              <a:rPr lang="en-ZA" sz="1200" kern="1200" baseline="0" dirty="0" smtClean="0">
                <a:solidFill>
                  <a:schemeClr val="tx1"/>
                </a:solidFill>
                <a:effectLst/>
                <a:latin typeface="+mn-lt"/>
                <a:ea typeface="+mn-ea"/>
                <a:cs typeface="+mn-cs"/>
              </a:rPr>
              <a:t> (3) </a:t>
            </a:r>
            <a:r>
              <a:rPr lang="en-US" sz="1200" kern="1200" dirty="0" smtClean="0">
                <a:solidFill>
                  <a:schemeClr val="tx1"/>
                </a:solidFill>
                <a:effectLst/>
                <a:latin typeface="+mn-lt"/>
                <a:ea typeface="+mn-ea"/>
                <a:cs typeface="+mn-cs"/>
              </a:rPr>
              <a:t>How is what Jesus said revolutionary?</a:t>
            </a:r>
            <a:r>
              <a:rPr lang="en-ZA" sz="1200" kern="1200" baseline="0" dirty="0" smtClean="0">
                <a:solidFill>
                  <a:schemeClr val="tx1"/>
                </a:solidFill>
                <a:effectLst/>
                <a:latin typeface="+mn-lt"/>
                <a:ea typeface="+mn-ea"/>
                <a:cs typeface="+mn-cs"/>
              </a:rPr>
              <a:t> (4) </a:t>
            </a:r>
            <a:r>
              <a:rPr lang="en-US" sz="1200" kern="1200" dirty="0" smtClean="0">
                <a:solidFill>
                  <a:schemeClr val="tx1"/>
                </a:solidFill>
                <a:effectLst/>
                <a:latin typeface="+mn-lt"/>
                <a:ea typeface="+mn-ea"/>
                <a:cs typeface="+mn-cs"/>
              </a:rPr>
              <a:t>What would happen if we lived it?</a:t>
            </a:r>
          </a:p>
          <a:p>
            <a:r>
              <a:rPr lang="en-US" sz="1200" kern="1200" dirty="0" smtClean="0">
                <a:solidFill>
                  <a:schemeClr val="tx1"/>
                </a:solidFill>
                <a:effectLst/>
                <a:latin typeface="+mn-lt"/>
                <a:ea typeface="+mn-ea"/>
                <a:cs typeface="+mn-cs"/>
              </a:rPr>
              <a:t>Each group will also</a:t>
            </a:r>
            <a:r>
              <a:rPr lang="en-US" sz="1200" kern="1200" baseline="0" dirty="0" smtClean="0">
                <a:solidFill>
                  <a:schemeClr val="tx1"/>
                </a:solidFill>
                <a:effectLst/>
                <a:latin typeface="+mn-lt"/>
                <a:ea typeface="+mn-ea"/>
                <a:cs typeface="+mn-cs"/>
              </a:rPr>
              <a:t> be given a sheet of A3 paper and a red marker. They must write their phrase on the paper and place it on the wall marked “Red Letter Revolution” when their group’s speaker goes forward.</a:t>
            </a:r>
            <a:endParaRPr lang="en-ZA" dirty="0" smtClean="0">
              <a:solidFill>
                <a:srgbClr val="FFFFFF"/>
              </a:solidFill>
              <a:latin typeface="Calibri" charset="0"/>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23</a:t>
            </a:fld>
            <a:endParaRPr lang="en-US"/>
          </a:p>
        </p:txBody>
      </p:sp>
    </p:spTree>
    <p:extLst>
      <p:ext uri="{BB962C8B-B14F-4D97-AF65-F5344CB8AC3E}">
        <p14:creationId xmlns:p14="http://schemas.microsoft.com/office/powerpoint/2010/main" val="2298290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a:t>
            </a:r>
            <a:r>
              <a:rPr lang="en-US" baseline="0" dirty="0" smtClean="0"/>
              <a:t> 1: </a:t>
            </a:r>
            <a:r>
              <a:rPr lang="en-US" dirty="0" smtClean="0"/>
              <a:t>You are the salt of the earth. But if the salt loses its saltiness, how can it be made salty again? It is no longer good for anything, except to be thrown out and trampled underfoot. ‘You are the light of the world. A town built on a hill cannot be hidden. Neither do people light a lamp and put it under a bowl. Instead they put it on its stand, and it gives light to everyone in the house.</a:t>
            </a:r>
            <a:r>
              <a:rPr lang="en-US" baseline="30000" dirty="0" smtClean="0"/>
              <a:t> </a:t>
            </a:r>
            <a:r>
              <a:rPr lang="en-US" dirty="0" smtClean="0"/>
              <a:t>In the same way, let your light shine before others, that they may see your good deeds and glorify your Father in heaven. (Matthew 5:13-16)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24</a:t>
            </a:fld>
            <a:endParaRPr lang="en-US"/>
          </a:p>
        </p:txBody>
      </p:sp>
    </p:spTree>
    <p:extLst>
      <p:ext uri="{BB962C8B-B14F-4D97-AF65-F5344CB8AC3E}">
        <p14:creationId xmlns:p14="http://schemas.microsoft.com/office/powerpoint/2010/main" val="1417206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Group</a:t>
            </a:r>
            <a:r>
              <a:rPr lang="en-US" baseline="0" dirty="0" smtClean="0"/>
              <a:t> 2: </a:t>
            </a:r>
            <a:r>
              <a:rPr lang="en-US" dirty="0" smtClean="0"/>
              <a:t>You have heard that it was said to the people long ago, “You shall not murder,</a:t>
            </a:r>
            <a:r>
              <a:rPr lang="en-US" baseline="30000" dirty="0" smtClean="0"/>
              <a:t> </a:t>
            </a:r>
            <a:r>
              <a:rPr lang="en-US" dirty="0" smtClean="0"/>
              <a:t>and anyone who murders will be subject to judgment.” But I tell you that anyone who is angry with a brother or sister</a:t>
            </a:r>
            <a:r>
              <a:rPr lang="en-US" baseline="30000" dirty="0" smtClean="0"/>
              <a:t> </a:t>
            </a:r>
            <a:r>
              <a:rPr lang="en-US" dirty="0" smtClean="0"/>
              <a:t>will be subject to judgment. Again, anyone who says to a brother or sister, “</a:t>
            </a:r>
            <a:r>
              <a:rPr lang="en-US" dirty="0" err="1" smtClean="0"/>
              <a:t>Raca</a:t>
            </a:r>
            <a:r>
              <a:rPr lang="en-US" dirty="0" smtClean="0"/>
              <a:t>,”</a:t>
            </a:r>
            <a:r>
              <a:rPr lang="en-US" baseline="30000" dirty="0" smtClean="0"/>
              <a:t> </a:t>
            </a:r>
            <a:r>
              <a:rPr lang="en-US" dirty="0" smtClean="0"/>
              <a:t>is answerable to the court. And anyone who says, “You fool!” will be in danger of the fire of hell.</a:t>
            </a:r>
            <a:r>
              <a:rPr lang="en-US" baseline="0" dirty="0" smtClean="0"/>
              <a:t> (Matthew 5:21-22)</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25</a:t>
            </a:fld>
            <a:endParaRPr lang="en-US"/>
          </a:p>
        </p:txBody>
      </p:sp>
    </p:spTree>
    <p:extLst>
      <p:ext uri="{BB962C8B-B14F-4D97-AF65-F5344CB8AC3E}">
        <p14:creationId xmlns:p14="http://schemas.microsoft.com/office/powerpoint/2010/main" val="1279564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Group</a:t>
            </a:r>
            <a:r>
              <a:rPr lang="en-US" baseline="0" dirty="0" smtClean="0"/>
              <a:t> 3: </a:t>
            </a:r>
            <a:r>
              <a:rPr lang="en-US" dirty="0" smtClean="0"/>
              <a:t>You have heard that it was said, “You shall not commit adultery.”</a:t>
            </a:r>
            <a:r>
              <a:rPr lang="en-US" baseline="30000" dirty="0" smtClean="0"/>
              <a:t> </a:t>
            </a:r>
            <a:r>
              <a:rPr lang="en-US" dirty="0" smtClean="0"/>
              <a:t>But I tell you that anyone who looks at a woman lustfully has already committed adultery with her in his heart. </a:t>
            </a:r>
            <a:r>
              <a:rPr lang="en-US" baseline="30000" dirty="0" smtClean="0"/>
              <a:t> </a:t>
            </a:r>
            <a:r>
              <a:rPr lang="en-US" dirty="0" smtClean="0"/>
              <a:t>If your right eye causes you to stumble, gouge it out and throw it away. It is better for you to lose one part of your body than for your whole body to be thrown into hell. And if your right hand causes you to stumble, cut it off and throw it away. It is better for you to lose one part of your body than for your whole body to go into hell. (Matthew 5:27-30)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26</a:t>
            </a:fld>
            <a:endParaRPr lang="en-US"/>
          </a:p>
        </p:txBody>
      </p:sp>
    </p:spTree>
    <p:extLst>
      <p:ext uri="{BB962C8B-B14F-4D97-AF65-F5344CB8AC3E}">
        <p14:creationId xmlns:p14="http://schemas.microsoft.com/office/powerpoint/2010/main" val="1279564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Group</a:t>
            </a:r>
            <a:r>
              <a:rPr lang="en-US" baseline="0" dirty="0" smtClean="0"/>
              <a:t> 4: </a:t>
            </a:r>
            <a:r>
              <a:rPr lang="en-US" dirty="0" smtClean="0"/>
              <a:t>Again, you have heard that it was said to the people long ago, “Do not break your oath, but </a:t>
            </a:r>
            <a:r>
              <a:rPr lang="en-US" dirty="0" err="1" smtClean="0"/>
              <a:t>fulfil</a:t>
            </a:r>
            <a:r>
              <a:rPr lang="en-US" dirty="0" smtClean="0"/>
              <a:t> to the Lord the oaths you have made.” But I tell you, do not swear an oath at all: either by heaven, for it is God’s throne; or by the earth, for it is his footstool; or by Jerusalem, for it is the city of the Great King. And do not swear by your head, for you cannot make even one hair white or black. All you need to say is simply “Yes,” or “No”; anything beyond this comes from the evil one.</a:t>
            </a:r>
            <a:r>
              <a:rPr lang="en-US" baseline="0" dirty="0" smtClean="0"/>
              <a:t> (Matthew 5:33-37)</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27</a:t>
            </a:fld>
            <a:endParaRPr lang="en-US"/>
          </a:p>
        </p:txBody>
      </p:sp>
    </p:spTree>
    <p:extLst>
      <p:ext uri="{BB962C8B-B14F-4D97-AF65-F5344CB8AC3E}">
        <p14:creationId xmlns:p14="http://schemas.microsoft.com/office/powerpoint/2010/main" val="687280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Group</a:t>
            </a:r>
            <a:r>
              <a:rPr lang="en-US" baseline="0" dirty="0" smtClean="0"/>
              <a:t> 5: </a:t>
            </a:r>
            <a:r>
              <a:rPr lang="en-US" dirty="0" smtClean="0"/>
              <a:t>You have heard that it was said, “Eye for eye, and tooth for tooth.”</a:t>
            </a:r>
            <a:r>
              <a:rPr lang="en-US" baseline="30000" dirty="0" smtClean="0"/>
              <a:t> </a:t>
            </a:r>
            <a:r>
              <a:rPr lang="en-US" dirty="0" smtClean="0"/>
              <a:t>But I tell you, do not resist an evil person. If anyone slaps you on the right cheek, turn to them the other cheek also. And if anyone wants to sue you and take your shirt, hand over your coat as well. If anyone forces you to go one mile, go with them two miles.</a:t>
            </a:r>
            <a:r>
              <a:rPr lang="en-US" baseline="30000" dirty="0" smtClean="0"/>
              <a:t> </a:t>
            </a:r>
            <a:r>
              <a:rPr lang="en-US" dirty="0" smtClean="0"/>
              <a:t>Give to the one who asks you, and do not turn away from the one who wants to borrow from you. (Matthew  5:38-42)</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28</a:t>
            </a:fld>
            <a:endParaRPr lang="en-US"/>
          </a:p>
        </p:txBody>
      </p:sp>
    </p:spTree>
    <p:extLst>
      <p:ext uri="{BB962C8B-B14F-4D97-AF65-F5344CB8AC3E}">
        <p14:creationId xmlns:p14="http://schemas.microsoft.com/office/powerpoint/2010/main" val="2354582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Group</a:t>
            </a:r>
            <a:r>
              <a:rPr lang="en-US" baseline="0" dirty="0" smtClean="0"/>
              <a:t> 6: </a:t>
            </a:r>
            <a:r>
              <a:rPr lang="en-US" dirty="0" smtClean="0"/>
              <a:t>You have heard that it was said, “Love your </a:t>
            </a:r>
            <a:r>
              <a:rPr lang="en-US" dirty="0" err="1" smtClean="0"/>
              <a:t>neighbour</a:t>
            </a:r>
            <a:r>
              <a:rPr lang="en-US" baseline="0" dirty="0" smtClean="0"/>
              <a:t> </a:t>
            </a:r>
            <a:r>
              <a:rPr lang="en-US" dirty="0" smtClean="0"/>
              <a:t>and hate your enemy.” But I tell you, love your enemies and pray for those who persecute you, that you may be children of your Father in heaven. He causes his sun to rise on the evil and the good, and sends rain on the righteous and the unrighteous. If you love those who love you, what reward will you get? Are not even the tax collectors doing that? And if you greet only your own people, what are you doing more than others? Do not even pagans do that? Be perfect, therefore, as your heavenly Father is perfect. (Matthew 5:43-48)</a:t>
            </a:r>
          </a:p>
        </p:txBody>
      </p:sp>
      <p:sp>
        <p:nvSpPr>
          <p:cNvPr id="4" name="Slide Number Placeholder 3"/>
          <p:cNvSpPr>
            <a:spLocks noGrp="1"/>
          </p:cNvSpPr>
          <p:nvPr>
            <p:ph type="sldNum" sz="quarter" idx="10"/>
          </p:nvPr>
        </p:nvSpPr>
        <p:spPr/>
        <p:txBody>
          <a:bodyPr/>
          <a:lstStyle/>
          <a:p>
            <a:fld id="{1B76B6BF-B88A-A84A-B4EA-7A1DC6EF6D27}" type="slidenum">
              <a:rPr lang="en-US" smtClean="0"/>
              <a:t>29</a:t>
            </a:fld>
            <a:endParaRPr lang="en-US"/>
          </a:p>
        </p:txBody>
      </p:sp>
    </p:spTree>
    <p:extLst>
      <p:ext uri="{BB962C8B-B14F-4D97-AF65-F5344CB8AC3E}">
        <p14:creationId xmlns:p14="http://schemas.microsoft.com/office/powerpoint/2010/main" val="2268461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And that a revolutionary makes things new by bringing change and redefining history!</a:t>
            </a:r>
          </a:p>
        </p:txBody>
      </p:sp>
      <p:sp>
        <p:nvSpPr>
          <p:cNvPr id="4" name="Slide Number Placeholder 3"/>
          <p:cNvSpPr>
            <a:spLocks noGrp="1"/>
          </p:cNvSpPr>
          <p:nvPr>
            <p:ph type="sldNum" sz="quarter" idx="10"/>
          </p:nvPr>
        </p:nvSpPr>
        <p:spPr/>
        <p:txBody>
          <a:bodyPr/>
          <a:lstStyle/>
          <a:p>
            <a:fld id="{1B76B6BF-B88A-A84A-B4EA-7A1DC6EF6D27}" type="slidenum">
              <a:rPr lang="en-US" smtClean="0"/>
              <a:t>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Reflect and Share:</a:t>
            </a:r>
            <a:r>
              <a:rPr lang="en-US" baseline="0" dirty="0" smtClean="0"/>
              <a:t> </a:t>
            </a:r>
            <a:r>
              <a:rPr lang="en-US" dirty="0" smtClean="0"/>
              <a:t>Look at the statements on the wall and ask God to show you one to focus on in the coming week. Share it with the person sitting</a:t>
            </a:r>
            <a:r>
              <a:rPr lang="en-US" baseline="0" dirty="0" smtClean="0"/>
              <a:t> next to you!</a:t>
            </a:r>
            <a:endParaRPr lang="en-ZA"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30</a:t>
            </a:fld>
            <a:endParaRPr lang="en-US"/>
          </a:p>
        </p:txBody>
      </p:sp>
    </p:spTree>
    <p:extLst>
      <p:ext uri="{BB962C8B-B14F-4D97-AF65-F5344CB8AC3E}">
        <p14:creationId xmlns:p14="http://schemas.microsoft.com/office/powerpoint/2010/main" val="2268461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Two guys recently wrote a book called:</a:t>
            </a:r>
            <a:r>
              <a:rPr lang="en-US" baseline="0" dirty="0" smtClean="0"/>
              <a:t> Red Letter Revolution. It is all about actually living out the words written in red in your Bible – </a:t>
            </a:r>
            <a:r>
              <a:rPr lang="en-US" baseline="0" dirty="0" err="1" smtClean="0"/>
              <a:t>ie</a:t>
            </a:r>
            <a:r>
              <a:rPr lang="en-US" baseline="0" dirty="0" smtClean="0"/>
              <a:t>. The words of Jesus! Here is a video where the authors (Shane and Tony) tell us more about it…</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31</a:t>
            </a:fld>
            <a:endParaRPr lang="en-US"/>
          </a:p>
        </p:txBody>
      </p:sp>
    </p:spTree>
    <p:extLst>
      <p:ext uri="{BB962C8B-B14F-4D97-AF65-F5344CB8AC3E}">
        <p14:creationId xmlns:p14="http://schemas.microsoft.com/office/powerpoint/2010/main" val="2268461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Video: Red Letter Revolution (A merge of two videos). Get it on YouTube at: https://</a:t>
            </a:r>
            <a:r>
              <a:rPr lang="en-US" dirty="0" err="1" smtClean="0"/>
              <a:t>www.youtube.com</a:t>
            </a:r>
            <a:r>
              <a:rPr lang="en-US" dirty="0" smtClean="0"/>
              <a:t>/</a:t>
            </a:r>
            <a:r>
              <a:rPr lang="en-US" dirty="0" err="1" smtClean="0"/>
              <a:t>watch?v</a:t>
            </a:r>
            <a:r>
              <a:rPr lang="en-US" dirty="0" smtClean="0"/>
              <a:t>=xnv5JZxP820 and https://</a:t>
            </a:r>
            <a:r>
              <a:rPr lang="en-US" dirty="0" err="1" smtClean="0"/>
              <a:t>www.youtube.com</a:t>
            </a:r>
            <a:r>
              <a:rPr lang="en-US" dirty="0" smtClean="0"/>
              <a:t>/</a:t>
            </a:r>
            <a:r>
              <a:rPr lang="en-US" dirty="0" err="1" smtClean="0"/>
              <a:t>watch?v</a:t>
            </a:r>
            <a:r>
              <a:rPr lang="en-US" dirty="0" smtClean="0"/>
              <a:t>=3Iof3xnYDtI.</a:t>
            </a:r>
          </a:p>
        </p:txBody>
      </p:sp>
      <p:sp>
        <p:nvSpPr>
          <p:cNvPr id="4" name="Slide Number Placeholder 3"/>
          <p:cNvSpPr>
            <a:spLocks noGrp="1"/>
          </p:cNvSpPr>
          <p:nvPr>
            <p:ph type="sldNum" sz="quarter" idx="10"/>
          </p:nvPr>
        </p:nvSpPr>
        <p:spPr/>
        <p:txBody>
          <a:bodyPr/>
          <a:lstStyle/>
          <a:p>
            <a:fld id="{1B76B6BF-B88A-A84A-B4EA-7A1DC6EF6D27}" type="slidenum">
              <a:rPr lang="en-US" smtClean="0"/>
              <a:t>32</a:t>
            </a:fld>
            <a:endParaRPr lang="en-US"/>
          </a:p>
        </p:txBody>
      </p:sp>
    </p:spTree>
    <p:extLst>
      <p:ext uri="{BB962C8B-B14F-4D97-AF65-F5344CB8AC3E}">
        <p14:creationId xmlns:p14="http://schemas.microsoft.com/office/powerpoint/2010/main" val="2268461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So, how do I become a revolutionary thinker?</a:t>
            </a:r>
            <a:endParaRPr lang="en-US" dirty="0"/>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marL="1143000" indent="-228600">
              <a:defRPr sz="2400">
                <a:solidFill>
                  <a:schemeClr val="tx1"/>
                </a:solidFill>
                <a:latin typeface="Calibri" charset="0"/>
                <a:ea typeface="ヒラギノ角ゴ Pro W3" charset="0"/>
              </a:defRPr>
            </a:lvl3pPr>
            <a:lvl4pPr marL="1600200" indent="-228600">
              <a:defRPr sz="2400">
                <a:solidFill>
                  <a:schemeClr val="tx1"/>
                </a:solidFill>
                <a:latin typeface="Calibri" charset="0"/>
                <a:ea typeface="ヒラギノ角ゴ Pro W3" charset="0"/>
              </a:defRPr>
            </a:lvl4pPr>
            <a:lvl5pPr marL="2057400" indent="-22860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fld id="{DF67C795-2C6B-ED48-9064-301E4B16A1EF}" type="slidenum">
              <a:rPr lang="en-US" sz="1200"/>
              <a:pPr/>
              <a:t>33</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Have Dreams: See a Better Future. Revolutionary</a:t>
            </a:r>
            <a:r>
              <a:rPr lang="en-US" baseline="0" dirty="0" smtClean="0"/>
              <a:t> thinkers have a vision of a future that is better than the present!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34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Change Things: Be a Change Agent. Revolutionary thinker learn how to influence</a:t>
            </a:r>
            <a:r>
              <a:rPr lang="en-US" baseline="0" dirty="0" smtClean="0"/>
              <a:t> people around them.</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35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Break Paradigms. Revolutionary thinkers</a:t>
            </a:r>
            <a:r>
              <a:rPr lang="en-US" baseline="0" dirty="0" smtClean="0"/>
              <a:t> are not happy with the status quo and set out to challenge and change existing thought patterns.</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36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Apple Advert: Think Different. Get it on YouTube at: https://</a:t>
            </a:r>
            <a:r>
              <a:rPr lang="en-US" baseline="0" dirty="0" err="1" smtClean="0"/>
              <a:t>www.youtube.com</a:t>
            </a:r>
            <a:r>
              <a:rPr lang="en-US" baseline="0" dirty="0" smtClean="0"/>
              <a:t>/</a:t>
            </a:r>
            <a:r>
              <a:rPr lang="en-US" baseline="0" dirty="0" err="1" smtClean="0"/>
              <a:t>watch?v</a:t>
            </a:r>
            <a:r>
              <a:rPr lang="en-US" baseline="0" dirty="0" smtClean="0"/>
              <a:t>=WI8MjAoCos8</a:t>
            </a:r>
          </a:p>
        </p:txBody>
      </p:sp>
      <p:sp>
        <p:nvSpPr>
          <p:cNvPr id="4" name="Slide Number Placeholder 3"/>
          <p:cNvSpPr>
            <a:spLocks noGrp="1"/>
          </p:cNvSpPr>
          <p:nvPr>
            <p:ph type="sldNum" sz="quarter" idx="10"/>
          </p:nvPr>
        </p:nvSpPr>
        <p:spPr/>
        <p:txBody>
          <a:bodyPr/>
          <a:lstStyle/>
          <a:p>
            <a:fld id="{1B76B6BF-B88A-A84A-B4EA-7A1DC6EF6D27}" type="slidenum">
              <a:rPr lang="en-US" smtClean="0"/>
              <a:t>37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Text from video: Here's to the crazy ones. The misfits. The rebels. The troublemakers. The round pegs in the square holes. The ones who see things differently. They're not fond of rules. And they have no respect for the status quo. You can quote them, disagree with them, glorify or vilify them. About the only thing you can't do is ignore them. Because they change things. They push the human race forward. And while some may see them as the crazy ones, we see genius. Because the people who are crazy enough to think they can change the world, are the ones who do.</a:t>
            </a:r>
          </a:p>
        </p:txBody>
      </p:sp>
      <p:sp>
        <p:nvSpPr>
          <p:cNvPr id="4" name="Slide Number Placeholder 3"/>
          <p:cNvSpPr>
            <a:spLocks noGrp="1"/>
          </p:cNvSpPr>
          <p:nvPr>
            <p:ph type="sldNum" sz="quarter" idx="10"/>
          </p:nvPr>
        </p:nvSpPr>
        <p:spPr/>
        <p:txBody>
          <a:bodyPr/>
          <a:lstStyle/>
          <a:p>
            <a:fld id="{1B76B6BF-B88A-A84A-B4EA-7A1DC6EF6D27}" type="slidenum">
              <a:rPr lang="en-US" smtClean="0"/>
              <a:t>38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Keep Going.</a:t>
            </a:r>
            <a:r>
              <a:rPr lang="en-US" baseline="0" dirty="0" smtClean="0"/>
              <a:t> </a:t>
            </a:r>
            <a:r>
              <a:rPr lang="en-US" dirty="0" smtClean="0"/>
              <a:t>Revolutionary thinkers</a:t>
            </a:r>
            <a:r>
              <a:rPr lang="en-US" baseline="0" dirty="0" smtClean="0"/>
              <a:t> keep going </a:t>
            </a:r>
            <a:r>
              <a:rPr lang="en-US" dirty="0" smtClean="0"/>
              <a:t>even when there are obstacles or when people disagree with them.</a:t>
            </a:r>
          </a:p>
        </p:txBody>
      </p:sp>
      <p:sp>
        <p:nvSpPr>
          <p:cNvPr id="4" name="Slide Number Placeholder 3"/>
          <p:cNvSpPr>
            <a:spLocks noGrp="1"/>
          </p:cNvSpPr>
          <p:nvPr>
            <p:ph type="sldNum" sz="quarter" idx="10"/>
          </p:nvPr>
        </p:nvSpPr>
        <p:spPr/>
        <p:txBody>
          <a:bodyPr/>
          <a:lstStyle/>
          <a:p>
            <a:fld id="{1B76B6BF-B88A-A84A-B4EA-7A1DC6EF6D27}" type="slidenum">
              <a:rPr lang="en-US" smtClean="0"/>
              <a:t>39</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week was all about becoming revolutionary…</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Think Positively. Revolutionary thinkers always</a:t>
            </a:r>
            <a:r>
              <a:rPr lang="en-US" baseline="0" dirty="0" smtClean="0"/>
              <a:t> look for positive solutions to their situation!</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40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6. Hear God. Revolutionary thinkers </a:t>
            </a:r>
            <a:r>
              <a:rPr lang="en-US" dirty="0" smtClean="0">
                <a:latin typeface="Calibri" charset="0"/>
              </a:rPr>
              <a:t>are tuned to God</a:t>
            </a:r>
            <a:r>
              <a:rPr lang="ja-JP" altLang="en-US" dirty="0" smtClean="0">
                <a:latin typeface="Calibri" charset="0"/>
              </a:rPr>
              <a:t>’</a:t>
            </a:r>
            <a:r>
              <a:rPr lang="en-US" dirty="0" smtClean="0">
                <a:latin typeface="Calibri" charset="0"/>
              </a:rPr>
              <a:t>s voice and receptive to the Holy Spirit.</a:t>
            </a:r>
            <a:endParaRPr lang="en-US" dirty="0">
              <a:latin typeface="Calibri" charset="0"/>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Summary: So, how can I become a revolutionary thinker? (1) Have Dreams. (2) Change Things. (3) Break Paradigms. (4) Keep Going. (5) Think Positively. (6) Hear God.</a:t>
            </a:r>
            <a:endParaRPr lang="en-US" dirty="0"/>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marL="1143000" indent="-228600">
              <a:defRPr sz="2400">
                <a:solidFill>
                  <a:schemeClr val="tx1"/>
                </a:solidFill>
                <a:latin typeface="Calibri" charset="0"/>
                <a:ea typeface="ヒラギノ角ゴ Pro W3" charset="0"/>
              </a:defRPr>
            </a:lvl3pPr>
            <a:lvl4pPr marL="1600200" indent="-228600">
              <a:defRPr sz="2400">
                <a:solidFill>
                  <a:schemeClr val="tx1"/>
                </a:solidFill>
                <a:latin typeface="Calibri" charset="0"/>
                <a:ea typeface="ヒラギノ角ゴ Pro W3" charset="0"/>
              </a:defRPr>
            </a:lvl4pPr>
            <a:lvl5pPr marL="2057400" indent="-22860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fld id="{DF67C795-2C6B-ED48-9064-301E4B16A1EF}" type="slidenum">
              <a:rPr lang="en-US" sz="1200"/>
              <a:pPr/>
              <a:t>42</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Grey Boyd on Kingdom Revolution. Get it on YouTube at: 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=wHSm4KbdDfw</a:t>
            </a:r>
            <a:r>
              <a:rPr lang="en-ZA" smtClean="0">
                <a:effectLst/>
              </a:rPr>
              <a:t> </a:t>
            </a:r>
            <a:endParaRPr lang="en-US" dirty="0" smtClean="0">
              <a:effectLst/>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Prayer</a:t>
            </a:r>
          </a:p>
        </p:txBody>
      </p:sp>
      <p:sp>
        <p:nvSpPr>
          <p:cNvPr id="4" name="Slide Number Placeholder 3"/>
          <p:cNvSpPr>
            <a:spLocks noGrp="1"/>
          </p:cNvSpPr>
          <p:nvPr>
            <p:ph type="sldNum" sz="quarter" idx="10"/>
          </p:nvPr>
        </p:nvSpPr>
        <p:spPr/>
        <p:txBody>
          <a:bodyPr/>
          <a:lstStyle/>
          <a:p>
            <a:fld id="{1B76B6BF-B88A-A84A-B4EA-7A1DC6EF6D27}" type="slidenum">
              <a:rPr lang="en-US" smtClean="0"/>
              <a:t>44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week Shaun Pearce will help us learn how</a:t>
            </a:r>
            <a:r>
              <a:rPr lang="en-US" baseline="0" dirty="0" smtClean="0"/>
              <a:t> to a</a:t>
            </a:r>
            <a:r>
              <a:rPr lang="en-US" dirty="0" smtClean="0"/>
              <a:t>ct revolutionary.</a:t>
            </a:r>
          </a:p>
        </p:txBody>
      </p:sp>
      <p:sp>
        <p:nvSpPr>
          <p:cNvPr id="4" name="Slide Number Placeholder 3"/>
          <p:cNvSpPr>
            <a:spLocks noGrp="1"/>
          </p:cNvSpPr>
          <p:nvPr>
            <p:ph type="sldNum" sz="quarter" idx="10"/>
          </p:nvPr>
        </p:nvSpPr>
        <p:spPr/>
        <p:txBody>
          <a:bodyPr/>
          <a:lstStyle/>
          <a:p>
            <a:fld id="{1B76B6BF-B88A-A84A-B4EA-7A1DC6EF6D27}" type="slidenum">
              <a:rPr lang="en-US" smtClean="0"/>
              <a:t>45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Red Letter Revolution Words. A merging of 4 videos: </a:t>
            </a:r>
            <a:r>
              <a:rPr lang="en-US" sz="1200" kern="1200" dirty="0" smtClean="0">
                <a:solidFill>
                  <a:schemeClr val="tx1"/>
                </a:solidFill>
                <a:latin typeface="+mn-lt"/>
                <a:ea typeface="+mn-ea"/>
                <a:cs typeface="+mn-cs"/>
              </a:rPr>
              <a:t>Lose Your Life: https://</a:t>
            </a:r>
            <a:r>
              <a:rPr lang="en-US" sz="1200" kern="1200" dirty="0" err="1" smtClean="0">
                <a:solidFill>
                  <a:schemeClr val="tx1"/>
                </a:solidFill>
                <a:latin typeface="+mn-lt"/>
                <a:ea typeface="+mn-ea"/>
                <a:cs typeface="+mn-cs"/>
              </a:rPr>
              <a:t>vimeo.com</a:t>
            </a:r>
            <a:r>
              <a:rPr lang="en-US" sz="1200" kern="1200" dirty="0" smtClean="0">
                <a:solidFill>
                  <a:schemeClr val="tx1"/>
                </a:solidFill>
                <a:latin typeface="+mn-lt"/>
                <a:ea typeface="+mn-ea"/>
                <a:cs typeface="+mn-cs"/>
              </a:rPr>
              <a:t>/60264521, Love Your Enemy: https://</a:t>
            </a:r>
            <a:r>
              <a:rPr lang="en-US" sz="1200" kern="1200" dirty="0" err="1" smtClean="0">
                <a:solidFill>
                  <a:schemeClr val="tx1"/>
                </a:solidFill>
                <a:latin typeface="+mn-lt"/>
                <a:ea typeface="+mn-ea"/>
                <a:cs typeface="+mn-cs"/>
              </a:rPr>
              <a:t>vimeo.com</a:t>
            </a:r>
            <a:r>
              <a:rPr lang="en-US" sz="1200" kern="1200" dirty="0" smtClean="0">
                <a:solidFill>
                  <a:schemeClr val="tx1"/>
                </a:solidFill>
                <a:latin typeface="+mn-lt"/>
                <a:ea typeface="+mn-ea"/>
                <a:cs typeface="+mn-cs"/>
              </a:rPr>
              <a:t>/60265492, Throw A Mountain </a:t>
            </a:r>
            <a:r>
              <a:rPr lang="en-US" sz="1200" kern="1200" smtClean="0">
                <a:solidFill>
                  <a:schemeClr val="tx1"/>
                </a:solidFill>
                <a:latin typeface="+mn-lt"/>
                <a:ea typeface="+mn-ea"/>
                <a:cs typeface="+mn-cs"/>
              </a:rPr>
              <a:t>Into The </a:t>
            </a:r>
            <a:r>
              <a:rPr lang="en-US" sz="1200" kern="1200" dirty="0" smtClean="0">
                <a:solidFill>
                  <a:schemeClr val="tx1"/>
                </a:solidFill>
                <a:latin typeface="+mn-lt"/>
                <a:ea typeface="+mn-ea"/>
                <a:cs typeface="+mn-cs"/>
              </a:rPr>
              <a:t>Sea: https://</a:t>
            </a:r>
            <a:r>
              <a:rPr lang="en-US" sz="1200" kern="1200" dirty="0" err="1" smtClean="0">
                <a:solidFill>
                  <a:schemeClr val="tx1"/>
                </a:solidFill>
                <a:latin typeface="+mn-lt"/>
                <a:ea typeface="+mn-ea"/>
                <a:cs typeface="+mn-cs"/>
              </a:rPr>
              <a:t>vimeo.com</a:t>
            </a:r>
            <a:r>
              <a:rPr lang="en-US" sz="1200" kern="1200" dirty="0" smtClean="0">
                <a:solidFill>
                  <a:schemeClr val="tx1"/>
                </a:solidFill>
                <a:latin typeface="+mn-lt"/>
                <a:ea typeface="+mn-ea"/>
                <a:cs typeface="+mn-cs"/>
              </a:rPr>
              <a:t>/60266513 and Do Greater Things Than Jesus: https://</a:t>
            </a:r>
            <a:r>
              <a:rPr lang="en-US" sz="1200" kern="1200" dirty="0" err="1" smtClean="0">
                <a:solidFill>
                  <a:schemeClr val="tx1"/>
                </a:solidFill>
                <a:latin typeface="+mn-lt"/>
                <a:ea typeface="+mn-ea"/>
                <a:cs typeface="+mn-cs"/>
              </a:rPr>
              <a:t>vimeo.com</a:t>
            </a:r>
            <a:r>
              <a:rPr lang="en-US" sz="1200" kern="1200" dirty="0" smtClean="0">
                <a:solidFill>
                  <a:schemeClr val="tx1"/>
                </a:solidFill>
                <a:latin typeface="+mn-lt"/>
                <a:ea typeface="+mn-ea"/>
                <a:cs typeface="+mn-cs"/>
              </a:rPr>
              <a:t>/60267627.</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46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week Shaun Pearce will help us learn how</a:t>
            </a:r>
            <a:r>
              <a:rPr lang="en-US" baseline="0" dirty="0" smtClean="0"/>
              <a:t> to a</a:t>
            </a:r>
            <a:r>
              <a:rPr lang="en-US" dirty="0" smtClean="0"/>
              <a:t>ct revolutionary.</a:t>
            </a:r>
          </a:p>
        </p:txBody>
      </p:sp>
      <p:sp>
        <p:nvSpPr>
          <p:cNvPr id="4" name="Slide Number Placeholder 3"/>
          <p:cNvSpPr>
            <a:spLocks noGrp="1"/>
          </p:cNvSpPr>
          <p:nvPr>
            <p:ph type="sldNum" sz="quarter" idx="10"/>
          </p:nvPr>
        </p:nvSpPr>
        <p:spPr/>
        <p:txBody>
          <a:bodyPr/>
          <a:lstStyle/>
          <a:p>
            <a:fld id="{1B76B6BF-B88A-A84A-B4EA-7A1DC6EF6D27}" type="slidenum">
              <a:rPr lang="en-US" smtClean="0"/>
              <a:t>47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this week is all about thinking revolutionary…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any of you ever seen this movie? It is </a:t>
            </a:r>
            <a:r>
              <a:rPr lang="en-US" dirty="0" err="1" smtClean="0"/>
              <a:t>Sarafina</a:t>
            </a:r>
            <a:r>
              <a:rPr lang="en-US" dirty="0" smtClean="0"/>
              <a:t>.</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a:t>
            </a:r>
            <a:r>
              <a:rPr lang="en-US" baseline="0" dirty="0" err="1" smtClean="0"/>
              <a:t>Sarafina</a:t>
            </a:r>
            <a:r>
              <a:rPr lang="en-US" baseline="0" dirty="0" smtClean="0"/>
              <a:t>. Get it on YouTube at: https://</a:t>
            </a:r>
            <a:r>
              <a:rPr lang="en-US" baseline="0" dirty="0" err="1" smtClean="0"/>
              <a:t>www.youtube.com</a:t>
            </a:r>
            <a:r>
              <a:rPr lang="en-US" baseline="0" dirty="0" smtClean="0"/>
              <a:t>/</a:t>
            </a:r>
            <a:r>
              <a:rPr lang="en-US" baseline="0" dirty="0" err="1" smtClean="0"/>
              <a:t>watch?v</a:t>
            </a:r>
            <a:r>
              <a:rPr lang="en-US" baseline="0" dirty="0" smtClean="0"/>
              <a:t>=</a:t>
            </a:r>
            <a:r>
              <a:rPr lang="en-US" baseline="0" dirty="0" err="1" smtClean="0"/>
              <a:t>tpYaGfnnnYI</a:t>
            </a:r>
            <a:endParaRPr lang="en-US" u="none" dirty="0"/>
          </a:p>
        </p:txBody>
      </p:sp>
      <p:sp>
        <p:nvSpPr>
          <p:cNvPr id="4" name="Slide Number Placeholder 3"/>
          <p:cNvSpPr>
            <a:spLocks noGrp="1"/>
          </p:cNvSpPr>
          <p:nvPr>
            <p:ph type="sldNum" sz="quarter" idx="10"/>
          </p:nvPr>
        </p:nvSpPr>
        <p:spPr/>
        <p:txBody>
          <a:bodyPr/>
          <a:lstStyle/>
          <a:p>
            <a:fld id="{1B76B6BF-B88A-A84A-B4EA-7A1DC6EF6D27}" type="slidenum">
              <a:rPr lang="en-US" smtClean="0"/>
              <a:t>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question for you to think about: What needed to change for apartheid to end?</a:t>
            </a:r>
            <a:endParaRPr lang="en-US" u="none" dirty="0"/>
          </a:p>
        </p:txBody>
      </p:sp>
      <p:sp>
        <p:nvSpPr>
          <p:cNvPr id="4" name="Slide Number Placeholder 3"/>
          <p:cNvSpPr>
            <a:spLocks noGrp="1"/>
          </p:cNvSpPr>
          <p:nvPr>
            <p:ph type="sldNum" sz="quarter" idx="10"/>
          </p:nvPr>
        </p:nvSpPr>
        <p:spPr/>
        <p:txBody>
          <a:bodyPr/>
          <a:lstStyle/>
          <a:p>
            <a:fld id="{1B76B6BF-B88A-A84A-B4EA-7A1DC6EF6D27}" type="slidenum">
              <a:rPr lang="en-US" smtClean="0"/>
              <a:t>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rPr>
              <a:t>For me it was: (1) What people thought of themselves (their worth, their role as citizens; whether they thought they deserved to vote and determine their own future), (2) What people thought of the government (whether it could be defeated and</a:t>
            </a:r>
            <a:r>
              <a:rPr lang="en-US" baseline="0" dirty="0" smtClean="0">
                <a:latin typeface="Calibri" charset="0"/>
              </a:rPr>
              <a:t> </a:t>
            </a:r>
            <a:r>
              <a:rPr lang="en-US" dirty="0" smtClean="0">
                <a:latin typeface="Calibri" charset="0"/>
              </a:rPr>
              <a:t>that even</a:t>
            </a:r>
            <a:r>
              <a:rPr lang="en-US" baseline="0" dirty="0" smtClean="0">
                <a:latin typeface="Calibri" charset="0"/>
              </a:rPr>
              <a:t> if they could </a:t>
            </a:r>
            <a:r>
              <a:rPr lang="en-US" dirty="0" smtClean="0">
                <a:latin typeface="Calibri" charset="0"/>
              </a:rPr>
              <a:t>break their body they could not break their beliefs or</a:t>
            </a:r>
            <a:r>
              <a:rPr lang="en-US" baseline="0" dirty="0" smtClean="0">
                <a:latin typeface="Calibri" charset="0"/>
              </a:rPr>
              <a:t> </a:t>
            </a:r>
            <a:r>
              <a:rPr lang="en-US" dirty="0" smtClean="0">
                <a:latin typeface="Calibri" charset="0"/>
              </a:rPr>
              <a:t>their spirit); and (3) What people thought of others (alone they were not strong but</a:t>
            </a:r>
            <a:r>
              <a:rPr lang="en-US" baseline="0" dirty="0" smtClean="0">
                <a:latin typeface="Calibri" charset="0"/>
              </a:rPr>
              <a:t> together they could </a:t>
            </a:r>
            <a:r>
              <a:rPr lang="en-US" dirty="0" smtClean="0">
                <a:latin typeface="Calibri" charset="0"/>
              </a:rPr>
              <a:t>achieve anything). </a:t>
            </a:r>
            <a:endParaRPr lang="en-ZA" dirty="0" smtClean="0">
              <a:latin typeface="Calibri" charset="0"/>
            </a:endParaRPr>
          </a:p>
          <a:p>
            <a:endParaRPr lang="en-US" u="none" dirty="0"/>
          </a:p>
        </p:txBody>
      </p:sp>
      <p:sp>
        <p:nvSpPr>
          <p:cNvPr id="4" name="Slide Number Placeholder 3"/>
          <p:cNvSpPr>
            <a:spLocks noGrp="1"/>
          </p:cNvSpPr>
          <p:nvPr>
            <p:ph type="sldNum" sz="quarter" idx="10"/>
          </p:nvPr>
        </p:nvSpPr>
        <p:spPr/>
        <p:txBody>
          <a:bodyPr/>
          <a:lstStyle/>
          <a:p>
            <a:fld id="{1B76B6BF-B88A-A84A-B4EA-7A1DC6EF6D27}" type="slidenum">
              <a:rPr lang="en-US" smtClean="0"/>
              <a:t>9</a:t>
            </a:fld>
            <a:endParaRPr lang="en-US"/>
          </a:p>
        </p:txBody>
      </p:sp>
    </p:spTree>
    <p:extLst>
      <p:ext uri="{BB962C8B-B14F-4D97-AF65-F5344CB8AC3E}">
        <p14:creationId xmlns:p14="http://schemas.microsoft.com/office/powerpoint/2010/main" val="6416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15/02/28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93068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15/02/28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414745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15/02/28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76908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15/02/28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79187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CD9AF-E096-DF41-AD66-9514F0DD165C}" type="datetimeFigureOut">
              <a:rPr lang="en-US" smtClean="0"/>
              <a:t>15/02/28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29536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CD9AF-E096-DF41-AD66-9514F0DD165C}" type="datetimeFigureOut">
              <a:rPr lang="en-US" smtClean="0"/>
              <a:t>15/02/28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985663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CD9AF-E096-DF41-AD66-9514F0DD165C}" type="datetimeFigureOut">
              <a:rPr lang="en-US" smtClean="0"/>
              <a:t>15/02/28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97788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CD9AF-E096-DF41-AD66-9514F0DD165C}" type="datetimeFigureOut">
              <a:rPr lang="en-US" smtClean="0"/>
              <a:t>15/02/28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63715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CD9AF-E096-DF41-AD66-9514F0DD165C}" type="datetimeFigureOut">
              <a:rPr lang="en-US" smtClean="0"/>
              <a:t>15/02/28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101860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15/02/28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535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15/02/28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7199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CD9AF-E096-DF41-AD66-9514F0DD165C}" type="datetimeFigureOut">
              <a:rPr lang="en-US" smtClean="0"/>
              <a:t>15/02/28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841EE-E259-BA4F-BAAA-2D6456E299C7}" type="slidenum">
              <a:rPr lang="en-US" smtClean="0"/>
              <a:t>‹#›</a:t>
            </a:fld>
            <a:endParaRPr lang="en-US"/>
          </a:p>
        </p:txBody>
      </p:sp>
    </p:spTree>
    <p:extLst>
      <p:ext uri="{BB962C8B-B14F-4D97-AF65-F5344CB8AC3E}">
        <p14:creationId xmlns:p14="http://schemas.microsoft.com/office/powerpoint/2010/main" val="24026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38448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77068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53551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27465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9687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61035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18126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59233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324530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13431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1279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54225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78885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666585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7478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8669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338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7119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8584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3925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4896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80835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15581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39627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48409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63410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84637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0728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13768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276567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7893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225489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68693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5540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855197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764276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063708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68293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452952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1362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17942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7862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7415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9643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6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7693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919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6960</TotalTime>
  <Words>2155</Words>
  <Application>Microsoft Macintosh PowerPoint</Application>
  <PresentationFormat>On-screen Show (4:3)</PresentationFormat>
  <Paragraphs>96</Paragraphs>
  <Slides>47</Slides>
  <Notes>47</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516</cp:revision>
  <dcterms:created xsi:type="dcterms:W3CDTF">2014-06-20T13:14:19Z</dcterms:created>
  <dcterms:modified xsi:type="dcterms:W3CDTF">2015-02-28T10:01:20Z</dcterms:modified>
</cp:coreProperties>
</file>