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402" r:id="rId2"/>
    <p:sldId id="516" r:id="rId3"/>
    <p:sldId id="907" r:id="rId4"/>
    <p:sldId id="906" r:id="rId5"/>
    <p:sldId id="994" r:id="rId6"/>
    <p:sldId id="993" r:id="rId7"/>
    <p:sldId id="859" r:id="rId8"/>
    <p:sldId id="949" r:id="rId9"/>
    <p:sldId id="950" r:id="rId10"/>
    <p:sldId id="951" r:id="rId11"/>
    <p:sldId id="915" r:id="rId12"/>
    <p:sldId id="1000" r:id="rId13"/>
    <p:sldId id="999" r:id="rId14"/>
    <p:sldId id="998" r:id="rId15"/>
    <p:sldId id="953" r:id="rId16"/>
    <p:sldId id="956" r:id="rId17"/>
    <p:sldId id="955" r:id="rId18"/>
    <p:sldId id="918" r:id="rId19"/>
    <p:sldId id="1001" r:id="rId20"/>
    <p:sldId id="982" r:id="rId21"/>
    <p:sldId id="962" r:id="rId22"/>
    <p:sldId id="961" r:id="rId23"/>
    <p:sldId id="921" r:id="rId24"/>
    <p:sldId id="979" r:id="rId25"/>
    <p:sldId id="960" r:id="rId26"/>
    <p:sldId id="925" r:id="rId27"/>
    <p:sldId id="967" r:id="rId28"/>
    <p:sldId id="968" r:id="rId29"/>
    <p:sldId id="927" r:id="rId30"/>
    <p:sldId id="929" r:id="rId31"/>
    <p:sldId id="930" r:id="rId32"/>
    <p:sldId id="932" r:id="rId33"/>
    <p:sldId id="933" r:id="rId34"/>
    <p:sldId id="987" r:id="rId35"/>
    <p:sldId id="969" r:id="rId36"/>
    <p:sldId id="934" r:id="rId37"/>
    <p:sldId id="986" r:id="rId38"/>
    <p:sldId id="995" r:id="rId39"/>
    <p:sldId id="975" r:id="rId40"/>
    <p:sldId id="936" r:id="rId41"/>
    <p:sldId id="988" r:id="rId42"/>
    <p:sldId id="937" r:id="rId43"/>
    <p:sldId id="989" r:id="rId44"/>
    <p:sldId id="938" r:id="rId45"/>
    <p:sldId id="990" r:id="rId46"/>
    <p:sldId id="971" r:id="rId47"/>
    <p:sldId id="939" r:id="rId48"/>
    <p:sldId id="941" r:id="rId49"/>
    <p:sldId id="942" r:id="rId50"/>
    <p:sldId id="972" r:id="rId51"/>
    <p:sldId id="943" r:id="rId52"/>
    <p:sldId id="980" r:id="rId53"/>
    <p:sldId id="945" r:id="rId54"/>
    <p:sldId id="974" r:id="rId55"/>
    <p:sldId id="946" r:id="rId56"/>
    <p:sldId id="978" r:id="rId57"/>
    <p:sldId id="992"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732"/>
    <a:srgbClr val="FF915F"/>
    <a:srgbClr val="0080FF"/>
    <a:srgbClr val="00FFFF"/>
    <a:srgbClr val="CC66FF"/>
    <a:srgbClr val="FFCC66"/>
    <a:srgbClr val="00FF00"/>
    <a:srgbClr val="804000"/>
    <a:srgbClr val="996633"/>
    <a:srgbClr val="5036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23" autoAdjust="0"/>
  </p:normalViewPr>
  <p:slideViewPr>
    <p:cSldViewPr snapToGrid="0" snapToObjects="1">
      <p:cViewPr varScale="1">
        <p:scale>
          <a:sx n="71" d="100"/>
          <a:sy n="71" d="100"/>
        </p:scale>
        <p:origin x="-288" y="-112"/>
      </p:cViewPr>
      <p:guideLst>
        <p:guide orient="horz" pos="2071"/>
        <p:guide pos="36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 the final week </a:t>
            </a:r>
            <a:r>
              <a:rPr lang="en-US" baseline="0" dirty="0" smtClean="0"/>
              <a:t>in our </a:t>
            </a:r>
            <a:r>
              <a:rPr lang="en-US" dirty="0" smtClean="0"/>
              <a:t>Revolution series!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Hunger Games, Katniss</a:t>
            </a:r>
            <a:r>
              <a:rPr lang="en-US" sz="1200" kern="1200" baseline="0" dirty="0" smtClean="0">
                <a:solidFill>
                  <a:schemeClr val="tx1"/>
                </a:solidFill>
                <a:effectLst/>
                <a:latin typeface="+mn-lt"/>
                <a:ea typeface="+mn-ea"/>
                <a:cs typeface="+mn-cs"/>
              </a:rPr>
              <a:t> decides that she will lead the rebellion against the Capitol!</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Hunger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Games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Mockingjay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Official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Teaser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Trailer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JfrJFtEwucc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Modern Day Revolutionaries: </a:t>
            </a:r>
            <a:r>
              <a:rPr lang="en-US" sz="1200" kern="1200" dirty="0" smtClean="0">
                <a:solidFill>
                  <a:schemeClr val="tx1"/>
                </a:solidFill>
                <a:effectLst/>
                <a:latin typeface="+mn-lt"/>
                <a:ea typeface="+mn-ea"/>
                <a:cs typeface="+mn-cs"/>
              </a:rPr>
              <a:t>Let’s begin by looking at a couple people I think have brought about RADICAL change in their spheres of influence in our generation.</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 doubt any of you have owned</a:t>
            </a:r>
            <a:r>
              <a:rPr lang="en-ZA" sz="1200" kern="1200" baseline="0" dirty="0" smtClean="0">
                <a:solidFill>
                  <a:schemeClr val="tx1"/>
                </a:solidFill>
                <a:effectLst/>
                <a:latin typeface="+mn-lt"/>
                <a:ea typeface="+mn-ea"/>
                <a:cs typeface="+mn-cs"/>
              </a:rPr>
              <a:t> a cassette player.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Sony went</a:t>
            </a:r>
            <a:r>
              <a:rPr lang="en-ZA" sz="1200" kern="1200" baseline="0" dirty="0" smtClean="0">
                <a:solidFill>
                  <a:schemeClr val="tx1"/>
                </a:solidFill>
                <a:effectLst/>
                <a:latin typeface="+mn-lt"/>
                <a:ea typeface="+mn-ea"/>
                <a:cs typeface="+mn-cs"/>
              </a:rPr>
              <a:t> on to revolutioniase the CD techonlogy by bringing out the first portable CD player.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Technological Revolution: Steve Jobs.</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Steve Jobs co-founded Apple Computers with Steve Wozniak. Under Jobs' guidance, the company pioneered a series of revolutionary technologies, including the iPhone and </a:t>
            </a:r>
            <a:r>
              <a:rPr lang="en-US" sz="1200" kern="1200" dirty="0" err="1" smtClean="0">
                <a:solidFill>
                  <a:schemeClr val="tx1"/>
                </a:solidFill>
                <a:effectLst/>
                <a:latin typeface="+mn-lt"/>
                <a:ea typeface="+mn-ea"/>
                <a:cs typeface="+mn-cs"/>
              </a:rPr>
              <a:t>iPad</a:t>
            </a:r>
            <a:r>
              <a:rPr lang="en-US" sz="1200" kern="1200" dirty="0" smtClean="0">
                <a:solidFill>
                  <a:schemeClr val="tx1"/>
                </a:solidFill>
                <a:effectLst/>
                <a:latin typeface="+mn-lt"/>
                <a:ea typeface="+mn-ea"/>
                <a:cs typeface="+mn-cs"/>
              </a:rPr>
              <a:t>. Apple introduced such revolutionary products as the </a:t>
            </a:r>
            <a:r>
              <a:rPr lang="en-US" sz="1200" kern="1200" dirty="0" err="1" smtClean="0">
                <a:solidFill>
                  <a:schemeClr val="tx1"/>
                </a:solidFill>
                <a:effectLst/>
                <a:latin typeface="+mn-lt"/>
                <a:ea typeface="+mn-ea"/>
                <a:cs typeface="+mn-cs"/>
              </a:rPr>
              <a:t>Macbook</a:t>
            </a:r>
            <a:r>
              <a:rPr lang="en-US" sz="1200" kern="1200" dirty="0" smtClean="0">
                <a:solidFill>
                  <a:schemeClr val="tx1"/>
                </a:solidFill>
                <a:effectLst/>
                <a:latin typeface="+mn-lt"/>
                <a:ea typeface="+mn-ea"/>
                <a:cs typeface="+mn-cs"/>
              </a:rPr>
              <a:t> Air, iPod and iPhone, all of which have dictated the evolution of modern technology. Almost immediately after Apple releases a new product, competitors scramble to produce comparable technologies. </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Apple continues to influence trends as recently as earlier this past week –  they launched the new Apple Watch.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Political Revolution: Barack Obama.</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Barack Obama is the 44th and current president of the United States, and the first African American to serve as U.S. president. First elected to the presidency in 2008, he won a second term in 2012.</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Maybe President</a:t>
            </a:r>
            <a:r>
              <a:rPr lang="en-ZA" sz="1200" kern="1200" baseline="0" dirty="0" smtClean="0">
                <a:solidFill>
                  <a:schemeClr val="tx1"/>
                </a:solidFill>
                <a:effectLst/>
                <a:latin typeface="+mn-lt"/>
                <a:ea typeface="+mn-ea"/>
                <a:cs typeface="+mn-cs"/>
              </a:rPr>
              <a:t> Obama is the ultimate Ironman!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2009 President Obama was awarded the Nobel Peace Prize </a:t>
            </a:r>
            <a:r>
              <a:rPr lang="en-US" sz="1200" i="1" kern="1200" dirty="0" smtClean="0">
                <a:solidFill>
                  <a:schemeClr val="tx1"/>
                </a:solidFill>
                <a:effectLst/>
                <a:latin typeface="+mn-lt"/>
                <a:ea typeface="+mn-ea"/>
                <a:cs typeface="+mn-cs"/>
              </a:rPr>
              <a:t>"for his extraordinary efforts to strengthen international diplomacy and cooperation between peoples”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Part of </a:t>
            </a:r>
            <a:r>
              <a:rPr lang="en-US" sz="1200" kern="1200" dirty="0" smtClean="0">
                <a:solidFill>
                  <a:schemeClr val="tx1"/>
                </a:solidFill>
                <a:effectLst/>
                <a:latin typeface="+mn-lt"/>
                <a:ea typeface="+mn-ea"/>
                <a:cs typeface="+mn-cs"/>
              </a:rPr>
              <a:t>President Obama’s victory speech in 2012 (from 0:54-2:00).</a:t>
            </a:r>
            <a:r>
              <a:rPr lang="en-US" sz="1200" kern="1200" baseline="0" dirty="0" smtClean="0">
                <a:solidFill>
                  <a:schemeClr val="tx1"/>
                </a:solidFill>
                <a:effectLst/>
                <a:latin typeface="+mn-lt"/>
                <a:ea typeface="+mn-ea"/>
                <a:cs typeface="+mn-cs"/>
              </a:rPr>
              <a:t> Get it on YouTube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=bumASg2LAmk</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Educational Revolution: </a:t>
            </a:r>
            <a:r>
              <a:rPr lang="en-US" dirty="0" err="1" smtClean="0"/>
              <a:t>Kondwani</a:t>
            </a:r>
            <a:r>
              <a:rPr lang="en-US" dirty="0" smtClean="0"/>
              <a:t>. </a:t>
            </a:r>
            <a:r>
              <a:rPr lang="en-US" dirty="0" err="1" smtClean="0"/>
              <a:t>Kondwani</a:t>
            </a:r>
            <a:r>
              <a:rPr lang="en-US" dirty="0" smtClean="0"/>
              <a:t>, who was part of His Youth and</a:t>
            </a:r>
            <a:r>
              <a:rPr lang="en-US" baseline="0" dirty="0" smtClean="0"/>
              <a:t> served as an intern with us recently, </a:t>
            </a:r>
            <a:r>
              <a:rPr lang="en-US" dirty="0" smtClean="0"/>
              <a:t>is a student at WITS University where he</a:t>
            </a:r>
            <a:r>
              <a:rPr lang="en-US" baseline="0" dirty="0" smtClean="0"/>
              <a:t> has helped to create</a:t>
            </a:r>
            <a:r>
              <a:rPr lang="en-US" dirty="0" smtClean="0"/>
              <a:t> a tech system that measures performance and predicts change in behavior to enable students to attain required grades. He</a:t>
            </a:r>
            <a:r>
              <a:rPr lang="en-US" baseline="0" dirty="0" smtClean="0"/>
              <a:t> is also </a:t>
            </a:r>
            <a:r>
              <a:rPr lang="en-US" dirty="0" smtClean="0"/>
              <a:t>working towards being elected to the student council to influence change on Campus.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week 1 we defined</a:t>
            </a:r>
            <a:r>
              <a:rPr lang="en-ZA" sz="1200" kern="1200" baseline="0" dirty="0" smtClean="0">
                <a:solidFill>
                  <a:schemeClr val="tx1"/>
                </a:solidFill>
                <a:effectLst/>
                <a:latin typeface="+mn-lt"/>
                <a:ea typeface="+mn-ea"/>
                <a:cs typeface="+mn-cs"/>
              </a:rPr>
              <a:t> </a:t>
            </a:r>
            <a:r>
              <a:rPr lang="en-US" dirty="0" smtClean="0"/>
              <a:t>revolution as </a:t>
            </a:r>
            <a:r>
              <a:rPr lang="en-US" sz="1200" kern="1200" dirty="0" smtClean="0">
                <a:solidFill>
                  <a:schemeClr val="tx1"/>
                </a:solidFill>
                <a:effectLst/>
                <a:latin typeface="+mn-lt"/>
                <a:ea typeface="+mn-ea"/>
                <a:cs typeface="+mn-cs"/>
              </a:rPr>
              <a:t>an overthrow or replacement of an established system, a sudden, radical, or complete change.</a:t>
            </a:r>
            <a:r>
              <a:rPr lang="en-US" sz="1200" kern="1200" baseline="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Human Rights Revolution: </a:t>
            </a:r>
            <a:r>
              <a:rPr lang="en-US" sz="1200" kern="1200" dirty="0" err="1" smtClean="0">
                <a:solidFill>
                  <a:schemeClr val="tx1"/>
                </a:solidFill>
                <a:effectLst/>
                <a:latin typeface="+mn-lt"/>
                <a:ea typeface="+mn-ea"/>
                <a:cs typeface="+mn-cs"/>
              </a:rPr>
              <a:t>Malala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Yousafzai</a:t>
            </a:r>
            <a:r>
              <a:rPr lang="en-US" sz="1200" kern="1200" dirty="0" smtClean="0">
                <a:solidFill>
                  <a:schemeClr val="tx1"/>
                </a:solidFill>
                <a:effectLst/>
                <a:latin typeface="+mn-lt"/>
                <a:ea typeface="+mn-ea"/>
                <a:cs typeface="+mn-cs"/>
              </a:rPr>
              <a:t> story.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young girl, </a:t>
            </a:r>
            <a:r>
              <a:rPr lang="en-US" sz="1200" kern="1200" dirty="0" err="1" smtClean="0">
                <a:solidFill>
                  <a:schemeClr val="tx1"/>
                </a:solidFill>
                <a:effectLst/>
                <a:latin typeface="+mn-lt"/>
                <a:ea typeface="+mn-ea"/>
                <a:cs typeface="+mn-cs"/>
              </a:rPr>
              <a:t>Malala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Yousafzai</a:t>
            </a:r>
            <a:r>
              <a:rPr lang="en-US" sz="1200" kern="1200" dirty="0" smtClean="0">
                <a:solidFill>
                  <a:schemeClr val="tx1"/>
                </a:solidFill>
                <a:effectLst/>
                <a:latin typeface="+mn-lt"/>
                <a:ea typeface="+mn-ea"/>
                <a:cs typeface="+mn-cs"/>
              </a:rPr>
              <a:t> defied the Taliban in Pakistan and demanded that girls be allowed to receive an education. When she was 14, </a:t>
            </a:r>
            <a:r>
              <a:rPr lang="en-US" sz="1200" kern="1200" dirty="0" err="1" smtClean="0">
                <a:solidFill>
                  <a:schemeClr val="tx1"/>
                </a:solidFill>
                <a:effectLst/>
                <a:latin typeface="+mn-lt"/>
                <a:ea typeface="+mn-ea"/>
                <a:cs typeface="+mn-cs"/>
              </a:rPr>
              <a:t>Malala</a:t>
            </a:r>
            <a:r>
              <a:rPr lang="en-US" sz="1200" kern="1200" dirty="0" smtClean="0">
                <a:solidFill>
                  <a:schemeClr val="tx1"/>
                </a:solidFill>
                <a:effectLst/>
                <a:latin typeface="+mn-lt"/>
                <a:ea typeface="+mn-ea"/>
                <a:cs typeface="+mn-cs"/>
              </a:rPr>
              <a:t> and her family learned that the Taliban had issued a death threat against her. One day on her way to school She was shot in the head by a Taliban gunman in 2012, but survived.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a:t>
            </a:r>
            <a:r>
              <a:rPr lang="en-US" b="0" dirty="0" err="1" smtClean="0"/>
              <a:t>Malala</a:t>
            </a:r>
            <a:r>
              <a:rPr lang="en-US" b="0" dirty="0" smtClean="0"/>
              <a:t> </a:t>
            </a:r>
            <a:r>
              <a:rPr lang="en-US" b="0" dirty="0" err="1" smtClean="0"/>
              <a:t>Yousafzai's</a:t>
            </a:r>
            <a:r>
              <a:rPr lang="en-US" b="0" dirty="0" smtClean="0"/>
              <a:t> UN Speech. </a:t>
            </a:r>
            <a:r>
              <a:rPr lang="en-US" sz="1200" kern="1200" dirty="0" smtClean="0">
                <a:solidFill>
                  <a:schemeClr val="tx1"/>
                </a:solidFill>
                <a:effectLst/>
                <a:latin typeface="+mn-lt"/>
                <a:ea typeface="+mn-ea"/>
                <a:cs typeface="+mn-cs"/>
              </a:rPr>
              <a:t>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UrasFcGqM_s</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age 17, she became the youngest person to receive the Nobel Peace Prize.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congratulating </a:t>
            </a:r>
            <a:r>
              <a:rPr lang="en-US" sz="1200" kern="1200" dirty="0" err="1" smtClean="0">
                <a:solidFill>
                  <a:schemeClr val="tx1"/>
                </a:solidFill>
                <a:effectLst/>
                <a:latin typeface="+mn-lt"/>
                <a:ea typeface="+mn-ea"/>
                <a:cs typeface="+mn-cs"/>
              </a:rPr>
              <a:t>Yousafzai</a:t>
            </a:r>
            <a:r>
              <a:rPr lang="en-US" sz="1200" kern="1200" dirty="0" smtClean="0">
                <a:solidFill>
                  <a:schemeClr val="tx1"/>
                </a:solidFill>
                <a:effectLst/>
                <a:latin typeface="+mn-lt"/>
                <a:ea typeface="+mn-ea"/>
                <a:cs typeface="+mn-cs"/>
              </a:rPr>
              <a:t>, Pakistani Prime Minister Nawaz Sharif said: </a:t>
            </a:r>
            <a:r>
              <a:rPr lang="en-US" sz="1200" i="1" kern="1200" dirty="0" smtClean="0">
                <a:solidFill>
                  <a:schemeClr val="tx1"/>
                </a:solidFill>
                <a:effectLst/>
                <a:latin typeface="+mn-lt"/>
                <a:ea typeface="+mn-ea"/>
                <a:cs typeface="+mn-cs"/>
              </a:rPr>
              <a:t>“She is (the) pride of Pakistan, she has made her countrymen proud. Her achievement is unparalleled and unequaled. Girls and boys of the world should take lead from her struggle and commitment."</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Video: </a:t>
            </a:r>
            <a:r>
              <a:rPr lang="en-US" b="0" dirty="0" smtClean="0"/>
              <a:t>The Bravest Girl in the World -- </a:t>
            </a:r>
            <a:r>
              <a:rPr lang="en-US" b="0" dirty="0" err="1" smtClean="0"/>
              <a:t>Malala</a:t>
            </a:r>
            <a:r>
              <a:rPr lang="en-US" b="0" dirty="0" smtClean="0"/>
              <a:t> </a:t>
            </a:r>
            <a:r>
              <a:rPr lang="en-US" b="0" dirty="0" err="1" smtClean="0"/>
              <a:t>Yousafzai</a:t>
            </a:r>
            <a:r>
              <a:rPr lang="en-US" b="0" dirty="0" smtClean="0"/>
              <a:t>.</a:t>
            </a:r>
            <a:r>
              <a:rPr lang="en-US" b="0" baseline="0" dirty="0" smtClean="0"/>
              <a:t> Get it on YouTube at: https://</a:t>
            </a:r>
            <a:r>
              <a:rPr lang="en-US" b="0" baseline="0" dirty="0" err="1" smtClean="0"/>
              <a:t>www.youtube.com</a:t>
            </a:r>
            <a:r>
              <a:rPr lang="en-US" b="0" baseline="0" dirty="0" smtClean="0"/>
              <a:t>/</a:t>
            </a:r>
            <a:r>
              <a:rPr lang="en-US" b="0" baseline="0" dirty="0" err="1" smtClean="0"/>
              <a:t>watch?v</a:t>
            </a:r>
            <a:r>
              <a:rPr lang="en-US" b="0" baseline="0" dirty="0" smtClean="0"/>
              <a:t>=HJRdeggPlZ0</a:t>
            </a:r>
            <a:endParaRPr lang="en-ZA"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can we learn from these world changers?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Revolution Involves Sacrifice. The sacrifice you’re willing to give for a greater cause.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And Jesus did that for you and I when he died on the cross. He sacrificed his own comfort and suffered for you and I. He Was persecuted and crucified so you and I can live free. </a:t>
            </a:r>
            <a:r>
              <a:rPr lang="en-US" sz="1200" kern="1200" dirty="0" smtClean="0">
                <a:solidFill>
                  <a:srgbClr val="FFFFFF"/>
                </a:solidFill>
                <a:effectLst>
                  <a:glow rad="228600">
                    <a:schemeClr val="tx1">
                      <a:alpha val="78000"/>
                    </a:schemeClr>
                  </a:glow>
                </a:effectLst>
                <a:latin typeface="Seravek Medium"/>
                <a:ea typeface="+mn-ea"/>
                <a:cs typeface="Seravek Medium"/>
              </a:rPr>
              <a:t>He is the payment for our sins, and not only for our sins, but also for the sins of the whole world. (1 John 2:2)</a:t>
            </a:r>
            <a:endParaRPr lang="en-ZA" sz="1200" kern="1200" dirty="0">
              <a:solidFill>
                <a:srgbClr val="FFFFFF"/>
              </a:solidFill>
              <a:effectLst>
                <a:glow rad="228600">
                  <a:schemeClr val="tx1">
                    <a:alpha val="78000"/>
                  </a:schemeClr>
                </a:glow>
              </a:effectLst>
              <a:latin typeface="Seravek Medium"/>
              <a:ea typeface="+mn-ea"/>
              <a:cs typeface="Seravek Medium"/>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Revolution Changes Society.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these people have one thing in common – they dared to bring change! Not just for themselves but for those around them. Jesus included.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Spiritual Revolution: Paul. </a:t>
            </a:r>
            <a:r>
              <a:rPr lang="en-US" sz="1200" kern="1200" dirty="0" smtClean="0">
                <a:solidFill>
                  <a:schemeClr val="tx1"/>
                </a:solidFill>
                <a:effectLst/>
                <a:latin typeface="+mn-lt"/>
                <a:ea typeface="+mn-ea"/>
                <a:cs typeface="+mn-cs"/>
              </a:rPr>
              <a:t>We have looked at people who brought about technological, political, human</a:t>
            </a:r>
            <a:r>
              <a:rPr lang="en-US" sz="1200" kern="1200" baseline="0" dirty="0" smtClean="0">
                <a:solidFill>
                  <a:schemeClr val="tx1"/>
                </a:solidFill>
                <a:effectLst/>
                <a:latin typeface="+mn-lt"/>
                <a:ea typeface="+mn-ea"/>
                <a:cs typeface="+mn-cs"/>
              </a:rPr>
              <a:t> rights, and educational revolution. But what about spiritual revolution? </a:t>
            </a:r>
            <a:r>
              <a:rPr lang="en-US" sz="1200" kern="1200" dirty="0" smtClean="0">
                <a:solidFill>
                  <a:schemeClr val="tx1"/>
                </a:solidFill>
                <a:effectLst/>
                <a:latin typeface="+mn-lt"/>
                <a:ea typeface="+mn-ea"/>
                <a:cs typeface="+mn-cs"/>
              </a:rPr>
              <a:t>Following Jesus death we meet Paul who’s life was just as remarkable and there is little doubt that it changed the course of Christianity. He made an impact as apostle, as theologian, and as writer.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Paul the Apostle.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Paul the apostle had expanded the church far and wide, flinging open the doors to Gentiles, strenuously fighting for his conviction that the gospel was for all people and that no barriers should be put in the way of Gentiles.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F8F8F8"/>
                </a:solidFill>
                <a:effectLst>
                  <a:glow rad="114300">
                    <a:schemeClr val="tx1"/>
                  </a:glow>
                </a:effectLst>
                <a:latin typeface="Abadi MT Condensed Light"/>
                <a:cs typeface="Abadi MT Condensed Light"/>
              </a:rPr>
              <a:t>A</a:t>
            </a:r>
            <a:r>
              <a:rPr lang="en-US" sz="1200" b="0" baseline="0" dirty="0" smtClean="0">
                <a:solidFill>
                  <a:srgbClr val="F8F8F8"/>
                </a:solidFill>
                <a:effectLst>
                  <a:glow rad="114300">
                    <a:schemeClr val="tx1"/>
                  </a:glow>
                </a:effectLst>
                <a:latin typeface="Abadi MT Condensed Light"/>
                <a:cs typeface="Abadi MT Condensed Light"/>
              </a:rPr>
              <a:t> r</a:t>
            </a:r>
            <a:r>
              <a:rPr lang="en-US" sz="1200" b="0" dirty="0" smtClean="0">
                <a:solidFill>
                  <a:srgbClr val="F8F8F8"/>
                </a:solidFill>
                <a:effectLst>
                  <a:glow rad="114300">
                    <a:schemeClr val="tx1"/>
                  </a:glow>
                </a:effectLst>
                <a:latin typeface="Abadi MT Condensed Light"/>
                <a:cs typeface="Abadi MT Condensed Light"/>
              </a:rPr>
              <a:t>evolutionary</a:t>
            </a:r>
            <a:r>
              <a:rPr lang="en-US" sz="1200" b="0" baseline="0" dirty="0" smtClean="0">
                <a:solidFill>
                  <a:srgbClr val="F8F8F8"/>
                </a:solidFill>
                <a:effectLst>
                  <a:glow rad="114300">
                    <a:schemeClr val="tx1"/>
                  </a:glow>
                </a:effectLst>
                <a:latin typeface="Abadi MT Condensed Light"/>
                <a:cs typeface="Abadi MT Condensed Light"/>
              </a:rPr>
              <a:t> </a:t>
            </a:r>
            <a:r>
              <a:rPr lang="en-US" sz="1200" b="0" dirty="0" smtClean="0">
                <a:solidFill>
                  <a:srgbClr val="F8F8F8"/>
                </a:solidFill>
                <a:effectLst>
                  <a:glow rad="114300">
                    <a:schemeClr val="tx1"/>
                  </a:glow>
                </a:effectLst>
                <a:latin typeface="Abadi MT Condensed Light"/>
                <a:cs typeface="Abadi MT Condensed Light"/>
              </a:rPr>
              <a:t>influences large masses of people.</a:t>
            </a:r>
            <a:endParaRPr lang="en-US" b="0" dirty="0" smtClean="0">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Paul the Theologian. He was the first to work through many of the intriguing questions that Jesus' life, death and resurrection had thrown up.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Paul the Writer. He gave us not only some of the profoundest pieces of early Christian theological reflection, but also some of the finest, most poignant writing in history.</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So </a:t>
            </a:r>
            <a:r>
              <a:rPr lang="en-US" sz="1200" kern="1200" smtClean="0">
                <a:solidFill>
                  <a:schemeClr val="tx1"/>
                </a:solidFill>
                <a:effectLst/>
                <a:latin typeface="+mn-lt"/>
                <a:ea typeface="+mn-ea"/>
                <a:cs typeface="+mn-cs"/>
              </a:rPr>
              <a:t>what </a:t>
            </a:r>
            <a:r>
              <a:rPr lang="en-US" sz="1200" kern="1200" dirty="0" smtClean="0">
                <a:solidFill>
                  <a:schemeClr val="tx1"/>
                </a:solidFill>
                <a:effectLst/>
                <a:latin typeface="+mn-lt"/>
                <a:ea typeface="+mn-ea"/>
                <a:cs typeface="+mn-cs"/>
              </a:rPr>
              <a:t>does it take to be a Successful</a:t>
            </a:r>
            <a:r>
              <a:rPr lang="en-US" sz="1200" kern="1200" baseline="0" dirty="0" smtClean="0">
                <a:solidFill>
                  <a:schemeClr val="tx1"/>
                </a:solidFill>
                <a:effectLst/>
                <a:latin typeface="+mn-lt"/>
                <a:ea typeface="+mn-ea"/>
                <a:cs typeface="+mn-cs"/>
              </a:rPr>
              <a:t> Revolutionary</a:t>
            </a:r>
            <a:r>
              <a:rPr lang="en-US" sz="1200" kern="1200" dirty="0" smtClean="0">
                <a:solidFill>
                  <a:schemeClr val="tx1"/>
                </a:solidFill>
                <a:effectLst/>
                <a:latin typeface="+mn-lt"/>
                <a:ea typeface="+mn-ea"/>
                <a:cs typeface="+mn-cs"/>
              </a:rPr>
              <a:t>? Using Paul’s life as a guide, let’s take a look at what it takes to a successful revolutionary:</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1. Be Persistent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Remain committed to your God given purpose.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and Persistence: I don't think anyone experienced all the difficulties that Paul did in his life and yet he did not give up! “Three times I was beaten with rods, once I was pelted with stones, three times I was shipwrecked. I have been in danger from rivers and from bandits, in danger in the city and in the country; and in danger from false believers. I have labored and toiled and have often gone without sleep; I have known hunger and thirst and have often gone without food; I have been cold and naked”. (2 Corinthians 11:25-27)</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have these two reminders hanging on the wall in my house “Will it be easy? Nope! Worth it? Absolutely” and just below that I have one that says “Just Do It Anyway”. They serve as reminders that I must keep going. Keep on keeping 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Have Courage.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0000"/>
              </a:lnSpc>
            </a:pPr>
            <a:r>
              <a:rPr lang="en-ZA" sz="1200" kern="1200" dirty="0" smtClean="0">
                <a:solidFill>
                  <a:schemeClr val="tx1"/>
                </a:solidFill>
                <a:effectLst/>
                <a:latin typeface="+mn-lt"/>
                <a:ea typeface="+mn-ea"/>
                <a:cs typeface="+mn-cs"/>
              </a:rPr>
              <a:t>Paul and Courage: In Lystra Paul is stoned</a:t>
            </a:r>
            <a:r>
              <a:rPr lang="en-ZA" sz="1200" kern="1200" baseline="0" dirty="0" smtClean="0">
                <a:solidFill>
                  <a:schemeClr val="tx1"/>
                </a:solidFill>
                <a:effectLst/>
                <a:latin typeface="+mn-lt"/>
                <a:ea typeface="+mn-ea"/>
                <a:cs typeface="+mn-cs"/>
              </a:rPr>
              <a:t> by the angry crowds and left for dead but they return to the city to minister to the believers: </a:t>
            </a:r>
            <a:r>
              <a:rPr lang="en-ZA" sz="1200" b="0" kern="1200" dirty="0" smtClean="0">
                <a:solidFill>
                  <a:srgbClr val="FFFFFF"/>
                </a:solidFill>
                <a:effectLst>
                  <a:glow rad="228600">
                    <a:schemeClr val="tx1">
                      <a:alpha val="78000"/>
                    </a:schemeClr>
                  </a:glow>
                </a:effectLst>
                <a:latin typeface="Abadi MT Condensed Light"/>
                <a:ea typeface="+mn-ea"/>
                <a:cs typeface="Abadi MT Condensed Light"/>
              </a:rPr>
              <a:t>“Some Jews came from Antioch and won the crowd over. They stoned Paul and dragged him outside the city, thinking he was dead. But he got up and went back into the city. The next day he and Barnabas left for Derbe. After preaching there they returned to Lystra to strengthen the believers.”</a:t>
            </a:r>
            <a:r>
              <a:rPr lang="en-ZA" sz="1100" b="0" kern="1200" dirty="0" smtClean="0">
                <a:solidFill>
                  <a:srgbClr val="FFFFFF"/>
                </a:solidFill>
                <a:effectLst>
                  <a:glow rad="228600">
                    <a:schemeClr val="tx1">
                      <a:alpha val="78000"/>
                    </a:schemeClr>
                  </a:glow>
                </a:effectLst>
                <a:latin typeface="Seravek Medium"/>
                <a:ea typeface="+mn-ea"/>
                <a:cs typeface="Seravek Medium"/>
              </a:rPr>
              <a:t> </a:t>
            </a:r>
            <a:r>
              <a:rPr lang="en-ZA" sz="1200" b="0" kern="1200" dirty="0" smtClean="0">
                <a:solidFill>
                  <a:srgbClr val="FFFFFF"/>
                </a:solidFill>
                <a:effectLst>
                  <a:glow rad="228600">
                    <a:schemeClr val="tx1">
                      <a:alpha val="78000"/>
                    </a:schemeClr>
                  </a:glow>
                </a:effectLst>
                <a:latin typeface="Abadi MT Condensed Light"/>
                <a:ea typeface="+mn-ea"/>
                <a:cs typeface="Abadi MT Condensed Light"/>
              </a:rPr>
              <a:t>(Acts 14:19-22)</a:t>
            </a:r>
            <a:endParaRPr lang="en-ZA" sz="1200" b="0" kern="1200" dirty="0">
              <a:solidFill>
                <a:srgbClr val="FFFFFF"/>
              </a:solidFill>
              <a:effectLst>
                <a:glow rad="228600">
                  <a:schemeClr val="tx1">
                    <a:alpha val="78000"/>
                  </a:schemeClr>
                </a:glow>
              </a:effectLst>
              <a:latin typeface="Abadi MT Condensed Light"/>
              <a:ea typeface="+mn-ea"/>
              <a:cs typeface="Abadi MT Condensed Ligh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God says, “Have I not commanded you? Be strong and courageous. Do not be frightened and do not be dismayed, for the Lord your God is with you wherever you go.” (Joshua 1: 9)</a:t>
            </a:r>
            <a:endParaRPr lang="en-ZA" sz="1200" i="0" kern="1200" dirty="0" smtClean="0">
              <a:solidFill>
                <a:schemeClr val="tx1"/>
              </a:solidFill>
              <a:effectLst/>
              <a:latin typeface="+mn-lt"/>
              <a:ea typeface="+mn-ea"/>
              <a:cs typeface="+mn-cs"/>
            </a:endParaRPr>
          </a:p>
          <a:p>
            <a:endParaRPr lang="en-ZA"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0" kern="1200" dirty="0" smtClean="0">
                <a:solidFill>
                  <a:schemeClr val="tx1"/>
                </a:solidFill>
                <a:effectLst/>
                <a:latin typeface="+mn-lt"/>
                <a:ea typeface="+mn-ea"/>
                <a:cs typeface="+mn-cs"/>
              </a:rPr>
              <a:t>One of our own teens</a:t>
            </a:r>
            <a:r>
              <a:rPr lang="en-ZA" sz="1200" i="0" kern="1200" baseline="0" dirty="0" smtClean="0">
                <a:solidFill>
                  <a:schemeClr val="tx1"/>
                </a:solidFill>
                <a:effectLst/>
                <a:latin typeface="+mn-lt"/>
                <a:ea typeface="+mn-ea"/>
                <a:cs typeface="+mn-cs"/>
              </a:rPr>
              <a:t> recently posted this on Facebook: “You either try and risk failure, or you never try and be remembered a coward!”</a:t>
            </a:r>
            <a:endParaRPr lang="en-ZA"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past 7 weeks we’ve looked at various people in history who were able to achieve that. To influence society on a large scale.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Share: Take a moment and share with the person next to you who stood out for you the most and why?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Stay Humble.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and Humility: You would have thought that Paul would have reacted harshly when people who were making life difficult for him but he was humble: ”Some preach Christ out of envy and rivalry, and try to stir up trouble for me while I am in chains. But what does it matter? The important thing is that Christ is preached. And because of this I rejoice.” (Philippians 1:15-18)</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Don’t Conform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Paul and Not Conforming:</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Even though Paul was humble he was not afraid to confront</a:t>
            </a:r>
            <a:r>
              <a:rPr lang="en-ZA" sz="1200" kern="1200" baseline="0" dirty="0" smtClean="0">
                <a:solidFill>
                  <a:schemeClr val="tx1"/>
                </a:solidFill>
                <a:effectLst/>
                <a:latin typeface="+mn-lt"/>
                <a:ea typeface="+mn-ea"/>
                <a:cs typeface="+mn-cs"/>
              </a:rPr>
              <a:t> Peter because of his hypocrisy! “</a:t>
            </a:r>
            <a:r>
              <a:rPr lang="en-ZA" sz="1200" b="0" kern="1200" dirty="0" smtClean="0">
                <a:solidFill>
                  <a:srgbClr val="FFFFFF"/>
                </a:solidFill>
                <a:effectLst>
                  <a:glow rad="228600">
                    <a:schemeClr val="tx1">
                      <a:alpha val="78000"/>
                    </a:schemeClr>
                  </a:glow>
                </a:effectLst>
                <a:latin typeface="Abadi MT Condensed Light"/>
                <a:ea typeface="+mn-ea"/>
                <a:cs typeface="Abadi MT Condensed Light"/>
              </a:rPr>
              <a:t>When Peter came to Antioch, I opposed him to his face. For he used to eat with the Gentiles then started to separate himself from the Gentiles because he was afraid of Jewish believers. Even Barnabas was led astray by his hypocrisy. I said to Peter in front of them all, “You are a Jew, yet you live like a Gentile and not like a Jew.” (Galatians 2:11-14)</a:t>
            </a: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 Forgive</a:t>
            </a:r>
            <a:r>
              <a:rPr lang="en-US" sz="1200" kern="1200" baseline="0" dirty="0" smtClean="0">
                <a:solidFill>
                  <a:schemeClr val="tx1"/>
                </a:solidFill>
                <a:effectLst/>
                <a:latin typeface="+mn-lt"/>
                <a:ea typeface="+mn-ea"/>
                <a:cs typeface="+mn-cs"/>
              </a:rPr>
              <a:t> Quickly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Paul and Forgiveness: </a:t>
            </a:r>
            <a:r>
              <a:rPr lang="en-ZA" sz="1200" kern="1200" dirty="0" smtClean="0">
                <a:solidFill>
                  <a:schemeClr val="tx1"/>
                </a:solidFill>
                <a:effectLst/>
                <a:latin typeface="+mn-lt"/>
                <a:ea typeface="+mn-ea"/>
                <a:cs typeface="+mn-cs"/>
              </a:rPr>
              <a:t>I am sure that Paul was very</a:t>
            </a:r>
            <a:r>
              <a:rPr lang="en-ZA" sz="1200" kern="1200" baseline="0" dirty="0" smtClean="0">
                <a:solidFill>
                  <a:schemeClr val="tx1"/>
                </a:solidFill>
                <a:effectLst/>
                <a:latin typeface="+mn-lt"/>
                <a:ea typeface="+mn-ea"/>
                <a:cs typeface="+mn-cs"/>
              </a:rPr>
              <a:t> disappointed when his fellow believers did not come to support him at a trial he had to go through – but here we see that he forgives them and asks that it is something that appears on their record either before people or the Lord. </a:t>
            </a:r>
            <a:r>
              <a:rPr lang="en-ZA" dirty="0" smtClean="0"/>
              <a:t>“At my first defense, no one came to my support, but everyone deserted me. May it not be held against them”. (2 Timothy 4:16)</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Summary: So what does it take to be a successful revolutionary? (1) Be persistent;</a:t>
            </a:r>
            <a:r>
              <a:rPr lang="en-US" sz="1200" kern="1200" baseline="0" dirty="0" smtClean="0">
                <a:solidFill>
                  <a:schemeClr val="tx1"/>
                </a:solidFill>
                <a:effectLst/>
                <a:latin typeface="+mn-lt"/>
                <a:ea typeface="+mn-ea"/>
                <a:cs typeface="+mn-cs"/>
              </a:rPr>
              <a:t> (2) Have Courage; (3) Stay Humble; (4) Don’t Compromise and (5) Forgive Quickly.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many of you have watched or heard of Selma? We’ve repeatedly talked about Dr. Martin Luther King during this series. Selma is a movie that chronicles Martin Luther King’s campaign to secure equal voting rights through an epic march from a town called Selma to Montgomery, Alabama in 1965.</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Video: </a:t>
            </a:r>
            <a:r>
              <a:rPr lang="en-ZA" b="0" dirty="0" smtClean="0"/>
              <a:t>Selma Official Trailer #1. Get it on YouTube</a:t>
            </a:r>
            <a:r>
              <a:rPr lang="en-ZA" b="0" baseline="0" dirty="0" smtClean="0"/>
              <a:t> at: https://www.youtube.com/watch?v=x6t7vVTxaic</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what the LA times had to say about the march in Selma 50 years ago: </a:t>
            </a:r>
            <a:r>
              <a:rPr lang="en-US" dirty="0" smtClean="0"/>
              <a:t>“The ‘walk for freedom' from Selma to Montgomery was quite frankly intended to dramatize the continuing voter registration problems faced by Negroes in most of the deep South. Despite the 15</a:t>
            </a:r>
            <a:r>
              <a:rPr lang="en-US" baseline="30000" dirty="0" smtClean="0"/>
              <a:t>th</a:t>
            </a:r>
            <a:r>
              <a:rPr lang="en-US" dirty="0" smtClean="0"/>
              <a:t> Amendment – which has been law for 95 years – and the 1964 Civil Rights Act, Negroes still face a variety of illegal roadblocks aimed at preventing their use of the ballot. Nor should there be any mistaking the motives behind Sunday’s Negro march. It was not meant to sway opinion in Selma, or Alabama, or elsewhere in the deep South. Its true purpose was to dramatize a cause and a plight, to rally national and congressional support for legislation aimed at federal guarantees for voter rights.”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Selma recently won the Academy Award for Best Song at the Oscars. During their acceptance speech Rapper Common and Singer John Legend said something extremely profound:</a:t>
            </a:r>
            <a:r>
              <a:rPr lang="en-ZA"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Nina Simone said it’s an artist’s duty to reflect the times in which we live. We wrote this song for a film that was based on events that were 50 years ago, but we say Selma is now, because the struggle for justice is right now. We know that the voting rights, the act that they fought for 50 years ago is being compromised right now in this country today. We know that right now the struggle for freedom and justice is real. We live in the most incarcerated country in the world. There are more black men under correctional control today than were under slavery in 1850. When people are marching with our song, we want to tell you that we are with you, we see you, we love you, and march on.</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Oscars acceptance speech by Rapper Common and Singer John Legend.</a:t>
            </a:r>
            <a:r>
              <a:rPr lang="en-US" sz="1200" kern="1200" baseline="0" dirty="0" smtClean="0">
                <a:solidFill>
                  <a:schemeClr val="tx1"/>
                </a:solidFill>
                <a:effectLst/>
                <a:latin typeface="+mn-lt"/>
                <a:ea typeface="+mn-ea"/>
                <a:cs typeface="+mn-cs"/>
              </a:rPr>
              <a:t> Get it on YouTube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=gLFBOnI47W8</a:t>
            </a:r>
            <a:endParaRPr lang="en-US"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Who were some amazing revolutionaries in history?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(Have some chocolates to handout to people who can mention significant figures in history)</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do you think is your duty? TODAY! What are you going to do with your passion? With your purpose? Your calling? Are you going to change the world?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takes trusting in God to do that. You need to take that bold step and believe that he can get you to that place of influence where you can revolutionize a movement.</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Let’s listen to the song by Common and John Legend called Glory that has just won the Oscar.</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Common and John Legend, </a:t>
            </a:r>
            <a:r>
              <a:rPr lang="en-US" sz="1200" kern="1200" dirty="0" smtClean="0">
                <a:solidFill>
                  <a:schemeClr val="tx1"/>
                </a:solidFill>
                <a:effectLst/>
                <a:latin typeface="+mn-lt"/>
                <a:ea typeface="+mn-ea"/>
                <a:cs typeface="+mn-cs"/>
              </a:rPr>
              <a:t>Glory.</a:t>
            </a:r>
            <a:r>
              <a:rPr lang="en-US" sz="1200" kern="1200" baseline="0" dirty="0" smtClean="0">
                <a:solidFill>
                  <a:schemeClr val="tx1"/>
                </a:solidFill>
                <a:effectLst/>
                <a:latin typeface="+mn-lt"/>
                <a:ea typeface="+mn-ea"/>
                <a:cs typeface="+mn-cs"/>
              </a:rPr>
              <a:t> Get it on YouTube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HUZOKvYcx_o</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2nd verse lyrics:</a:t>
            </a:r>
          </a:p>
          <a:p>
            <a:r>
              <a:rPr lang="en-ZA" sz="1200" kern="1200" dirty="0" smtClean="0">
                <a:solidFill>
                  <a:schemeClr val="tx1"/>
                </a:solidFill>
                <a:effectLst/>
                <a:latin typeface="+mn-lt"/>
                <a:ea typeface="+mn-ea"/>
                <a:cs typeface="+mn-cs"/>
              </a:rPr>
              <a:t>Selma's now for every man, woman and child</a:t>
            </a:r>
          </a:p>
          <a:p>
            <a:r>
              <a:rPr lang="en-ZA" sz="1200" kern="1200" dirty="0" smtClean="0">
                <a:solidFill>
                  <a:schemeClr val="tx1"/>
                </a:solidFill>
                <a:effectLst/>
                <a:latin typeface="+mn-lt"/>
                <a:ea typeface="+mn-ea"/>
                <a:cs typeface="+mn-cs"/>
              </a:rPr>
              <a:t>Even Jesus got his crown in front of a crowd</a:t>
            </a:r>
          </a:p>
          <a:p>
            <a:r>
              <a:rPr lang="en-ZA" sz="1200" kern="1200" dirty="0" smtClean="0">
                <a:solidFill>
                  <a:schemeClr val="tx1"/>
                </a:solidFill>
                <a:effectLst/>
                <a:latin typeface="+mn-lt"/>
                <a:ea typeface="+mn-ea"/>
                <a:cs typeface="+mn-cs"/>
              </a:rPr>
              <a:t>They marched with the torch, we gon' run with it now</a:t>
            </a:r>
          </a:p>
          <a:p>
            <a:r>
              <a:rPr lang="en-ZA" sz="1200" kern="1200" dirty="0" smtClean="0">
                <a:solidFill>
                  <a:schemeClr val="tx1"/>
                </a:solidFill>
                <a:effectLst/>
                <a:latin typeface="+mn-lt"/>
                <a:ea typeface="+mn-ea"/>
                <a:cs typeface="+mn-cs"/>
              </a:rPr>
              <a:t>Never look back, we done gone hundreds of miles</a:t>
            </a:r>
          </a:p>
          <a:p>
            <a:r>
              <a:rPr lang="en-ZA" sz="1200" kern="1200" dirty="0" smtClean="0">
                <a:solidFill>
                  <a:schemeClr val="tx1"/>
                </a:solidFill>
                <a:effectLst/>
                <a:latin typeface="+mn-lt"/>
                <a:ea typeface="+mn-ea"/>
                <a:cs typeface="+mn-cs"/>
              </a:rPr>
              <a:t>From dark roads he rose, to become a hero</a:t>
            </a:r>
          </a:p>
          <a:p>
            <a:r>
              <a:rPr lang="en-ZA" sz="1200" kern="1200" dirty="0" smtClean="0">
                <a:solidFill>
                  <a:schemeClr val="tx1"/>
                </a:solidFill>
                <a:effectLst/>
                <a:latin typeface="+mn-lt"/>
                <a:ea typeface="+mn-ea"/>
                <a:cs typeface="+mn-cs"/>
              </a:rPr>
              <a:t>Facin' the league of justice, his power was the people</a:t>
            </a:r>
          </a:p>
        </p:txBody>
      </p:sp>
      <p:sp>
        <p:nvSpPr>
          <p:cNvPr id="4" name="Slide Number Placeholder 3"/>
          <p:cNvSpPr>
            <a:spLocks noGrp="1"/>
          </p:cNvSpPr>
          <p:nvPr>
            <p:ph type="sldNum" sz="quarter" idx="10"/>
          </p:nvPr>
        </p:nvSpPr>
        <p:spPr/>
        <p:txBody>
          <a:bodyPr/>
          <a:lstStyle/>
          <a:p>
            <a:fld id="{1B76B6BF-B88A-A84A-B4EA-7A1DC6EF6D27}" type="slidenum">
              <a:rPr lang="en-US" smtClean="0"/>
              <a:t>53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0" kern="1200" dirty="0" smtClean="0">
                <a:solidFill>
                  <a:schemeClr val="tx1"/>
                </a:solidFill>
                <a:effectLst/>
                <a:latin typeface="+mn-lt"/>
                <a:ea typeface="+mn-ea"/>
                <a:cs typeface="+mn-cs"/>
              </a:rPr>
              <a:t>The biggest weapon is to stay peaceful</a:t>
            </a:r>
          </a:p>
          <a:p>
            <a:r>
              <a:rPr lang="en-ZA" sz="1200" i="0" kern="1200" dirty="0" smtClean="0">
                <a:solidFill>
                  <a:schemeClr val="tx1"/>
                </a:solidFill>
                <a:effectLst/>
                <a:latin typeface="+mn-lt"/>
                <a:ea typeface="+mn-ea"/>
                <a:cs typeface="+mn-cs"/>
              </a:rPr>
              <a:t>We sing, our music is the cuts that we bleed through</a:t>
            </a:r>
          </a:p>
          <a:p>
            <a:r>
              <a:rPr lang="en-ZA" sz="1200" i="0" kern="1200" dirty="0" smtClean="0">
                <a:solidFill>
                  <a:schemeClr val="tx1"/>
                </a:solidFill>
                <a:effectLst/>
                <a:latin typeface="+mn-lt"/>
                <a:ea typeface="+mn-ea"/>
                <a:cs typeface="+mn-cs"/>
              </a:rPr>
              <a:t>Somewhere in the dream we had an epiphany</a:t>
            </a:r>
          </a:p>
          <a:p>
            <a:r>
              <a:rPr lang="en-ZA" sz="1200" i="0" kern="1200" dirty="0" smtClean="0">
                <a:solidFill>
                  <a:schemeClr val="tx1"/>
                </a:solidFill>
                <a:effectLst/>
                <a:latin typeface="+mn-lt"/>
                <a:ea typeface="+mn-ea"/>
                <a:cs typeface="+mn-cs"/>
              </a:rPr>
              <a:t>Now we right the wrongs in history</a:t>
            </a:r>
          </a:p>
          <a:p>
            <a:r>
              <a:rPr lang="en-ZA" sz="1200" i="0" kern="1200" dirty="0" smtClean="0">
                <a:solidFill>
                  <a:schemeClr val="tx1"/>
                </a:solidFill>
                <a:effectLst/>
                <a:latin typeface="+mn-lt"/>
                <a:ea typeface="+mn-ea"/>
                <a:cs typeface="+mn-cs"/>
              </a:rPr>
              <a:t>No one can win the war individually</a:t>
            </a:r>
          </a:p>
          <a:p>
            <a:r>
              <a:rPr lang="en-ZA" sz="1200" i="0" kern="1200" dirty="0" smtClean="0">
                <a:solidFill>
                  <a:schemeClr val="tx1"/>
                </a:solidFill>
                <a:effectLst/>
                <a:latin typeface="+mn-lt"/>
                <a:ea typeface="+mn-ea"/>
                <a:cs typeface="+mn-cs"/>
              </a:rPr>
              <a:t>It takes the wisdom of the elders and young people's energy</a:t>
            </a:r>
          </a:p>
          <a:p>
            <a:r>
              <a:rPr lang="en-ZA" sz="1200" i="0" kern="1200" dirty="0" smtClean="0">
                <a:solidFill>
                  <a:schemeClr val="tx1"/>
                </a:solidFill>
                <a:effectLst/>
                <a:latin typeface="+mn-lt"/>
                <a:ea typeface="+mn-ea"/>
                <a:cs typeface="+mn-cs"/>
              </a:rPr>
              <a:t>Welcome to the story we call victory</a:t>
            </a:r>
          </a:p>
          <a:p>
            <a:r>
              <a:rPr lang="en-ZA" sz="1200" i="0" kern="1200" dirty="0" smtClean="0">
                <a:solidFill>
                  <a:schemeClr val="tx1"/>
                </a:solidFill>
                <a:effectLst/>
                <a:latin typeface="+mn-lt"/>
                <a:ea typeface="+mn-ea"/>
                <a:cs typeface="+mn-cs"/>
              </a:rPr>
              <a:t>Comin' of the Lord, my eyes have seen the glory</a:t>
            </a:r>
          </a:p>
        </p:txBody>
      </p:sp>
      <p:sp>
        <p:nvSpPr>
          <p:cNvPr id="4" name="Slide Number Placeholder 3"/>
          <p:cNvSpPr>
            <a:spLocks noGrp="1"/>
          </p:cNvSpPr>
          <p:nvPr>
            <p:ph type="sldNum" sz="quarter" idx="10"/>
          </p:nvPr>
        </p:nvSpPr>
        <p:spPr/>
        <p:txBody>
          <a:bodyPr/>
          <a:lstStyle/>
          <a:p>
            <a:fld id="{1B76B6BF-B88A-A84A-B4EA-7A1DC6EF6D27}" type="slidenum">
              <a:rPr lang="en-US" smtClean="0"/>
              <a:t>54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u="none" kern="1200" dirty="0" smtClean="0">
                <a:solidFill>
                  <a:schemeClr val="tx1"/>
                </a:solidFill>
                <a:effectLst/>
                <a:latin typeface="+mn-lt"/>
                <a:ea typeface="+mn-ea"/>
                <a:cs typeface="+mn-cs"/>
              </a:rPr>
              <a:t>Prayer</a:t>
            </a:r>
            <a:endParaRPr lang="en-ZA" sz="1200" i="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Next Sunday is Celebration Sunday – be sure to bring an appetite!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56</a:t>
            </a:fld>
            <a:endParaRPr lang="en-ZA"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Selma - John Legend ft. Common Music Video -  Glory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Get it on YouTube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ZzbKaDPMoDU</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a:t>
            </a:r>
            <a:r>
              <a:rPr lang="en-ZA" sz="1200" kern="1200" baseline="0" dirty="0" smtClean="0">
                <a:solidFill>
                  <a:schemeClr val="tx1"/>
                </a:solidFill>
                <a:effectLst/>
                <a:latin typeface="+mn-lt"/>
                <a:ea typeface="+mn-ea"/>
                <a:cs typeface="+mn-cs"/>
              </a:rPr>
              <a:t> have looked at some amazing revolutionaries!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does revolution look like TODAY, to you and me in our lives and our spheres of influence?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each have a calling: a God given purpose that drives us towards eternity.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 you believe you can influence the masses? Change a society? How does one do that?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6416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3844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60513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95529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49201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28622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11193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54619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3704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98597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32342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82384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422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99487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1592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86786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52842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74868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98507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76730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26927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23053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19333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02676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21111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9029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35294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57163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48055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95142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95345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8666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16086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78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35189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55581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27470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19478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15695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587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661482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62420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52515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761923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03875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79998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2556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70999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6755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87030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30457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86935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7802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710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8327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144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54363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16202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9358</TotalTime>
  <Words>2533</Words>
  <Application>Microsoft Macintosh PowerPoint</Application>
  <PresentationFormat>On-screen Show (4:3)</PresentationFormat>
  <Paragraphs>145</Paragraphs>
  <Slides>57</Slides>
  <Notes>57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647</cp:revision>
  <dcterms:created xsi:type="dcterms:W3CDTF">2014-06-20T13:14:19Z</dcterms:created>
  <dcterms:modified xsi:type="dcterms:W3CDTF">2015-03-15T11:25:22Z</dcterms:modified>
</cp:coreProperties>
</file>