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39"/>
  </p:notesMasterIdLst>
  <p:sldIdLst>
    <p:sldId id="1445" r:id="rId3"/>
    <p:sldId id="1452" r:id="rId4"/>
    <p:sldId id="1417" r:id="rId5"/>
    <p:sldId id="1404" r:id="rId6"/>
    <p:sldId id="1498" r:id="rId7"/>
    <p:sldId id="1499" r:id="rId8"/>
    <p:sldId id="1500" r:id="rId9"/>
    <p:sldId id="1501" r:id="rId10"/>
    <p:sldId id="1447" r:id="rId11"/>
    <p:sldId id="1483" r:id="rId12"/>
    <p:sldId id="1480" r:id="rId13"/>
    <p:sldId id="1448" r:id="rId14"/>
    <p:sldId id="1484" r:id="rId15"/>
    <p:sldId id="1485" r:id="rId16"/>
    <p:sldId id="1486" r:id="rId17"/>
    <p:sldId id="1487" r:id="rId18"/>
    <p:sldId id="1449" r:id="rId19"/>
    <p:sldId id="1450" r:id="rId20"/>
    <p:sldId id="1491" r:id="rId21"/>
    <p:sldId id="1446" r:id="rId22"/>
    <p:sldId id="1490" r:id="rId23"/>
    <p:sldId id="1492" r:id="rId24"/>
    <p:sldId id="1407" r:id="rId25"/>
    <p:sldId id="1494" r:id="rId26"/>
    <p:sldId id="1495" r:id="rId27"/>
    <p:sldId id="1496" r:id="rId28"/>
    <p:sldId id="1451" r:id="rId29"/>
    <p:sldId id="1488" r:id="rId30"/>
    <p:sldId id="1497" r:id="rId31"/>
    <p:sldId id="1489" r:id="rId32"/>
    <p:sldId id="1482" r:id="rId33"/>
    <p:sldId id="1502" r:id="rId34"/>
    <p:sldId id="1473" r:id="rId35"/>
    <p:sldId id="1474" r:id="rId36"/>
    <p:sldId id="1475" r:id="rId37"/>
    <p:sldId id="1477" r:id="rId38"/>
  </p:sldIdLst>
  <p:sldSz cx="9144000" cy="6858000" type="screen4x3"/>
  <p:notesSz cx="6858000" cy="9144000"/>
  <p:defaultTextStyle>
    <a:defPPr>
      <a:defRPr lang="en-US"/>
    </a:defPPr>
    <a:lvl1pPr marL="0" algn="l" defTabSz="457144" rtl="0" eaLnBrk="1" latinLnBrk="0" hangingPunct="1">
      <a:defRPr sz="1800" kern="1200">
        <a:solidFill>
          <a:schemeClr val="tx1"/>
        </a:solidFill>
        <a:latin typeface="+mn-lt"/>
        <a:ea typeface="+mn-ea"/>
        <a:cs typeface="+mn-cs"/>
      </a:defRPr>
    </a:lvl1pPr>
    <a:lvl2pPr marL="457144" algn="l" defTabSz="457144" rtl="0" eaLnBrk="1" latinLnBrk="0" hangingPunct="1">
      <a:defRPr sz="1800" kern="1200">
        <a:solidFill>
          <a:schemeClr val="tx1"/>
        </a:solidFill>
        <a:latin typeface="+mn-lt"/>
        <a:ea typeface="+mn-ea"/>
        <a:cs typeface="+mn-cs"/>
      </a:defRPr>
    </a:lvl2pPr>
    <a:lvl3pPr marL="914287" algn="l" defTabSz="457144" rtl="0" eaLnBrk="1" latinLnBrk="0" hangingPunct="1">
      <a:defRPr sz="1800" kern="1200">
        <a:solidFill>
          <a:schemeClr val="tx1"/>
        </a:solidFill>
        <a:latin typeface="+mn-lt"/>
        <a:ea typeface="+mn-ea"/>
        <a:cs typeface="+mn-cs"/>
      </a:defRPr>
    </a:lvl3pPr>
    <a:lvl4pPr marL="1371431" algn="l" defTabSz="457144" rtl="0" eaLnBrk="1" latinLnBrk="0" hangingPunct="1">
      <a:defRPr sz="1800" kern="1200">
        <a:solidFill>
          <a:schemeClr val="tx1"/>
        </a:solidFill>
        <a:latin typeface="+mn-lt"/>
        <a:ea typeface="+mn-ea"/>
        <a:cs typeface="+mn-cs"/>
      </a:defRPr>
    </a:lvl4pPr>
    <a:lvl5pPr marL="1828574" algn="l" defTabSz="457144" rtl="0" eaLnBrk="1" latinLnBrk="0" hangingPunct="1">
      <a:defRPr sz="1800" kern="1200">
        <a:solidFill>
          <a:schemeClr val="tx1"/>
        </a:solidFill>
        <a:latin typeface="+mn-lt"/>
        <a:ea typeface="+mn-ea"/>
        <a:cs typeface="+mn-cs"/>
      </a:defRPr>
    </a:lvl5pPr>
    <a:lvl6pPr marL="2285717" algn="l" defTabSz="457144" rtl="0" eaLnBrk="1" latinLnBrk="0" hangingPunct="1">
      <a:defRPr sz="1800" kern="1200">
        <a:solidFill>
          <a:schemeClr val="tx1"/>
        </a:solidFill>
        <a:latin typeface="+mn-lt"/>
        <a:ea typeface="+mn-ea"/>
        <a:cs typeface="+mn-cs"/>
      </a:defRPr>
    </a:lvl6pPr>
    <a:lvl7pPr marL="2742861" algn="l" defTabSz="457144" rtl="0" eaLnBrk="1" latinLnBrk="0" hangingPunct="1">
      <a:defRPr sz="1800" kern="1200">
        <a:solidFill>
          <a:schemeClr val="tx1"/>
        </a:solidFill>
        <a:latin typeface="+mn-lt"/>
        <a:ea typeface="+mn-ea"/>
        <a:cs typeface="+mn-cs"/>
      </a:defRPr>
    </a:lvl7pPr>
    <a:lvl8pPr marL="3200004" algn="l" defTabSz="457144" rtl="0" eaLnBrk="1" latinLnBrk="0" hangingPunct="1">
      <a:defRPr sz="1800" kern="1200">
        <a:solidFill>
          <a:schemeClr val="tx1"/>
        </a:solidFill>
        <a:latin typeface="+mn-lt"/>
        <a:ea typeface="+mn-ea"/>
        <a:cs typeface="+mn-cs"/>
      </a:defRPr>
    </a:lvl8pPr>
    <a:lvl9pPr marL="3657148" algn="l" defTabSz="457144"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FB0A"/>
    <a:srgbClr val="82081A"/>
    <a:srgbClr val="FFFF99"/>
    <a:srgbClr val="996600"/>
    <a:srgbClr val="FFCC99"/>
    <a:srgbClr val="CC3333"/>
    <a:srgbClr val="FB2008"/>
    <a:srgbClr val="DE222C"/>
    <a:srgbClr val="FF5868"/>
    <a:srgbClr val="BA020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71" autoAdjust="0"/>
    <p:restoredTop sz="88737" autoAdjust="0"/>
  </p:normalViewPr>
  <p:slideViewPr>
    <p:cSldViewPr snapToGrid="0" snapToObjects="1" showGuides="1">
      <p:cViewPr varScale="1">
        <p:scale>
          <a:sx n="67" d="100"/>
          <a:sy n="67" d="100"/>
        </p:scale>
        <p:origin x="-232" y="-104"/>
      </p:cViewPr>
      <p:guideLst>
        <p:guide orient="horz" pos="4183"/>
        <p:guide pos="5759"/>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notesMaster" Target="notesMasters/notes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3D2349-956C-E94D-BDF5-9F5F8C952267}" type="datetimeFigureOut">
              <a:rPr lang="en-US" smtClean="0"/>
              <a:t>16/07/13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B761E8-B556-2442-B9DB-91D007047673}" type="slidenum">
              <a:rPr lang="en-US" smtClean="0"/>
              <a:t>‹#›</a:t>
            </a:fld>
            <a:endParaRPr lang="en-US"/>
          </a:p>
        </p:txBody>
      </p:sp>
    </p:spTree>
    <p:extLst>
      <p:ext uri="{BB962C8B-B14F-4D97-AF65-F5344CB8AC3E}">
        <p14:creationId xmlns:p14="http://schemas.microsoft.com/office/powerpoint/2010/main" val="3125907299"/>
      </p:ext>
    </p:extLst>
  </p:cSld>
  <p:clrMap bg1="lt1" tx1="dk1" bg2="lt2" tx2="dk2" accent1="accent1" accent2="accent2" accent3="accent3" accent4="accent4" accent5="accent5" accent6="accent6" hlink="hlink" folHlink="folHlink"/>
  <p:notesStyle>
    <a:lvl1pPr marL="0" algn="l" defTabSz="457144" rtl="0" eaLnBrk="1" latinLnBrk="0" hangingPunct="1">
      <a:defRPr sz="1200" kern="1200">
        <a:solidFill>
          <a:schemeClr val="tx1"/>
        </a:solidFill>
        <a:latin typeface="+mn-lt"/>
        <a:ea typeface="+mn-ea"/>
        <a:cs typeface="+mn-cs"/>
      </a:defRPr>
    </a:lvl1pPr>
    <a:lvl2pPr marL="457144" algn="l" defTabSz="457144" rtl="0" eaLnBrk="1" latinLnBrk="0" hangingPunct="1">
      <a:defRPr sz="1200" kern="1200">
        <a:solidFill>
          <a:schemeClr val="tx1"/>
        </a:solidFill>
        <a:latin typeface="+mn-lt"/>
        <a:ea typeface="+mn-ea"/>
        <a:cs typeface="+mn-cs"/>
      </a:defRPr>
    </a:lvl2pPr>
    <a:lvl3pPr marL="914287" algn="l" defTabSz="457144" rtl="0" eaLnBrk="1" latinLnBrk="0" hangingPunct="1">
      <a:defRPr sz="1200" kern="1200">
        <a:solidFill>
          <a:schemeClr val="tx1"/>
        </a:solidFill>
        <a:latin typeface="+mn-lt"/>
        <a:ea typeface="+mn-ea"/>
        <a:cs typeface="+mn-cs"/>
      </a:defRPr>
    </a:lvl3pPr>
    <a:lvl4pPr marL="1371431" algn="l" defTabSz="457144" rtl="0" eaLnBrk="1" latinLnBrk="0" hangingPunct="1">
      <a:defRPr sz="1200" kern="1200">
        <a:solidFill>
          <a:schemeClr val="tx1"/>
        </a:solidFill>
        <a:latin typeface="+mn-lt"/>
        <a:ea typeface="+mn-ea"/>
        <a:cs typeface="+mn-cs"/>
      </a:defRPr>
    </a:lvl4pPr>
    <a:lvl5pPr marL="1828574" algn="l" defTabSz="457144" rtl="0" eaLnBrk="1" latinLnBrk="0" hangingPunct="1">
      <a:defRPr sz="1200" kern="1200">
        <a:solidFill>
          <a:schemeClr val="tx1"/>
        </a:solidFill>
        <a:latin typeface="+mn-lt"/>
        <a:ea typeface="+mn-ea"/>
        <a:cs typeface="+mn-cs"/>
      </a:defRPr>
    </a:lvl5pPr>
    <a:lvl6pPr marL="2285717" algn="l" defTabSz="457144" rtl="0" eaLnBrk="1" latinLnBrk="0" hangingPunct="1">
      <a:defRPr sz="1200" kern="1200">
        <a:solidFill>
          <a:schemeClr val="tx1"/>
        </a:solidFill>
        <a:latin typeface="+mn-lt"/>
        <a:ea typeface="+mn-ea"/>
        <a:cs typeface="+mn-cs"/>
      </a:defRPr>
    </a:lvl6pPr>
    <a:lvl7pPr marL="2742861" algn="l" defTabSz="457144" rtl="0" eaLnBrk="1" latinLnBrk="0" hangingPunct="1">
      <a:defRPr sz="1200" kern="1200">
        <a:solidFill>
          <a:schemeClr val="tx1"/>
        </a:solidFill>
        <a:latin typeface="+mn-lt"/>
        <a:ea typeface="+mn-ea"/>
        <a:cs typeface="+mn-cs"/>
      </a:defRPr>
    </a:lvl7pPr>
    <a:lvl8pPr marL="3200004" algn="l" defTabSz="457144" rtl="0" eaLnBrk="1" latinLnBrk="0" hangingPunct="1">
      <a:defRPr sz="1200" kern="1200">
        <a:solidFill>
          <a:schemeClr val="tx1"/>
        </a:solidFill>
        <a:latin typeface="+mn-lt"/>
        <a:ea typeface="+mn-ea"/>
        <a:cs typeface="+mn-cs"/>
      </a:defRPr>
    </a:lvl8pPr>
    <a:lvl9pPr marL="3657148" algn="l" defTabSz="45714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dirty="0" smtClean="0">
                <a:latin typeface="Calibri" charset="0"/>
              </a:rPr>
              <a:t>The Role of a Youth Pastor</a:t>
            </a:r>
            <a:endParaRPr lang="en-ZA" dirty="0">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a:t>
            </a:fld>
            <a:endParaRPr lang="en-ZA" sz="1200">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4193C2-5522-E249-A44F-C623B20A76E1}" type="slidenum">
              <a:rPr lang="en-US" smtClean="0"/>
              <a:t>10</a:t>
            </a:fld>
            <a:endParaRPr lang="en-US"/>
          </a:p>
        </p:txBody>
      </p:sp>
    </p:spTree>
    <p:extLst>
      <p:ext uri="{BB962C8B-B14F-4D97-AF65-F5344CB8AC3E}">
        <p14:creationId xmlns:p14="http://schemas.microsoft.com/office/powerpoint/2010/main" val="23516670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4193C2-5522-E249-A44F-C623B20A76E1}" type="slidenum">
              <a:rPr lang="en-US" smtClean="0"/>
              <a:t>11</a:t>
            </a:fld>
            <a:endParaRPr lang="en-US"/>
          </a:p>
        </p:txBody>
      </p:sp>
    </p:spTree>
    <p:extLst>
      <p:ext uri="{BB962C8B-B14F-4D97-AF65-F5344CB8AC3E}">
        <p14:creationId xmlns:p14="http://schemas.microsoft.com/office/powerpoint/2010/main" val="23516670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8851" name="Notes Placeholder 2"/>
          <p:cNvSpPr>
            <a:spLocks noGrp="1"/>
          </p:cNvSpPr>
          <p:nvPr>
            <p:ph type="body" idx="1"/>
          </p:nvPr>
        </p:nvSpPr>
        <p:spPr bwMode="auto"/>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3. Implement the Strategies – design and implement a disciplemaking ministry that engages, establishes, equips and empower high schoolers.</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5FE245F1-4908-3448-A8CC-3D7A4CE3AF2F}" type="slidenum">
              <a:rPr lang="en-ZA">
                <a:solidFill>
                  <a:prstClr val="black"/>
                </a:solidFill>
                <a:latin typeface="Calibri" charset="0"/>
              </a:rPr>
              <a:pPr eaLnBrk="1" hangingPunct="1"/>
              <a:t>12</a:t>
            </a:fld>
            <a:endParaRPr lang="en-ZA">
              <a:solidFill>
                <a:prstClr val="black"/>
              </a:solidFill>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dirty="0" smtClean="0">
                <a:latin typeface="Calibri" charset="0"/>
              </a:rPr>
              <a:t>So, in summary, here</a:t>
            </a:r>
            <a:r>
              <a:rPr lang="en-ZA" baseline="0" dirty="0" smtClean="0">
                <a:latin typeface="Calibri" charset="0"/>
              </a:rPr>
              <a:t> are some of the key components of our Engage event that takes place on a Friday night: Setup, Prayer. Hang Time, Welcome, Announcements, Main Event, Small Groups and Refreshments.</a:t>
            </a:r>
            <a:endParaRPr lang="en-ZA" dirty="0">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13</a:t>
            </a:fld>
            <a:endParaRPr lang="en-ZA" sz="1200">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ZA" sz="1200" b="0" kern="1200" dirty="0" smtClean="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14</a:t>
            </a:fld>
            <a:endParaRPr lang="en-ZA" sz="1200">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ZA" sz="1200" kern="1200" dirty="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15</a:t>
            </a:fld>
            <a:endParaRPr lang="en-ZA" sz="1200">
              <a:latin typeface="Calibri"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ZA" sz="1200" kern="1200" dirty="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16</a:t>
            </a:fld>
            <a:endParaRPr lang="en-ZA" sz="1200">
              <a:latin typeface="Calibri"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8851" name="Notes Placeholder 2"/>
          <p:cNvSpPr>
            <a:spLocks noGrp="1"/>
          </p:cNvSpPr>
          <p:nvPr>
            <p:ph type="body" idx="1"/>
          </p:nvPr>
        </p:nvSpPr>
        <p:spPr bwMode="auto"/>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4. Cover the Services – be a presence at youth events to provide oversight and ensure that discipline is maintained and an environment is created in which God moves.</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5FE245F1-4908-3448-A8CC-3D7A4CE3AF2F}" type="slidenum">
              <a:rPr lang="en-ZA">
                <a:solidFill>
                  <a:prstClr val="black"/>
                </a:solidFill>
                <a:latin typeface="Calibri" charset="0"/>
              </a:rPr>
              <a:pPr eaLnBrk="1" hangingPunct="1"/>
              <a:t>17</a:t>
            </a:fld>
            <a:endParaRPr lang="en-ZA">
              <a:solidFill>
                <a:prstClr val="black"/>
              </a:solidFill>
              <a:latin typeface="Calibri"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8851" name="Notes Placeholder 2"/>
          <p:cNvSpPr>
            <a:spLocks noGrp="1"/>
          </p:cNvSpPr>
          <p:nvPr>
            <p:ph type="body" idx="1"/>
          </p:nvPr>
        </p:nvSpPr>
        <p:spPr bwMode="auto"/>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5. Build the Team – create an effective system to identify and equip adult and teen leaders to fulfill leadership roles within the youth ministry.</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5FE245F1-4908-3448-A8CC-3D7A4CE3AF2F}" type="slidenum">
              <a:rPr lang="en-ZA">
                <a:solidFill>
                  <a:prstClr val="black"/>
                </a:solidFill>
                <a:latin typeface="Calibri" charset="0"/>
              </a:rPr>
              <a:pPr eaLnBrk="1" hangingPunct="1"/>
              <a:t>18</a:t>
            </a:fld>
            <a:endParaRPr lang="en-ZA">
              <a:solidFill>
                <a:prstClr val="black"/>
              </a:solidFill>
              <a:latin typeface="Calibri"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8851" name="Notes Placeholder 2"/>
          <p:cNvSpPr>
            <a:spLocks noGrp="1"/>
          </p:cNvSpPr>
          <p:nvPr>
            <p:ph type="body" idx="1"/>
          </p:nvPr>
        </p:nvSpPr>
        <p:spPr bwMode="auto"/>
        <p:txBody>
          <a:bodyPr wrap="square" numCol="1" anchor="t" anchorCtr="0" compatLnSpc="1">
            <a:prstTxWarp prst="textNoShape">
              <a:avLst/>
            </a:prstTxWarp>
          </a:bodyPr>
          <a:lstStyle/>
          <a:p>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5FE245F1-4908-3448-A8CC-3D7A4CE3AF2F}" type="slidenum">
              <a:rPr lang="en-ZA">
                <a:solidFill>
                  <a:prstClr val="black"/>
                </a:solidFill>
                <a:latin typeface="Calibri" charset="0"/>
              </a:rPr>
              <a:pPr eaLnBrk="1" hangingPunct="1"/>
              <a:t>19</a:t>
            </a:fld>
            <a:endParaRPr lang="en-ZA">
              <a:solidFill>
                <a:prstClr val="black"/>
              </a:solidFill>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The youth pastor is responsible to shepherd a segment of the wider congregation – in some congregations this would be an age-based breakdown of people from 13 to 18 or it could be focused on High Schoolers. Youth ministry is generally viewed as a department within the local church rather than a separate congregation – this ensures that the youth ministry operates in a way that balances the age-specific needs of the age group with the need for inter-generational connectivity and smooth transition into the wider congregation when they graduate from high school.</a:t>
            </a:r>
            <a:endParaRPr lang="en-ZA" sz="1200" kern="1200" dirty="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2</a:t>
            </a:fld>
            <a:endParaRPr lang="en-ZA" sz="1200">
              <a:latin typeface="Calibri"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8851" name="Notes Placeholder 2"/>
          <p:cNvSpPr>
            <a:spLocks noGrp="1"/>
          </p:cNvSpPr>
          <p:nvPr>
            <p:ph type="body" idx="1"/>
          </p:nvPr>
        </p:nvSpPr>
        <p:spPr bwMode="auto"/>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6. Shepherd the Flock – ensure that members of that age group are provided with the pastoral care they need at they enter their high school years, navigate through various issues they encounter in their personal lives and families, and prepare to transition into adulthood.</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5FE245F1-4908-3448-A8CC-3D7A4CE3AF2F}" type="slidenum">
              <a:rPr lang="en-ZA">
                <a:solidFill>
                  <a:prstClr val="black"/>
                </a:solidFill>
                <a:latin typeface="Calibri" charset="0"/>
              </a:rPr>
              <a:pPr eaLnBrk="1" hangingPunct="1"/>
              <a:t>20</a:t>
            </a:fld>
            <a:endParaRPr lang="en-ZA">
              <a:solidFill>
                <a:prstClr val="black"/>
              </a:solidFill>
              <a:latin typeface="Calibri"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8851" name="Notes Placeholder 2"/>
          <p:cNvSpPr>
            <a:spLocks noGrp="1"/>
          </p:cNvSpPr>
          <p:nvPr>
            <p:ph type="body" idx="1"/>
          </p:nvPr>
        </p:nvSpPr>
        <p:spPr bwMode="auto"/>
        <p:txBody>
          <a:bodyPr wrap="square" numCol="1" anchor="t" anchorCtr="0" compatLnSpc="1">
            <a:prstTxWarp prst="textNoShape">
              <a:avLst/>
            </a:prstTxWarp>
          </a:bodyPr>
          <a:lstStyle/>
          <a:p>
            <a:r>
              <a:rPr lang="en-ZA" sz="1200" kern="1200" dirty="0" smtClean="0">
                <a:solidFill>
                  <a:schemeClr val="tx1"/>
                </a:solidFill>
                <a:effectLst/>
                <a:latin typeface="+mn-lt"/>
                <a:ea typeface="+mn-ea"/>
                <a:cs typeface="+mn-cs"/>
              </a:rPr>
              <a:t>Teens may look fine on the outside, but you will soon discover that they have needs that must be addressed - and often this</a:t>
            </a:r>
            <a:r>
              <a:rPr lang="en-ZA" sz="1200" kern="1200" baseline="0" dirty="0" smtClean="0">
                <a:solidFill>
                  <a:schemeClr val="tx1"/>
                </a:solidFill>
                <a:effectLst/>
                <a:latin typeface="+mn-lt"/>
                <a:ea typeface="+mn-ea"/>
                <a:cs typeface="+mn-cs"/>
              </a:rPr>
              <a:t> can only take place on one one!</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5FE245F1-4908-3448-A8CC-3D7A4CE3AF2F}" type="slidenum">
              <a:rPr lang="en-ZA">
                <a:solidFill>
                  <a:prstClr val="black"/>
                </a:solidFill>
                <a:latin typeface="Calibri" charset="0"/>
              </a:rPr>
              <a:pPr eaLnBrk="1" hangingPunct="1"/>
              <a:t>21</a:t>
            </a:fld>
            <a:endParaRPr lang="en-ZA">
              <a:solidFill>
                <a:prstClr val="black"/>
              </a:solidFill>
              <a:latin typeface="Calibri"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8851" name="Notes Placeholder 2"/>
          <p:cNvSpPr>
            <a:spLocks noGrp="1"/>
          </p:cNvSpPr>
          <p:nvPr>
            <p:ph type="body" idx="1"/>
          </p:nvPr>
        </p:nvSpPr>
        <p:spPr bwMode="auto"/>
        <p:txBody>
          <a:bodyPr wrap="square" numCol="1" anchor="t" anchorCtr="0" compatLnSpc="1">
            <a:prstTxWarp prst="textNoShape">
              <a:avLst/>
            </a:prstTxWarp>
          </a:bodyPr>
          <a:lstStyle/>
          <a:p>
            <a:r>
              <a:rPr lang="en-ZA" sz="1200" kern="1200" dirty="0" smtClean="0">
                <a:solidFill>
                  <a:schemeClr val="tx1"/>
                </a:solidFill>
                <a:effectLst/>
                <a:latin typeface="+mn-lt"/>
                <a:ea typeface="+mn-ea"/>
                <a:cs typeface="+mn-cs"/>
              </a:rPr>
              <a:t>A youth pastor will spend many hours engaged in conversations with teens at coffee shops!</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5FE245F1-4908-3448-A8CC-3D7A4CE3AF2F}" type="slidenum">
              <a:rPr lang="en-ZA">
                <a:solidFill>
                  <a:prstClr val="black"/>
                </a:solidFill>
                <a:latin typeface="Calibri" charset="0"/>
              </a:rPr>
              <a:pPr eaLnBrk="1" hangingPunct="1"/>
              <a:t>22</a:t>
            </a:fld>
            <a:endParaRPr lang="en-ZA">
              <a:solidFill>
                <a:prstClr val="black"/>
              </a:solidFill>
              <a:latin typeface="Calibri"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8851" name="Notes Placeholder 2"/>
          <p:cNvSpPr>
            <a:spLocks noGrp="1"/>
          </p:cNvSpPr>
          <p:nvPr>
            <p:ph type="body" idx="1"/>
          </p:nvPr>
        </p:nvSpPr>
        <p:spPr bwMode="auto"/>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7. Impact the Schools – find a way to minister in high schools on a regular weekly basis to engage and establish learners and encourage teens to find a local church to call home.</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5FE245F1-4908-3448-A8CC-3D7A4CE3AF2F}" type="slidenum">
              <a:rPr lang="en-ZA">
                <a:solidFill>
                  <a:prstClr val="black"/>
                </a:solidFill>
                <a:latin typeface="Calibri" charset="0"/>
              </a:rPr>
              <a:pPr eaLnBrk="1" hangingPunct="1"/>
              <a:t>23</a:t>
            </a:fld>
            <a:endParaRPr lang="en-ZA">
              <a:solidFill>
                <a:prstClr val="black"/>
              </a:solidFill>
              <a:latin typeface="Calibri"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8851" name="Notes Placeholder 2"/>
          <p:cNvSpPr>
            <a:spLocks noGrp="1"/>
          </p:cNvSpPr>
          <p:nvPr>
            <p:ph type="body" idx="1"/>
          </p:nvPr>
        </p:nvSpPr>
        <p:spPr bwMode="auto"/>
        <p:txBody>
          <a:bodyPr wrap="square" numCol="1" anchor="t" anchorCtr="0" compatLnSpc="1">
            <a:prstTxWarp prst="textNoShape">
              <a:avLst/>
            </a:prstTxWarp>
          </a:bodyPr>
          <a:lstStyle/>
          <a:p>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5FE245F1-4908-3448-A8CC-3D7A4CE3AF2F}" type="slidenum">
              <a:rPr lang="en-ZA">
                <a:solidFill>
                  <a:prstClr val="black"/>
                </a:solidFill>
                <a:latin typeface="Calibri" charset="0"/>
              </a:rPr>
              <a:pPr eaLnBrk="1" hangingPunct="1"/>
              <a:t>24</a:t>
            </a:fld>
            <a:endParaRPr lang="en-ZA">
              <a:solidFill>
                <a:prstClr val="black"/>
              </a:solidFill>
              <a:latin typeface="Calibri"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8851" name="Notes Placeholder 2"/>
          <p:cNvSpPr>
            <a:spLocks noGrp="1"/>
          </p:cNvSpPr>
          <p:nvPr>
            <p:ph type="body" idx="1"/>
          </p:nvPr>
        </p:nvSpPr>
        <p:spPr bwMode="auto"/>
        <p:txBody>
          <a:bodyPr wrap="square" numCol="1" anchor="t" anchorCtr="0" compatLnSpc="1">
            <a:prstTxWarp prst="textNoShape">
              <a:avLst/>
            </a:prstTxWarp>
          </a:bodyPr>
          <a:lstStyle/>
          <a:p>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5FE245F1-4908-3448-A8CC-3D7A4CE3AF2F}" type="slidenum">
              <a:rPr lang="en-ZA">
                <a:solidFill>
                  <a:prstClr val="black"/>
                </a:solidFill>
                <a:latin typeface="Calibri" charset="0"/>
              </a:rPr>
              <a:pPr eaLnBrk="1" hangingPunct="1"/>
              <a:t>25</a:t>
            </a:fld>
            <a:endParaRPr lang="en-ZA">
              <a:solidFill>
                <a:prstClr val="black"/>
              </a:solidFill>
              <a:latin typeface="Calibri"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8851" name="Notes Placeholder 2"/>
          <p:cNvSpPr>
            <a:spLocks noGrp="1"/>
          </p:cNvSpPr>
          <p:nvPr>
            <p:ph type="body" idx="1"/>
          </p:nvPr>
        </p:nvSpPr>
        <p:spPr bwMode="auto"/>
        <p:txBody>
          <a:bodyPr wrap="square" numCol="1" anchor="t" anchorCtr="0" compatLnSpc="1">
            <a:prstTxWarp prst="textNoShape">
              <a:avLst/>
            </a:prstTxWarp>
          </a:bodyPr>
          <a:lstStyle/>
          <a:p>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5FE245F1-4908-3448-A8CC-3D7A4CE3AF2F}" type="slidenum">
              <a:rPr lang="en-ZA">
                <a:solidFill>
                  <a:prstClr val="black"/>
                </a:solidFill>
                <a:latin typeface="Calibri" charset="0"/>
              </a:rPr>
              <a:pPr eaLnBrk="1" hangingPunct="1"/>
              <a:t>26</a:t>
            </a:fld>
            <a:endParaRPr lang="en-ZA">
              <a:solidFill>
                <a:prstClr val="black"/>
              </a:solidFill>
              <a:latin typeface="Calibri"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8851" name="Notes Placeholder 2"/>
          <p:cNvSpPr>
            <a:spLocks noGrp="1"/>
          </p:cNvSpPr>
          <p:nvPr>
            <p:ph type="body" idx="1"/>
          </p:nvPr>
        </p:nvSpPr>
        <p:spPr bwMode="auto"/>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8. Represent the Ministry – play a key role in connecting the youth ministry into the wider congregation through attending and participating in meetings and events in the wider congregation – especially at a leadership level.</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5FE245F1-4908-3448-A8CC-3D7A4CE3AF2F}" type="slidenum">
              <a:rPr lang="en-ZA">
                <a:solidFill>
                  <a:prstClr val="black"/>
                </a:solidFill>
                <a:latin typeface="Calibri" charset="0"/>
              </a:rPr>
              <a:pPr eaLnBrk="1" hangingPunct="1"/>
              <a:t>27</a:t>
            </a:fld>
            <a:endParaRPr lang="en-ZA">
              <a:solidFill>
                <a:prstClr val="black"/>
              </a:solidFill>
              <a:latin typeface="Calibri"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Simon and Lindi Lerefolo, who provide the covering for youth ministry from an elder level. </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44193C2-5522-E249-A44F-C623B20A76E1}" type="slidenum">
              <a:rPr lang="en-US" smtClean="0"/>
              <a:t>28</a:t>
            </a:fld>
            <a:endParaRPr lang="en-US"/>
          </a:p>
        </p:txBody>
      </p:sp>
    </p:spTree>
    <p:extLst>
      <p:ext uri="{BB962C8B-B14F-4D97-AF65-F5344CB8AC3E}">
        <p14:creationId xmlns:p14="http://schemas.microsoft.com/office/powerpoint/2010/main" val="881759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Simon and Lindi Lerefolo, who provide the covering for youth ministry from an elder level. </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44193C2-5522-E249-A44F-C623B20A76E1}" type="slidenum">
              <a:rPr lang="en-US" smtClean="0"/>
              <a:t>29</a:t>
            </a:fld>
            <a:endParaRPr lang="en-US"/>
          </a:p>
        </p:txBody>
      </p:sp>
    </p:spTree>
    <p:extLst>
      <p:ext uri="{BB962C8B-B14F-4D97-AF65-F5344CB8AC3E}">
        <p14:creationId xmlns:p14="http://schemas.microsoft.com/office/powerpoint/2010/main" val="88175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8851" name="Notes Placeholder 2"/>
          <p:cNvSpPr>
            <a:spLocks noGrp="1"/>
          </p:cNvSpPr>
          <p:nvPr>
            <p:ph type="body" idx="1"/>
          </p:nvPr>
        </p:nvSpPr>
        <p:spPr bwMode="auto"/>
        <p:txBody>
          <a:bodyPr wrap="square" numCol="1" anchor="t" anchorCtr="0" compatLnSpc="1">
            <a:prstTxWarp prst="textNoShape">
              <a:avLst/>
            </a:prstTxWarp>
          </a:bodyPr>
          <a:lstStyle/>
          <a:p>
            <a:pPr marL="0" marR="0" indent="0" algn="l" defTabSz="457144"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 a youth pastor I (Mark Tittley) have the following general responsibilities:</a:t>
            </a:r>
            <a:endParaRPr lang="en-ZA" sz="1200" kern="1200" dirty="0" smtClean="0">
              <a:solidFill>
                <a:schemeClr val="tx1"/>
              </a:solidFill>
              <a:effectLst/>
              <a:latin typeface="+mn-lt"/>
              <a:ea typeface="+mn-ea"/>
              <a:cs typeface="+mn-cs"/>
            </a:endParaRPr>
          </a:p>
          <a:p>
            <a:endParaRPr lang="en-ZA" dirty="0">
              <a:solidFill>
                <a:schemeClr val="bg1"/>
              </a:solidFill>
              <a:effectLst>
                <a:outerShdw blurRad="38100" dist="38100" dir="2700000" algn="tl">
                  <a:srgbClr val="DDDDDD"/>
                </a:outerShdw>
              </a:effectLst>
              <a:latin typeface="DomBold BT"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DC630104-5A9A-BD45-9D32-D12873EF52C8}" type="slidenum">
              <a:rPr lang="en-ZA">
                <a:solidFill>
                  <a:prstClr val="black"/>
                </a:solidFill>
                <a:latin typeface="Calibri" charset="0"/>
              </a:rPr>
              <a:pPr eaLnBrk="1" hangingPunct="1"/>
              <a:t>3</a:t>
            </a:fld>
            <a:endParaRPr lang="en-ZA">
              <a:solidFill>
                <a:prstClr val="black"/>
              </a:solidFill>
              <a:latin typeface="Calibri"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44193C2-5522-E249-A44F-C623B20A76E1}" type="slidenum">
              <a:rPr lang="en-US" smtClean="0"/>
              <a:t>30</a:t>
            </a:fld>
            <a:endParaRPr lang="en-US"/>
          </a:p>
        </p:txBody>
      </p:sp>
    </p:spTree>
    <p:extLst>
      <p:ext uri="{BB962C8B-B14F-4D97-AF65-F5344CB8AC3E}">
        <p14:creationId xmlns:p14="http://schemas.microsoft.com/office/powerpoint/2010/main" val="881759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8851" name="Notes Placeholder 2"/>
          <p:cNvSpPr>
            <a:spLocks noGrp="1"/>
          </p:cNvSpPr>
          <p:nvPr>
            <p:ph type="body" idx="1"/>
          </p:nvPr>
        </p:nvSpPr>
        <p:spPr bwMode="auto"/>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Summary</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5FE245F1-4908-3448-A8CC-3D7A4CE3AF2F}" type="slidenum">
              <a:rPr lang="en-ZA">
                <a:solidFill>
                  <a:prstClr val="black"/>
                </a:solidFill>
                <a:latin typeface="Calibri" charset="0"/>
              </a:rPr>
              <a:pPr eaLnBrk="1" hangingPunct="1"/>
              <a:t>31</a:t>
            </a:fld>
            <a:endParaRPr lang="en-ZA">
              <a:solidFill>
                <a:prstClr val="black"/>
              </a:solidFill>
              <a:latin typeface="Calibri"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8851" name="Notes Placeholder 2"/>
          <p:cNvSpPr>
            <a:spLocks noGrp="1"/>
          </p:cNvSpPr>
          <p:nvPr>
            <p:ph type="body" idx="1"/>
          </p:nvPr>
        </p:nvSpPr>
        <p:spPr bwMode="auto"/>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Summary</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5FE245F1-4908-3448-A8CC-3D7A4CE3AF2F}" type="slidenum">
              <a:rPr lang="en-ZA">
                <a:solidFill>
                  <a:prstClr val="black"/>
                </a:solidFill>
                <a:latin typeface="Calibri" charset="0"/>
              </a:rPr>
              <a:pPr eaLnBrk="1" hangingPunct="1"/>
              <a:t>32</a:t>
            </a:fld>
            <a:endParaRPr lang="en-ZA">
              <a:solidFill>
                <a:prstClr val="black"/>
              </a:solidFill>
              <a:latin typeface="Calibri"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8851" name="Notes Placeholder 2"/>
          <p:cNvSpPr>
            <a:spLocks noGrp="1"/>
          </p:cNvSpPr>
          <p:nvPr>
            <p:ph type="body" idx="1"/>
          </p:nvPr>
        </p:nvSpPr>
        <p:spPr bwMode="auto"/>
        <p:txBody>
          <a:bodyPr wrap="square" numCol="1" anchor="t" anchorCtr="0" compatLnSpc="1">
            <a:prstTxWarp prst="textNoShape">
              <a:avLst/>
            </a:prstTxWarp>
          </a:bodyPr>
          <a:lstStyle/>
          <a:p>
            <a:r>
              <a:rPr lang="en-US" sz="1200" b="1" kern="1200" dirty="0" smtClean="0">
                <a:solidFill>
                  <a:schemeClr val="tx1"/>
                </a:solidFill>
                <a:effectLst/>
                <a:latin typeface="+mn-lt"/>
                <a:ea typeface="+mn-ea"/>
                <a:cs typeface="+mn-cs"/>
              </a:rPr>
              <a:t>1. Manila Youth Pastor Job Description</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Position Title: </a:t>
            </a:r>
            <a:r>
              <a:rPr lang="en-US" sz="1200" kern="1200" dirty="0" smtClean="0">
                <a:solidFill>
                  <a:schemeClr val="tx1"/>
                </a:solidFill>
                <a:effectLst/>
                <a:latin typeface="+mn-lt"/>
                <a:ea typeface="+mn-ea"/>
                <a:cs typeface="+mn-cs"/>
              </a:rPr>
              <a:t>Youth Pastor </a:t>
            </a:r>
            <a:endParaRPr lang="en-Z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Accountable To:</a:t>
            </a:r>
            <a:r>
              <a:rPr lang="en-US" sz="1200" kern="1200" dirty="0" smtClean="0">
                <a:solidFill>
                  <a:schemeClr val="tx1"/>
                </a:solidFill>
                <a:effectLst/>
                <a:latin typeface="+mn-lt"/>
                <a:ea typeface="+mn-ea"/>
                <a:cs typeface="+mn-cs"/>
              </a:rPr>
              <a:t> Senior Pastor</a:t>
            </a:r>
            <a:endParaRPr lang="en-Z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Work Details:</a:t>
            </a:r>
            <a:endParaRPr lang="en-Z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General Responsibilities</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1. Prays for the youth congregation</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2. Preaches and teaches the Word through the services, discipleship programs, and the various events of the youth</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3. Represents Victory Santa Rosa in all </a:t>
            </a:r>
            <a:r>
              <a:rPr lang="en-US" sz="1200" kern="1200" dirty="0" err="1" smtClean="0">
                <a:solidFill>
                  <a:schemeClr val="tx1"/>
                </a:solidFill>
                <a:effectLst/>
                <a:latin typeface="+mn-lt"/>
                <a:ea typeface="+mn-ea"/>
                <a:cs typeface="+mn-cs"/>
              </a:rPr>
              <a:t>LifeBox</a:t>
            </a:r>
            <a:r>
              <a:rPr lang="en-US" sz="1200" kern="1200" dirty="0" smtClean="0">
                <a:solidFill>
                  <a:schemeClr val="tx1"/>
                </a:solidFill>
                <a:effectLst/>
                <a:latin typeface="+mn-lt"/>
                <a:ea typeface="+mn-ea"/>
                <a:cs typeface="+mn-cs"/>
              </a:rPr>
              <a:t> and Victory Metro Manila Youth meetings and projects</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4. Ensures that the overall youth direction will help the students to Honor God in their lives</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5. Ensures that the overall youth direction will help the students to be Disciples of Christ and Make Disciples for Christ</a:t>
            </a:r>
            <a:endParaRPr lang="en-Z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Youth Ministry Administration</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1. Regularly encourages, ministers, and prays for the Youth Ministry volunteers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2. Sets the yearly direction of the ministry</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3. Develops goals, strategies, and programs to achieve the ministry direction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4. Monitors the development of the various strategies and programs being implemented</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5. Analyzes and evaluates the </a:t>
            </a:r>
            <a:r>
              <a:rPr lang="en-US" sz="1200" kern="1200" dirty="0" err="1" smtClean="0">
                <a:solidFill>
                  <a:schemeClr val="tx1"/>
                </a:solidFill>
                <a:effectLst/>
                <a:latin typeface="+mn-lt"/>
                <a:ea typeface="+mn-ea"/>
                <a:cs typeface="+mn-cs"/>
              </a:rPr>
              <a:t>effectivity</a:t>
            </a:r>
            <a:r>
              <a:rPr lang="en-US" sz="1200" kern="1200" dirty="0" smtClean="0">
                <a:solidFill>
                  <a:schemeClr val="tx1"/>
                </a:solidFill>
                <a:effectLst/>
                <a:latin typeface="+mn-lt"/>
                <a:ea typeface="+mn-ea"/>
                <a:cs typeface="+mn-cs"/>
              </a:rPr>
              <a:t> and efficiency of all strategies and programs implemented</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6. Manages the Youth Ministry budget responsibly</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7. Regularly dialogues with the Senior Pastor for ministry updates and development</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5FE245F1-4908-3448-A8CC-3D7A4CE3AF2F}" type="slidenum">
              <a:rPr lang="en-ZA">
                <a:solidFill>
                  <a:prstClr val="black"/>
                </a:solidFill>
                <a:latin typeface="Calibri" charset="0"/>
              </a:rPr>
              <a:pPr eaLnBrk="1" hangingPunct="1"/>
              <a:t>33</a:t>
            </a:fld>
            <a:endParaRPr lang="en-ZA">
              <a:solidFill>
                <a:prstClr val="black"/>
              </a:solidFill>
              <a:latin typeface="Calibri"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8851" name="Notes Placeholder 2"/>
          <p:cNvSpPr>
            <a:spLocks noGrp="1"/>
          </p:cNvSpPr>
          <p:nvPr>
            <p:ph type="body" idx="1"/>
          </p:nvPr>
        </p:nvSpPr>
        <p:spPr bwMode="auto"/>
        <p:txBody>
          <a:bodyPr wrap="square" numCol="1" anchor="t" anchorCtr="0" compatLnSpc="1">
            <a:prstTxWarp prst="textNoShape">
              <a:avLst/>
            </a:prstTxWarp>
          </a:bodyPr>
          <a:lstStyle/>
          <a:p>
            <a:r>
              <a:rPr lang="en-US" sz="1200" b="1" kern="1200" dirty="0" smtClean="0">
                <a:solidFill>
                  <a:schemeClr val="tx1"/>
                </a:solidFill>
                <a:effectLst/>
                <a:latin typeface="+mn-lt"/>
                <a:ea typeface="+mn-ea"/>
                <a:cs typeface="+mn-cs"/>
              </a:rPr>
              <a:t>2. Youth Pastor Job Description</a:t>
            </a:r>
            <a:endParaRPr lang="en-ZA" sz="11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Reports to: </a:t>
            </a:r>
            <a:r>
              <a:rPr lang="en-US" sz="1200" kern="1200" dirty="0" smtClean="0">
                <a:solidFill>
                  <a:schemeClr val="tx1"/>
                </a:solidFill>
                <a:effectLst/>
                <a:latin typeface="+mn-lt"/>
                <a:ea typeface="+mn-ea"/>
                <a:cs typeface="+mn-cs"/>
              </a:rPr>
              <a:t>Next Generation Pastor</a:t>
            </a:r>
            <a:endParaRPr lang="en-Z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Measurable Criteria:</a:t>
            </a:r>
            <a:endParaRPr lang="en-Z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Agreement with our church’s vision, goals and statement of faith</a:t>
            </a:r>
            <a:endParaRPr lang="en-Z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At least three years youth ministry experience in a growing youth ministry</a:t>
            </a:r>
            <a:endParaRPr lang="en-Z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Experience managing others, especially volunteers</a:t>
            </a:r>
            <a:endParaRPr lang="en-Z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Observable Qualifications:</a:t>
            </a:r>
            <a:endParaRPr lang="en-Z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 strong walk with God through a growing personal relationship with Jesus Christ</a:t>
            </a:r>
            <a:endParaRPr lang="en-Z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Teachable, with a desire to grow in both faith and abilities</a:t>
            </a:r>
            <a:endParaRPr lang="en-Z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 self starter—highly motivated</a:t>
            </a:r>
            <a:endParaRPr lang="en-Z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Has organizational and leadership ability</a:t>
            </a:r>
            <a:endParaRPr lang="en-Z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Has a passion for youth ministry</a:t>
            </a:r>
            <a:endParaRPr lang="en-Z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An understanding of contemporary youth culture</a:t>
            </a:r>
            <a:endParaRPr lang="en-Z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Strong verbal and written communication skills</a:t>
            </a:r>
            <a:endParaRPr lang="en-Z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 good role model</a:t>
            </a:r>
            <a:endParaRPr lang="en-Z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Team player with effective relational skills (works well with others)</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Job Description:</a:t>
            </a:r>
            <a:endParaRPr lang="en-Z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In conjunction with the Next Generation Pastor, set the vision for the youth ministry with a plan to carry it out</a:t>
            </a:r>
            <a:endParaRPr lang="en-ZA"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Ensure that the vision of the youth ministry adds to the general vision of the church</a:t>
            </a:r>
            <a:endParaRPr lang="en-ZA"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Develop and implement a clear strategy to achieve the vision</a:t>
            </a:r>
            <a:endParaRPr lang="en-ZA"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Clearly communicate the vision and strategy to all volunteers, staff, and student leaders</a:t>
            </a:r>
            <a:endParaRPr lang="en-Z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Develop and lead programs according to the vision and purpose of the youth ministry</a:t>
            </a:r>
            <a:endParaRPr lang="en-ZA"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Primarily be responsible for the church based aspect of the ministry (see attached vision document for clarity)</a:t>
            </a:r>
            <a:endParaRPr lang="en-ZA"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Oversee the running of regular church based programs and events</a:t>
            </a:r>
            <a:endParaRPr lang="en-Z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Recruit and train volunteer leaders to help you with your purpose</a:t>
            </a:r>
            <a:endParaRPr lang="en-ZA"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Meet regularly with volunteers and staff</a:t>
            </a:r>
            <a:endParaRPr lang="en-ZA"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Build into the youth ministry team with consistent training, equipping and mentoring</a:t>
            </a:r>
            <a:endParaRPr lang="en-ZA"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Encourage attendance at training events or conferences that would help leaders grow in the ministry</a:t>
            </a:r>
            <a:endParaRPr lang="en-Z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Build and maintain relationships with kids both churched and unchurched</a:t>
            </a:r>
            <a:endParaRPr lang="en-ZA"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Meet regularly with kids from the youth group</a:t>
            </a:r>
            <a:endParaRPr lang="en-ZA"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As time allows, develop relationships with un-churched youth</a:t>
            </a:r>
            <a:endParaRPr lang="en-Z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Build and maintain quality relationships with parents</a:t>
            </a:r>
            <a:endParaRPr lang="en-ZA"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Clearly share your vision with parents so they understand the purpose of the youth ministry</a:t>
            </a:r>
            <a:endParaRPr lang="en-ZA"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Create avenues of consistent contact with parents </a:t>
            </a:r>
            <a:endParaRPr lang="en-ZA"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Contribute meaningfully to the parent focused aspect of the ministry vision</a:t>
            </a:r>
            <a:endParaRPr lang="en-Z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Network with other youth workers in the community</a:t>
            </a:r>
            <a:endParaRPr lang="en-ZA"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Initiate contact with other youth workers in the area</a:t>
            </a:r>
            <a:endParaRPr lang="en-ZA"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Meet regularly with other youth workers, encouraging each other, sharing ideas and experiences</a:t>
            </a:r>
            <a:endParaRPr lang="en-ZA"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Program or attend area events with other youth ministries </a:t>
            </a:r>
            <a:endParaRPr lang="en-Z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Set and oversee the youth ministry budget</a:t>
            </a:r>
            <a:endParaRPr lang="en-ZA"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Set a budget that reflects the values in your vision and purpose</a:t>
            </a:r>
            <a:endParaRPr lang="en-ZA"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Manage the budget and the finances responsibly </a:t>
            </a:r>
            <a:endParaRPr lang="en-Z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Involve students in the ministry of the church as a whole, supporting and participating in the church’s vision, worship services, and activities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Attend weekly church staff meeting</a:t>
            </a:r>
            <a:r>
              <a:rPr lang="en-ZA" dirty="0" smtClean="0">
                <a:effectLst/>
              </a:rPr>
              <a:t> </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5FE245F1-4908-3448-A8CC-3D7A4CE3AF2F}" type="slidenum">
              <a:rPr lang="en-ZA">
                <a:solidFill>
                  <a:prstClr val="black"/>
                </a:solidFill>
                <a:latin typeface="Calibri" charset="0"/>
              </a:rPr>
              <a:pPr eaLnBrk="1" hangingPunct="1"/>
              <a:t>34</a:t>
            </a:fld>
            <a:endParaRPr lang="en-ZA">
              <a:solidFill>
                <a:prstClr val="black"/>
              </a:solidFill>
              <a:latin typeface="Calibri"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8851" name="Notes Placeholder 2"/>
          <p:cNvSpPr>
            <a:spLocks noGrp="1"/>
          </p:cNvSpPr>
          <p:nvPr>
            <p:ph type="body" idx="1"/>
          </p:nvPr>
        </p:nvSpPr>
        <p:spPr bwMode="auto"/>
        <p:txBody>
          <a:bodyPr wrap="square" numCol="1" anchor="t" anchorCtr="0" compatLnSpc="1">
            <a:prstTxWarp prst="textNoShape">
              <a:avLst/>
            </a:prstTxWarp>
          </a:bodyPr>
          <a:lstStyle/>
          <a:p>
            <a:r>
              <a:rPr lang="en-US" sz="1200" b="1" kern="1200" dirty="0" smtClean="0">
                <a:solidFill>
                  <a:schemeClr val="tx1"/>
                </a:solidFill>
                <a:effectLst/>
                <a:latin typeface="+mn-lt"/>
                <a:ea typeface="+mn-ea"/>
                <a:cs typeface="+mn-cs"/>
              </a:rPr>
              <a:t>3. The Youth Pastor’s Profile</a:t>
            </a:r>
            <a:r>
              <a:rPr lang="en-US" sz="1200" kern="1200" dirty="0" smtClean="0">
                <a:solidFill>
                  <a:schemeClr val="tx1"/>
                </a:solidFill>
                <a:effectLst/>
                <a:latin typeface="+mn-lt"/>
                <a:ea typeface="+mn-ea"/>
                <a:cs typeface="+mn-cs"/>
              </a:rPr>
              <a:t> (By Graeme </a:t>
            </a:r>
            <a:r>
              <a:rPr lang="en-US" sz="1200" kern="1200" dirty="0" err="1" smtClean="0">
                <a:solidFill>
                  <a:schemeClr val="tx1"/>
                </a:solidFill>
                <a:effectLst/>
                <a:latin typeface="+mn-lt"/>
                <a:ea typeface="+mn-ea"/>
                <a:cs typeface="+mn-cs"/>
              </a:rPr>
              <a:t>Codrington</a:t>
            </a:r>
            <a:r>
              <a:rPr lang="en-US" sz="1200" kern="1200" dirty="0" smtClean="0">
                <a:solidFill>
                  <a:schemeClr val="tx1"/>
                </a:solidFill>
                <a:effectLst/>
                <a:latin typeface="+mn-lt"/>
                <a:ea typeface="+mn-ea"/>
                <a:cs typeface="+mn-cs"/>
              </a:rPr>
              <a:t>)</a:t>
            </a:r>
            <a:endParaRPr lang="en-Z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various roles that the youth pastor fulfills are listed and then the character, knowledge, and skills required for each role are identified. The profile is a detailed description of what a youth pastor must be (character); what he must know (knowledge); and what he must do (skills).</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determining the profile, eight aspects of the youth pastor’s role are explored: minister, leader, specialist, evangelist, worker, discipler, counselor, and presenter.</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Before each aspect is explored a few overriding principles must be stressed: (1) the youth pastor must be a disciple of Christ who cultivates a disciplined devotional life; practices spiritual disciplines; takes advantage of corporate contexts in which spiritual growth is fostered; and discovers and develop their spiritual gifts. (2) The youth pastor must be called of God to work among young people and should see his calling as life-long, until the Lord leads him into a different ministry. (3) The youth pastor should be dependent on God through prayer for effectiveness and success in ministry. (4) The youth pastor should be a student of theology as it is only as he grows in his understanding of God that he will be effective in leading people to Him.</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1. Youth Minister</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youth pastor as a youth minister is responsible to be a servant who shepherds young people by their love and godly example.</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Character:</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Humble – James 4:6, James 4:10 </a:t>
            </a:r>
            <a:endParaRPr lang="en-Z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Caring - 1 Peter 5:2, John 21:15-18, Ephesians 4:2</a:t>
            </a:r>
            <a:endParaRPr lang="en-Z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Love - Matthew 22:37-39, 1 Corinthians 13:4-8 </a:t>
            </a:r>
            <a:endParaRPr lang="en-Z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Godly - 1 Timothy 4:7, Titus 2:12 It </a:t>
            </a:r>
            <a:endParaRPr lang="en-Z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Accountable - Romans 3:19, Romans 14:11-12</a:t>
            </a:r>
            <a:endParaRPr lang="en-Z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Sense of need – a team player – vulnerable - Matthew 10:24, 1 Corinthians 12:24-25 </a:t>
            </a:r>
            <a:endParaRPr lang="en-Z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Teachable – Psalms 94:12, Proverbs 10:17</a:t>
            </a:r>
            <a:endParaRPr lang="en-Z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Accessible to youth - Proverbs 14:26, Matthew 19:14</a:t>
            </a:r>
            <a:endParaRPr lang="en-Z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Loyal - Titus 3:1 </a:t>
            </a:r>
            <a:endParaRPr lang="en-Z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Positive attitude, courage - Romans 15:4 </a:t>
            </a:r>
            <a:endParaRPr lang="en-Z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Balancing Priorities - Philippians 4:8 </a:t>
            </a:r>
            <a:endParaRPr lang="en-Z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Initiative </a:t>
            </a:r>
            <a:endParaRPr lang="en-Z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Endurance - Hebrews 12:1, James 1:2-4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Knowledge:</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Jesus ministry as the example for ministry – Matthew, Mark, Luke, and John.</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Values of Christian ministry – 2 Timothy 4:1-5 1</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Power of example - Matthew 5:16, Titus 2:7-8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Value of accountability structures - James 5:16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Need for support of others – John 13:34-35, Ephesians 5:21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Value of on going training - 1 John 2:28</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Skills:</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Develop spirituality and godliness – 1 Timothy 4:7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Set an example to be followed – 1 Thessalonians 4:11-12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Serve people – Ephesians 5:21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Develop accountability structures – James 5:16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Develop a personal support system – John 13:34-35</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Involvement in ongoing education – Proverbs 2:1-5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Balance being an adult and a friend to youth</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2. Youth Leader</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youth pastor as a youth leader is responsible for being the kind of leader who can effectively oversee ministry in the local church. These are various aspects to this leadership: (a) personal: vision, excellence, time management, stress management; (b) ministry: plan, organize, direct, supervise; and (c) relational: conflict management, change management, marketing.</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Character:</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Purpose-driven – Matthew 22:37, Deuteronomy 6:13, Joshua 22:5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Pursue excellence – 1 Peter 1:16, Titus 1:7-8</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Proactive and disciplined – Proverbs 12:1, 2 Timothy 2:15</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Balance of work and rest – Genesis 2:2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Oriented towards the future – Jeremiah 29:11-13, James 4:14-15, Ephesians 5:15-16</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Organized – 1 Corinthians 14:40</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Leader and follower – Proverbs 10:8, Matthew 28:19-20, Romans 2:21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People developer – 1 Thessalonians 3:12-13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Open to change – Luke 2:52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Committed to peace – Proverbs 12:20, 1 Thessalonians 5:12-13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Positive and communicating – Galatians 6:10, Colossians 4:5, 1 Thessalonians 4:11-12</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Worshipper – Psalm 90:14, John 9:31, 1 Chronicles 16:29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Relational – Philippians 2:1-4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Knowledge:</a:t>
            </a:r>
            <a:endParaRPr lang="en-Z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Create vision for life and ministry – Hebrews 12:1-2 </a:t>
            </a:r>
            <a:endParaRPr lang="en-Z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Importance of excellence in ministry – 1 Peter 1:16, Titus 1:7-8</a:t>
            </a:r>
            <a:endParaRPr lang="en-Z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Time management – Ephesians 5:16-17 </a:t>
            </a:r>
            <a:endParaRPr lang="en-Z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Reality and effects of stress – Matthew 26:41, Hebrews 12:3,12</a:t>
            </a:r>
            <a:endParaRPr lang="en-Z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Importance and practice of planning </a:t>
            </a:r>
            <a:endParaRPr lang="en-Z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Organization of youth ministry – structure, delegation, budgeting – 1 Corinthians 4:2 </a:t>
            </a:r>
            <a:endParaRPr lang="en-Z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Leadership styles, motivation, communication, equipping, problem solving, decision making – Proverbs 10:17-18, John 8:31-32 </a:t>
            </a:r>
            <a:endParaRPr lang="en-Z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Importance and practice of supervision – Luke 16:1-12, Matthew 25:14-30 </a:t>
            </a:r>
            <a:endParaRPr lang="en-Z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Effects and process of change.</a:t>
            </a:r>
            <a:endParaRPr lang="en-Z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Conflict management – Proverbs 12:16, 1 Thessalonians 5:12-13, Hebrews 3:13 </a:t>
            </a:r>
            <a:endParaRPr lang="en-Z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Marketing process</a:t>
            </a:r>
            <a:endParaRPr lang="en-Z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Understanding worship – Hebrews 10:25</a:t>
            </a:r>
            <a:endParaRPr lang="en-Z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Life changes in small groups – Proverbs 9:9-10, Philippians 2:1-10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Skills:</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Develop a personal mission statement – 1 Timothy 6:12-16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Write a life plan to achieve excellence – Ephesians 5:16-17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Use a weekly time management planner – Ephesians 5:16-17</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Ways to order ministry – John 15:8</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Using an action plan</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Creating relational organizational structures – lead meetings, budgeting, delegating</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How to lead, motivate, communicate, equip, solve problems, and make decisions – John 8:31-32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Supervise people for ministry – 1 Thessalonians 5:12-13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Coping with change, preparing a group for change</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Conflict resolution – Matthew 5:24, Matthew 18:15</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Promote ministry and events.</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Leading worship – Psalm 149:1, Genesis 35:2-3, Psalm 95:6, 1 Peter 4:11</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Leading small groups – Proverbs 11:30,</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Motivate and cast vision for adult and student leaders – Matthew 28:19-20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3. Youth Specialist</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youth pastor as a youth specialist must understand youth development and youth culture in such a way that they are effectively able to minister among young people. 1Timothy 4:12 Don’t let anyone look down on you because you are young, but set an example for the believers in speech, in life, in love, in faith, and in purity.</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Character:</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Secure in own personality development – Philippians 4:11-13, Job 11:13-18, 1 Timothy 6:6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Open to learn from youth – Galatians 6:6, Matthew 10:24</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Positive about family – Ephesians 5:22-6:4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Incarnational – 1 Timothy 3:16, John 1:14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Knowledge:</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Personality development – characteristics and developmental tasks</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Trends in society (What’s in/ what’s out) – 1 Corinthians 9:22-23.</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Family ministry</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Incarnation as a model for ministry – John 1:14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Skills:</a:t>
            </a:r>
            <a:endParaRPr lang="en-Z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Age-appropriate ministry – Titus 2</a:t>
            </a:r>
            <a:endParaRPr lang="en-Z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Identify trends in society - 1 Corinthians 9:22-23 </a:t>
            </a:r>
            <a:endParaRPr lang="en-Z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Ministry among youth sub-cultures – Matthew 5:13-16</a:t>
            </a:r>
            <a:endParaRPr lang="en-Z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Minister to parents and families</a:t>
            </a:r>
            <a:endParaRPr lang="en-Z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Involvement in the life of the community – 1 Corinthians 22-23</a:t>
            </a:r>
            <a:endParaRPr lang="en-Z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Ministering </a:t>
            </a:r>
            <a:r>
              <a:rPr lang="en-US" sz="1200" kern="1200" dirty="0" err="1" smtClean="0">
                <a:solidFill>
                  <a:schemeClr val="tx1"/>
                </a:solidFill>
                <a:effectLst/>
                <a:latin typeface="+mn-lt"/>
                <a:ea typeface="+mn-ea"/>
                <a:cs typeface="+mn-cs"/>
              </a:rPr>
              <a:t>incarnationally</a:t>
            </a:r>
            <a:r>
              <a:rPr lang="en-US" sz="1200" kern="1200" dirty="0" smtClean="0">
                <a:solidFill>
                  <a:schemeClr val="tx1"/>
                </a:solidFill>
                <a:effectLst/>
                <a:latin typeface="+mn-lt"/>
                <a:ea typeface="+mn-ea"/>
                <a:cs typeface="+mn-cs"/>
              </a:rPr>
              <a:t> in youth culture – John 1:14</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4. Youth Evangelist</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youth pastor as a youth evangelist must be able to lead young people to Christ through the local church and youth group.</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Character:</a:t>
            </a:r>
            <a:endParaRPr lang="en-Z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Attractive, Christ-like nature – Ephesians 4:29, Matthew 5:14</a:t>
            </a:r>
            <a:endParaRPr lang="en-Z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Passion for evangelizing the lost – Matthew 28:19-20a</a:t>
            </a:r>
            <a:endParaRPr lang="en-Z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Life-style evangelism – Matthew 5:16, Philippians 2:14-16a</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Knowledge:</a:t>
            </a:r>
            <a:endParaRPr lang="en-Z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Understand youth: non-Christian, unchurched, seekers, etc. – John 10:14, 1 Corinthians 9:22 </a:t>
            </a:r>
            <a:endParaRPr lang="en-Z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Know and understand the Gospel - Philippians 3:10, 1 Corinthians 9:22-23 </a:t>
            </a:r>
            <a:endParaRPr lang="en-Z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Evangelize youth in the youth group – Colossians 2:2-3 </a:t>
            </a:r>
            <a:endParaRPr lang="en-Z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Involve Christian youth in evangelism – 1 Timothy 4:12, Matthew 28:19-20a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Skills:</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Lead youth to Christ through personal evangelism – Colossians 4:5</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Discover strategies for reaching lost youth.</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Motivate and train Christian youth to evangelize – 2 Corinthians 5:11-21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Teach methods of presenting the Gospel – 1 Corinthians 9:19-23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Involve Christian youth in service projects and mission trips- 1 Timothy 4:12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5. Youth Worker</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youth pastor as a youth worker is responsible for working among young people who are outside the local church context. They should be skilled in working outside-in with youth in the community who will not enter the church. This role also involves caring for the social dimensions of the life of youth by addressing their concerns and intervening in their lives where necessary. Mark 16:20, Acts 8:4.</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Character:</a:t>
            </a:r>
            <a:endParaRPr lang="en-Z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Trustworthy – keeping confidences – Proverbs 11:12-13 </a:t>
            </a:r>
            <a:endParaRPr lang="en-Z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Love and care for youth – Mark 10:13-16 </a:t>
            </a:r>
            <a:endParaRPr lang="en-Z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Respectability – 1 Thessalonians 4:11-12, 1 Timothy 3:2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Knowledge:</a:t>
            </a:r>
            <a:endParaRPr lang="en-Z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World view of unchurched youth – 1 Corinthians 9:19-23 </a:t>
            </a:r>
            <a:endParaRPr lang="en-Z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Dynamics of life in society and the family – John 4:7-9, Luke 19:5-7 </a:t>
            </a:r>
            <a:endParaRPr lang="en-Z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Ways to develop leadership qualities in youth – 1 Timothy 4:9-16, Philippians 4:9.</a:t>
            </a:r>
            <a:endParaRPr lang="en-Z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 Gospel and culture – John 4:7-9 </a:t>
            </a:r>
            <a:endParaRPr lang="en-Z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Ministry in schools, malls, homes, sports fields, etc. – John 4:7-9, Luke 19:5-7, Mark 16:15, Matthew 5:14-16</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Skills:</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Nurture healthy relationships between youth and their parents and other adults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Help youth deal with problems – John 17:15-16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Develop leadership skills in young people</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Support and educate parents</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Help youth develop social skills</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Creative hanging with unchurched youth</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Express the Gospel in youth culture</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Ability to minister in school, malls, homes, etc. – John 4:7-9, Luke 19:5-7</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6. Youth Discipler</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youth pastor as a youth discipler is responsible to establish new converts in the faith and grow Christian youth to maturity. – Ephesians 4:11-15, Titus 2:6-8.</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Character:</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Passion for discipling others – 2 Timothy 2:8-10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Personal spiritual growth – Hebrews 5:13-14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Involvement in mentoring relationships with student and adult leaders – 2 Timothy 2:2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Knowledge:</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Understanding discipleship – 2 Timothy 2:15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Faith and commitment development – 2 Peter 1:5-10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Contexts that facilitate spiritual growth – John 15:2,5, 2 Corinthians 9:10, 2 Peter 1:5-10</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Skills:</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Identify commitment levels in youth – 1 Peter 2:2</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Ways to increase commitment in youth – 1 Corinthians 15:58</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Develop youth for leadership – 1 Timothy 4:11-13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Involve youth in ministry – 1 Timothy 4:11-13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Lead a small group – Scriptures concerning Christ and the 12.</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Develop a cell ministry including cell leaders and adult cell coaches – Matthew 28:18-20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Integrate youth into the life of the church – Ephesians 4:11-12</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Disciple adult leaders – Ephesians 4:12 </a:t>
            </a:r>
            <a:endParaRPr lang="en-Z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7. Youth Counselor</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youth pastor as a youth counselor is responsible to help young people help themselves reach maturity, experience healing or move through crises or personal problems. 1 Peter 5:2-3, Titus 2:1, Titus 2:6-8, Proverbs 19:20, 1 Thessalonians 5:14.</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Character:</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Warm and caring – 1 Peter 5:2, John 21:15-18, Ephesians 4:2</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Positive view of self – aware of strengths and weaknesses – Romans 12:3-8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Biblical and positive handling of personal problems – Proverbs 13:10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Open to personal growth – Psalm 141:5</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Positive view of people – believe in their ability to change – Philemon 11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Genuine interest in people –1 Peter 5:2</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Knowledge:</a:t>
            </a:r>
            <a:endParaRPr lang="en-Z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Principles and practices of Christian counseling – Psalm 37:30-31, 1 Kings 22:5 </a:t>
            </a:r>
            <a:endParaRPr lang="en-Z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Hazards and limits in counseling – Proverbs 11:12-13 </a:t>
            </a:r>
            <a:endParaRPr lang="en-Z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Models for counseling – 1 Thessalonians 5:14 </a:t>
            </a:r>
            <a:endParaRPr lang="en-Z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Techniques for the counseling process – Proverbs 16:23, 1 Kings 22:5 </a:t>
            </a:r>
            <a:endParaRPr lang="en-Z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Crisis situations youth face – James 1:14-15, 1 Peter 5:7, 2 Timothy 2:22, Proverbs 3:5-6, Proverbs 19:20</a:t>
            </a:r>
            <a:endParaRPr lang="en-Z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Defense mechanisms youth use – Psalm 95:8, Proverbs 14:12, Proverbs 15:12, Ephesians 4:31</a:t>
            </a:r>
            <a:endParaRPr lang="en-Z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Issues youth face – 1 Corinthians 10:13, James 3:14-15, John 14:27, Proverbs 29:11, Luke 21:34, Psalm 147:3, 1 John 2:16</a:t>
            </a:r>
            <a:endParaRPr lang="en-Z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Knowing when to refer youth for professional help – Proverbs 11:14b, Proverbs 20:18</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Skills:</a:t>
            </a:r>
            <a:endParaRPr lang="en-Z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Respond to youth with warmth and concern – Romans 12:10, 2 Timothy 4:2 </a:t>
            </a:r>
            <a:endParaRPr lang="en-Z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Set guards against dangers in counseling – Proverbs 20:19, Proverbs 3:5-6, James 1:19, Proverbs 11:13</a:t>
            </a:r>
            <a:endParaRPr lang="en-Z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Work with personalized model for counseling – 1 Thessalonians 5:14, Proverbs 27:9 </a:t>
            </a:r>
            <a:endParaRPr lang="en-Z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Use skills for the counseling process – Proverbs 8:14, Proverbs 23:23, 26:4, Psalm 78:72</a:t>
            </a:r>
            <a:endParaRPr lang="en-Z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Intervention strategies for crises – James 5:19-20, Romans 15:7</a:t>
            </a:r>
            <a:endParaRPr lang="en-Z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Deal with defense mechanisms – 2 Corinthians 10:4-5 </a:t>
            </a:r>
            <a:endParaRPr lang="en-Z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Counsel youth through issues they face – Psalm 1:1, 2 Corinthians 1:3-4, 1 Peter 5:9, Romans 15:7</a:t>
            </a:r>
            <a:endParaRPr lang="en-Z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Practicing referral when necessary –Proverbs 15:22, Proverbs 20:18 </a:t>
            </a:r>
            <a:endParaRPr lang="en-Z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Provide pastoral counseling to youth and/or parents – Proverbs 13:14, Proverbs 2:9, Psalm 78:71-72, 2 Timothy 4:2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8. Youth Presenter</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youth pastor as a youth presenter is responsible to communicate Christian truth to youth in various contexts such as Bible studies, messages, devotions, programs, etc. – 1 Corinthians 9:16.</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Character:</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Relational – Mark 4:33</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Integrity – Titus 2:7</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Confidence – Romans 1:16</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Knowledge: Titus 2:7-8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Programming for different age groups; commitment levels – 1 Kings 8:61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Principles of effective programming</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Structure and methods of programming</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Christian education – 2 Timothy 3:16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Communication theory – Isaiah 28:9-10, 2 Timothy 2:24-26</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Commitment level programming - Hebrews 10:24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Youth group management – discipline, building unity – Ephesians 4:11-13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Skills:</a:t>
            </a:r>
            <a:endParaRPr lang="en-Z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Communicate truth to youth – 2 Timothy 2:15-16, 2 Timothy 4:2 </a:t>
            </a:r>
            <a:endParaRPr lang="en-Z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Evaluate presentations and programs – Philippians 1:10  </a:t>
            </a:r>
            <a:endParaRPr lang="en-Z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Presentation techniques – Philippians 1:10</a:t>
            </a:r>
            <a:endParaRPr lang="en-Z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Handle audience behavior – Nehemiah 8:3 </a:t>
            </a:r>
            <a:endParaRPr lang="en-Z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Building unity in a youth group – Ephesians 4:3 </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5FE245F1-4908-3448-A8CC-3D7A4CE3AF2F}" type="slidenum">
              <a:rPr lang="en-ZA">
                <a:solidFill>
                  <a:prstClr val="black"/>
                </a:solidFill>
                <a:latin typeface="Calibri" charset="0"/>
              </a:rPr>
              <a:pPr eaLnBrk="1" hangingPunct="1"/>
              <a:t>35</a:t>
            </a:fld>
            <a:endParaRPr lang="en-ZA">
              <a:solidFill>
                <a:prstClr val="black"/>
              </a:solidFill>
              <a:latin typeface="Calibri"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8851" name="Notes Placeholder 2"/>
          <p:cNvSpPr>
            <a:spLocks noGrp="1"/>
          </p:cNvSpPr>
          <p:nvPr>
            <p:ph type="body" idx="1"/>
          </p:nvPr>
        </p:nvSpPr>
        <p:spPr bwMode="auto"/>
        <p:txBody>
          <a:bodyPr wrap="square" numCol="1" anchor="t" anchorCtr="0" compatLnSpc="1">
            <a:prstTxWarp prst="textNoShape">
              <a:avLst/>
            </a:prstTxWarp>
          </a:bodyPr>
          <a:lstStyle/>
          <a:p>
            <a:r>
              <a:rPr lang="en-ZA" sz="1200" kern="1200" dirty="0" smtClean="0">
                <a:solidFill>
                  <a:schemeClr val="tx1"/>
                </a:solidFill>
                <a:effectLst/>
                <a:latin typeface="+mn-lt"/>
                <a:ea typeface="+mn-ea"/>
                <a:cs typeface="+mn-cs"/>
              </a:rPr>
              <a:t>What is your role as a youth worker or youth pastor?</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5FE245F1-4908-3448-A8CC-3D7A4CE3AF2F}" type="slidenum">
              <a:rPr lang="en-ZA">
                <a:solidFill>
                  <a:prstClr val="black"/>
                </a:solidFill>
                <a:latin typeface="Calibri" charset="0"/>
              </a:rPr>
              <a:pPr eaLnBrk="1" hangingPunct="1"/>
              <a:t>36</a:t>
            </a:fld>
            <a:endParaRPr lang="en-ZA">
              <a:solidFill>
                <a:prstClr val="black"/>
              </a:solidFill>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8851" name="Notes Placeholder 2"/>
          <p:cNvSpPr>
            <a:spLocks noGrp="1"/>
          </p:cNvSpPr>
          <p:nvPr>
            <p:ph type="body" idx="1"/>
          </p:nvPr>
        </p:nvSpPr>
        <p:spPr bwMode="auto"/>
        <p:txBody>
          <a:bodyPr wrap="square" numCol="1" anchor="t" anchorCtr="0" compatLnSpc="1">
            <a:prstTxWarp prst="textNoShape">
              <a:avLst/>
            </a:prstTxWarp>
          </a:bodyPr>
          <a:lstStyle/>
          <a:p>
            <a:pPr marL="0" marR="0" indent="0" algn="l" defTabSz="457144"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1. Shape the Direction – ensure the youth ministry operates with the same vision, mission and strategy of the wider congregation with adaptation for the high school age group. </a:t>
            </a:r>
            <a:endParaRPr lang="en-ZA" sz="1200" kern="1200" dirty="0" smtClean="0">
              <a:solidFill>
                <a:schemeClr val="tx1"/>
              </a:solidFill>
              <a:effectLst/>
              <a:latin typeface="+mn-lt"/>
              <a:ea typeface="+mn-ea"/>
              <a:cs typeface="+mn-cs"/>
            </a:endParaRPr>
          </a:p>
          <a:p>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5FE245F1-4908-3448-A8CC-3D7A4CE3AF2F}" type="slidenum">
              <a:rPr lang="en-ZA">
                <a:solidFill>
                  <a:prstClr val="black"/>
                </a:solidFill>
                <a:latin typeface="Calibri" charset="0"/>
              </a:rPr>
              <a:pPr eaLnBrk="1" hangingPunct="1"/>
              <a:t>4</a:t>
            </a:fld>
            <a:endParaRPr lang="en-ZA">
              <a:solidFill>
                <a:prstClr val="black"/>
              </a:solidFill>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ZA" dirty="0" smtClean="0">
                <a:solidFill>
                  <a:schemeClr val="bg1"/>
                </a:solidFill>
                <a:latin typeface="Calibri" charset="0"/>
              </a:rPr>
              <a:t>The church has</a:t>
            </a:r>
            <a:r>
              <a:rPr lang="en-ZA" baseline="0" dirty="0" smtClean="0">
                <a:solidFill>
                  <a:schemeClr val="bg1"/>
                </a:solidFill>
                <a:latin typeface="Calibri" charset="0"/>
              </a:rPr>
              <a:t> this mission statement: </a:t>
            </a:r>
            <a:r>
              <a:rPr lang="en-ZA" dirty="0" smtClean="0">
                <a:solidFill>
                  <a:schemeClr val="bg1"/>
                </a:solidFill>
                <a:latin typeface="Calibri" charset="0"/>
              </a:rPr>
              <a:t>We </a:t>
            </a:r>
            <a:r>
              <a:rPr lang="en-ZA" dirty="0">
                <a:solidFill>
                  <a:schemeClr val="bg1"/>
                </a:solidFill>
                <a:latin typeface="Calibri" charset="0"/>
              </a:rPr>
              <a:t>see lives, communities and society transformed through discipleship in the Word, the presence and power of God.</a:t>
            </a:r>
          </a:p>
        </p:txBody>
      </p:sp>
      <p:sp>
        <p:nvSpPr>
          <p:cNvPr id="71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C59BD55D-CA02-0D45-BFF8-5F059923811E}" type="slidenum">
              <a:rPr lang="en-ZA">
                <a:latin typeface="Calibri" charset="0"/>
              </a:rPr>
              <a:pPr eaLnBrk="1" hangingPunct="1"/>
              <a:t>5</a:t>
            </a:fld>
            <a:endParaRPr lang="en-ZA">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1" name="Notes Placeholder 2"/>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en-ZA" dirty="0" smtClean="0">
                <a:solidFill>
                  <a:schemeClr val="bg1"/>
                </a:solidFill>
                <a:effectLst>
                  <a:glow rad="101600">
                    <a:srgbClr val="000000"/>
                  </a:glow>
                </a:effectLst>
                <a:ea typeface="+mn-ea"/>
              </a:rPr>
              <a:t>Here is our mission statement at His People</a:t>
            </a:r>
            <a:r>
              <a:rPr lang="en-ZA" baseline="0" dirty="0" smtClean="0">
                <a:solidFill>
                  <a:schemeClr val="bg1"/>
                </a:solidFill>
                <a:effectLst>
                  <a:glow rad="101600">
                    <a:srgbClr val="000000"/>
                  </a:glow>
                </a:effectLst>
                <a:ea typeface="+mn-ea"/>
              </a:rPr>
              <a:t> Church: </a:t>
            </a:r>
            <a:r>
              <a:rPr lang="en-ZA" dirty="0" smtClean="0">
                <a:solidFill>
                  <a:schemeClr val="bg1"/>
                </a:solidFill>
                <a:effectLst>
                  <a:glow rad="101600">
                    <a:srgbClr val="000000"/>
                  </a:glow>
                </a:effectLst>
                <a:ea typeface="+mn-ea"/>
              </a:rPr>
              <a:t>We see lives, communities and society transformed</a:t>
            </a:r>
            <a:r>
              <a:rPr lang="en-ZA" baseline="0" dirty="0" smtClean="0">
                <a:solidFill>
                  <a:schemeClr val="tx1"/>
                </a:solidFill>
                <a:effectLst/>
                <a:ea typeface="+mn-ea"/>
              </a:rPr>
              <a:t> through discipleship in the Word, the presence and the power of God.</a:t>
            </a:r>
            <a:endParaRPr lang="en-ZA" dirty="0" smtClean="0">
              <a:solidFill>
                <a:schemeClr val="bg1"/>
              </a:solidFill>
              <a:effectLst>
                <a:glow rad="101600">
                  <a:srgbClr val="000000"/>
                </a:glow>
              </a:effectLst>
              <a:ea typeface="+mn-ea"/>
            </a:endParaRPr>
          </a:p>
        </p:txBody>
      </p:sp>
      <p:sp>
        <p:nvSpPr>
          <p:cNvPr id="71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2CAC1E8-8744-7745-AB39-1BDE72AE19B6}" type="slidenum">
              <a:rPr lang="en-ZA">
                <a:latin typeface="Calibri" charset="0"/>
              </a:rPr>
              <a:pPr eaLnBrk="1" hangingPunct="1"/>
              <a:t>6</a:t>
            </a:fld>
            <a:endParaRPr lang="en-ZA">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As His Youth we are a part of His People Christian Church and our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global movement is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Every Nation Ministries. and as such has embraced a common approach to disciplemaking with the following four phases: Engage – Establish – Equip – Empower. </a:t>
            </a:r>
            <a:endParaRPr lang="en-ZA" sz="1200" kern="1200" dirty="0" smtClean="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7</a:t>
            </a:fld>
            <a:endParaRPr lang="en-ZA" sz="1200">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 a youth ministry, His Youth, we believe it is critical to embrace the same approach for disciplemaking as the wider church so have built out youth ministry around the same four phases of ministry.</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8</a:t>
            </a:fld>
            <a:endParaRPr lang="en-US"/>
          </a:p>
        </p:txBody>
      </p:sp>
    </p:spTree>
    <p:extLst>
      <p:ext uri="{BB962C8B-B14F-4D97-AF65-F5344CB8AC3E}">
        <p14:creationId xmlns:p14="http://schemas.microsoft.com/office/powerpoint/2010/main" val="969767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8851" name="Notes Placeholder 2"/>
          <p:cNvSpPr>
            <a:spLocks noGrp="1"/>
          </p:cNvSpPr>
          <p:nvPr>
            <p:ph type="body" idx="1"/>
          </p:nvPr>
        </p:nvSpPr>
        <p:spPr bwMode="auto"/>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2. Administrate the Vision – ensure all aspects of the ministry are run with excellence and dependence on the power of the Holy Spirit.</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5FE245F1-4908-3448-A8CC-3D7A4CE3AF2F}" type="slidenum">
              <a:rPr lang="en-ZA">
                <a:solidFill>
                  <a:prstClr val="black"/>
                </a:solidFill>
                <a:latin typeface="Calibri" charset="0"/>
              </a:rPr>
              <a:pPr eaLnBrk="1" hangingPunct="1"/>
              <a:t>9</a:t>
            </a:fld>
            <a:endParaRPr lang="en-ZA">
              <a:solidFill>
                <a:prstClr val="black"/>
              </a:solidFill>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1" y="3886200"/>
            <a:ext cx="6400800" cy="1752600"/>
          </a:xfrm>
        </p:spPr>
        <p:txBody>
          <a:bodyPr/>
          <a:lstStyle>
            <a:lvl1pPr marL="0" indent="0" algn="ctr">
              <a:buNone/>
              <a:defRPr>
                <a:solidFill>
                  <a:schemeClr val="tx1">
                    <a:tint val="75000"/>
                  </a:schemeClr>
                </a:solidFill>
              </a:defRPr>
            </a:lvl1pPr>
            <a:lvl2pPr marL="457144" indent="0" algn="ctr">
              <a:buNone/>
              <a:defRPr>
                <a:solidFill>
                  <a:schemeClr val="tx1">
                    <a:tint val="75000"/>
                  </a:schemeClr>
                </a:solidFill>
              </a:defRPr>
            </a:lvl2pPr>
            <a:lvl3pPr marL="914287" indent="0" algn="ctr">
              <a:buNone/>
              <a:defRPr>
                <a:solidFill>
                  <a:schemeClr val="tx1">
                    <a:tint val="75000"/>
                  </a:schemeClr>
                </a:solidFill>
              </a:defRPr>
            </a:lvl3pPr>
            <a:lvl4pPr marL="1371431" indent="0" algn="ctr">
              <a:buNone/>
              <a:defRPr>
                <a:solidFill>
                  <a:schemeClr val="tx1">
                    <a:tint val="75000"/>
                  </a:schemeClr>
                </a:solidFill>
              </a:defRPr>
            </a:lvl4pPr>
            <a:lvl5pPr marL="1828574" indent="0" algn="ctr">
              <a:buNone/>
              <a:defRPr>
                <a:solidFill>
                  <a:schemeClr val="tx1">
                    <a:tint val="75000"/>
                  </a:schemeClr>
                </a:solidFill>
              </a:defRPr>
            </a:lvl5pPr>
            <a:lvl6pPr marL="2285717" indent="0" algn="ctr">
              <a:buNone/>
              <a:defRPr>
                <a:solidFill>
                  <a:schemeClr val="tx1">
                    <a:tint val="75000"/>
                  </a:schemeClr>
                </a:solidFill>
              </a:defRPr>
            </a:lvl6pPr>
            <a:lvl7pPr marL="2742861" indent="0" algn="ctr">
              <a:buNone/>
              <a:defRPr>
                <a:solidFill>
                  <a:schemeClr val="tx1">
                    <a:tint val="75000"/>
                  </a:schemeClr>
                </a:solidFill>
              </a:defRPr>
            </a:lvl7pPr>
            <a:lvl8pPr marL="3200004" indent="0" algn="ctr">
              <a:buNone/>
              <a:defRPr>
                <a:solidFill>
                  <a:schemeClr val="tx1">
                    <a:tint val="75000"/>
                  </a:schemeClr>
                </a:solidFill>
              </a:defRPr>
            </a:lvl8pPr>
            <a:lvl9pPr marL="365714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1C3725-5453-3542-A19C-130A3E12A89D}" type="datetimeFigureOut">
              <a:rPr lang="en-US" smtClean="0"/>
              <a:t>16/07/13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3570702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1C3725-5453-3542-A19C-130A3E12A89D}" type="datetimeFigureOut">
              <a:rPr lang="en-US" smtClean="0"/>
              <a:t>16/07/13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548041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1C3725-5453-3542-A19C-130A3E12A89D}" type="datetimeFigureOut">
              <a:rPr lang="en-US" smtClean="0"/>
              <a:t>16/07/13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21820558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lvl1pPr>
              <a:defRPr/>
            </a:lvl1pPr>
          </a:lstStyle>
          <a:p>
            <a:fld id="{FA437416-D9E4-4640-904B-C44B303B9DD1}" type="datetimeFigureOut">
              <a:rPr lang="en-US"/>
              <a:pPr/>
              <a:t>16/07/13</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fld id="{04C13E1B-B0E5-F34E-8B11-23693139093C}" type="slidenum">
              <a:rPr lang="en-ZA"/>
              <a:pPr/>
              <a:t>‹#›</a:t>
            </a:fld>
            <a:endParaRPr lang="en-ZA"/>
          </a:p>
        </p:txBody>
      </p:sp>
    </p:spTree>
    <p:extLst>
      <p:ext uri="{BB962C8B-B14F-4D97-AF65-F5344CB8AC3E}">
        <p14:creationId xmlns:p14="http://schemas.microsoft.com/office/powerpoint/2010/main" val="39325616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fld id="{16A5C469-8AF1-F145-B8F6-834044E7FF4E}" type="datetimeFigureOut">
              <a:rPr lang="en-US"/>
              <a:pPr/>
              <a:t>16/07/13</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fld id="{AA72BD79-8C0D-CE46-8F75-171C78E95A9B}" type="slidenum">
              <a:rPr lang="en-ZA"/>
              <a:pPr/>
              <a:t>‹#›</a:t>
            </a:fld>
            <a:endParaRPr lang="en-ZA"/>
          </a:p>
        </p:txBody>
      </p:sp>
    </p:spTree>
    <p:extLst>
      <p:ext uri="{BB962C8B-B14F-4D97-AF65-F5344CB8AC3E}">
        <p14:creationId xmlns:p14="http://schemas.microsoft.com/office/powerpoint/2010/main" val="9751190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A24A3C2-17BC-454C-92E4-1BDD7098CEC5}" type="datetimeFigureOut">
              <a:rPr lang="en-US"/>
              <a:pPr/>
              <a:t>16/07/13</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fld id="{4A057E2F-0C34-814A-9311-7510FCD6DAB7}" type="slidenum">
              <a:rPr lang="en-ZA"/>
              <a:pPr/>
              <a:t>‹#›</a:t>
            </a:fld>
            <a:endParaRPr lang="en-ZA"/>
          </a:p>
        </p:txBody>
      </p:sp>
    </p:spTree>
    <p:extLst>
      <p:ext uri="{BB962C8B-B14F-4D97-AF65-F5344CB8AC3E}">
        <p14:creationId xmlns:p14="http://schemas.microsoft.com/office/powerpoint/2010/main" val="14517938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3"/>
          <p:cNvSpPr>
            <a:spLocks noGrp="1"/>
          </p:cNvSpPr>
          <p:nvPr>
            <p:ph type="dt" sz="half" idx="10"/>
          </p:nvPr>
        </p:nvSpPr>
        <p:spPr/>
        <p:txBody>
          <a:bodyPr/>
          <a:lstStyle>
            <a:lvl1pPr>
              <a:defRPr/>
            </a:lvl1pPr>
          </a:lstStyle>
          <a:p>
            <a:fld id="{4858F6E2-9924-6D4C-9D6E-7602F062C727}" type="datetimeFigureOut">
              <a:rPr lang="en-US"/>
              <a:pPr/>
              <a:t>16/07/13</a:t>
            </a:fld>
            <a:endParaRPr lang="en-ZA"/>
          </a:p>
        </p:txBody>
      </p:sp>
      <p:sp>
        <p:nvSpPr>
          <p:cNvPr id="6"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fld id="{367DCA65-DAFA-ED4E-ABE6-72C06C4EA267}" type="slidenum">
              <a:rPr lang="en-ZA"/>
              <a:pPr/>
              <a:t>‹#›</a:t>
            </a:fld>
            <a:endParaRPr lang="en-ZA"/>
          </a:p>
        </p:txBody>
      </p:sp>
    </p:spTree>
    <p:extLst>
      <p:ext uri="{BB962C8B-B14F-4D97-AF65-F5344CB8AC3E}">
        <p14:creationId xmlns:p14="http://schemas.microsoft.com/office/powerpoint/2010/main" val="21736850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3"/>
          <p:cNvSpPr>
            <a:spLocks noGrp="1"/>
          </p:cNvSpPr>
          <p:nvPr>
            <p:ph type="dt" sz="half" idx="10"/>
          </p:nvPr>
        </p:nvSpPr>
        <p:spPr/>
        <p:txBody>
          <a:bodyPr/>
          <a:lstStyle>
            <a:lvl1pPr>
              <a:defRPr/>
            </a:lvl1pPr>
          </a:lstStyle>
          <a:p>
            <a:fld id="{4D52A84A-C563-AE47-B1C7-FE6D1EEB8271}" type="datetimeFigureOut">
              <a:rPr lang="en-US"/>
              <a:pPr/>
              <a:t>16/07/13</a:t>
            </a:fld>
            <a:endParaRPr lang="en-ZA"/>
          </a:p>
        </p:txBody>
      </p:sp>
      <p:sp>
        <p:nvSpPr>
          <p:cNvPr id="8"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latin typeface="Calibri"/>
            </a:endParaRPr>
          </a:p>
        </p:txBody>
      </p:sp>
      <p:sp>
        <p:nvSpPr>
          <p:cNvPr id="9" name="Slide Number Placeholder 5"/>
          <p:cNvSpPr>
            <a:spLocks noGrp="1"/>
          </p:cNvSpPr>
          <p:nvPr>
            <p:ph type="sldNum" sz="quarter" idx="12"/>
          </p:nvPr>
        </p:nvSpPr>
        <p:spPr/>
        <p:txBody>
          <a:bodyPr/>
          <a:lstStyle>
            <a:lvl1pPr>
              <a:defRPr/>
            </a:lvl1pPr>
          </a:lstStyle>
          <a:p>
            <a:fld id="{8A2B13FE-6F63-E842-B1EB-E588916E36B6}" type="slidenum">
              <a:rPr lang="en-ZA"/>
              <a:pPr/>
              <a:t>‹#›</a:t>
            </a:fld>
            <a:endParaRPr lang="en-ZA"/>
          </a:p>
        </p:txBody>
      </p:sp>
    </p:spTree>
    <p:extLst>
      <p:ext uri="{BB962C8B-B14F-4D97-AF65-F5344CB8AC3E}">
        <p14:creationId xmlns:p14="http://schemas.microsoft.com/office/powerpoint/2010/main" val="15199990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3"/>
          <p:cNvSpPr>
            <a:spLocks noGrp="1"/>
          </p:cNvSpPr>
          <p:nvPr>
            <p:ph type="dt" sz="half" idx="10"/>
          </p:nvPr>
        </p:nvSpPr>
        <p:spPr/>
        <p:txBody>
          <a:bodyPr/>
          <a:lstStyle>
            <a:lvl1pPr>
              <a:defRPr/>
            </a:lvl1pPr>
          </a:lstStyle>
          <a:p>
            <a:fld id="{F299CF09-7686-5745-9EB6-2CA2CA7886C0}" type="datetimeFigureOut">
              <a:rPr lang="en-US"/>
              <a:pPr/>
              <a:t>16/07/13</a:t>
            </a:fld>
            <a:endParaRPr lang="en-ZA"/>
          </a:p>
        </p:txBody>
      </p:sp>
      <p:sp>
        <p:nvSpPr>
          <p:cNvPr id="4"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latin typeface="Calibri"/>
            </a:endParaRPr>
          </a:p>
        </p:txBody>
      </p:sp>
      <p:sp>
        <p:nvSpPr>
          <p:cNvPr id="5" name="Slide Number Placeholder 5"/>
          <p:cNvSpPr>
            <a:spLocks noGrp="1"/>
          </p:cNvSpPr>
          <p:nvPr>
            <p:ph type="sldNum" sz="quarter" idx="12"/>
          </p:nvPr>
        </p:nvSpPr>
        <p:spPr/>
        <p:txBody>
          <a:bodyPr/>
          <a:lstStyle>
            <a:lvl1pPr>
              <a:defRPr/>
            </a:lvl1pPr>
          </a:lstStyle>
          <a:p>
            <a:fld id="{C830C5F6-55F5-304D-BCDB-9CF8553613E4}" type="slidenum">
              <a:rPr lang="en-ZA"/>
              <a:pPr/>
              <a:t>‹#›</a:t>
            </a:fld>
            <a:endParaRPr lang="en-ZA"/>
          </a:p>
        </p:txBody>
      </p:sp>
    </p:spTree>
    <p:extLst>
      <p:ext uri="{BB962C8B-B14F-4D97-AF65-F5344CB8AC3E}">
        <p14:creationId xmlns:p14="http://schemas.microsoft.com/office/powerpoint/2010/main" val="7431734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BBC09266-343D-6542-BEB5-F1F71576519B}" type="datetimeFigureOut">
              <a:rPr lang="en-US"/>
              <a:pPr/>
              <a:t>16/07/13</a:t>
            </a:fld>
            <a:endParaRPr lang="en-ZA"/>
          </a:p>
        </p:txBody>
      </p:sp>
      <p:sp>
        <p:nvSpPr>
          <p:cNvPr id="3"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latin typeface="Calibri"/>
            </a:endParaRPr>
          </a:p>
        </p:txBody>
      </p:sp>
      <p:sp>
        <p:nvSpPr>
          <p:cNvPr id="4" name="Slide Number Placeholder 5"/>
          <p:cNvSpPr>
            <a:spLocks noGrp="1"/>
          </p:cNvSpPr>
          <p:nvPr>
            <p:ph type="sldNum" sz="quarter" idx="12"/>
          </p:nvPr>
        </p:nvSpPr>
        <p:spPr/>
        <p:txBody>
          <a:bodyPr/>
          <a:lstStyle>
            <a:lvl1pPr>
              <a:defRPr/>
            </a:lvl1pPr>
          </a:lstStyle>
          <a:p>
            <a:fld id="{3BAE7E06-DABF-2643-9B8F-EDA7720E8CEC}" type="slidenum">
              <a:rPr lang="en-ZA"/>
              <a:pPr/>
              <a:t>‹#›</a:t>
            </a:fld>
            <a:endParaRPr lang="en-ZA"/>
          </a:p>
        </p:txBody>
      </p:sp>
    </p:spTree>
    <p:extLst>
      <p:ext uri="{BB962C8B-B14F-4D97-AF65-F5344CB8AC3E}">
        <p14:creationId xmlns:p14="http://schemas.microsoft.com/office/powerpoint/2010/main" val="41935644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FC44A9CA-A042-7B40-A491-AACDD27D4CDB}" type="datetimeFigureOut">
              <a:rPr lang="en-US"/>
              <a:pPr/>
              <a:t>16/07/13</a:t>
            </a:fld>
            <a:endParaRPr lang="en-ZA"/>
          </a:p>
        </p:txBody>
      </p:sp>
      <p:sp>
        <p:nvSpPr>
          <p:cNvPr id="6"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fld id="{F2F5F80C-8047-3A44-B85A-7A25870ED844}" type="slidenum">
              <a:rPr lang="en-ZA"/>
              <a:pPr/>
              <a:t>‹#›</a:t>
            </a:fld>
            <a:endParaRPr lang="en-ZA"/>
          </a:p>
        </p:txBody>
      </p:sp>
    </p:spTree>
    <p:extLst>
      <p:ext uri="{BB962C8B-B14F-4D97-AF65-F5344CB8AC3E}">
        <p14:creationId xmlns:p14="http://schemas.microsoft.com/office/powerpoint/2010/main" val="1021447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1C3725-5453-3542-A19C-130A3E12A89D}" type="datetimeFigureOut">
              <a:rPr lang="en-US" smtClean="0"/>
              <a:t>16/07/13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15092818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05B36FB-7AF1-0748-909B-D4876616FDB7}" type="datetimeFigureOut">
              <a:rPr lang="en-US"/>
              <a:pPr/>
              <a:t>16/07/13</a:t>
            </a:fld>
            <a:endParaRPr lang="en-ZA"/>
          </a:p>
        </p:txBody>
      </p:sp>
      <p:sp>
        <p:nvSpPr>
          <p:cNvPr id="6"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fld id="{0A70F5F7-D805-CB45-9986-318FAD082127}" type="slidenum">
              <a:rPr lang="en-ZA"/>
              <a:pPr/>
              <a:t>‹#›</a:t>
            </a:fld>
            <a:endParaRPr lang="en-ZA"/>
          </a:p>
        </p:txBody>
      </p:sp>
    </p:spTree>
    <p:extLst>
      <p:ext uri="{BB962C8B-B14F-4D97-AF65-F5344CB8AC3E}">
        <p14:creationId xmlns:p14="http://schemas.microsoft.com/office/powerpoint/2010/main" val="7605089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fld id="{2AAF0E07-A9DE-4A4A-99AC-A8362A32398D}" type="datetimeFigureOut">
              <a:rPr lang="en-US"/>
              <a:pPr/>
              <a:t>16/07/13</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fld id="{937FFC23-3A85-E143-9E97-FD8420C399CC}" type="slidenum">
              <a:rPr lang="en-ZA"/>
              <a:pPr/>
              <a:t>‹#›</a:t>
            </a:fld>
            <a:endParaRPr lang="en-ZA"/>
          </a:p>
        </p:txBody>
      </p:sp>
    </p:spTree>
    <p:extLst>
      <p:ext uri="{BB962C8B-B14F-4D97-AF65-F5344CB8AC3E}">
        <p14:creationId xmlns:p14="http://schemas.microsoft.com/office/powerpoint/2010/main" val="23961450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fld id="{33E1CE9A-B0B6-DC41-B95F-C0291D54877B}" type="datetimeFigureOut">
              <a:rPr lang="en-US"/>
              <a:pPr/>
              <a:t>16/07/13</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fld id="{5C31C8D1-7149-AC47-9683-572D8DF6E432}" type="slidenum">
              <a:rPr lang="en-ZA"/>
              <a:pPr/>
              <a:t>‹#›</a:t>
            </a:fld>
            <a:endParaRPr lang="en-ZA"/>
          </a:p>
        </p:txBody>
      </p:sp>
    </p:spTree>
    <p:extLst>
      <p:ext uri="{BB962C8B-B14F-4D97-AF65-F5344CB8AC3E}">
        <p14:creationId xmlns:p14="http://schemas.microsoft.com/office/powerpoint/2010/main" val="2169308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44" indent="0">
              <a:buNone/>
              <a:defRPr sz="1800">
                <a:solidFill>
                  <a:schemeClr val="tx1">
                    <a:tint val="75000"/>
                  </a:schemeClr>
                </a:solidFill>
              </a:defRPr>
            </a:lvl2pPr>
            <a:lvl3pPr marL="914287" indent="0">
              <a:buNone/>
              <a:defRPr sz="1600">
                <a:solidFill>
                  <a:schemeClr val="tx1">
                    <a:tint val="75000"/>
                  </a:schemeClr>
                </a:solidFill>
              </a:defRPr>
            </a:lvl3pPr>
            <a:lvl4pPr marL="1371431" indent="0">
              <a:buNone/>
              <a:defRPr sz="1400">
                <a:solidFill>
                  <a:schemeClr val="tx1">
                    <a:tint val="75000"/>
                  </a:schemeClr>
                </a:solidFill>
              </a:defRPr>
            </a:lvl4pPr>
            <a:lvl5pPr marL="1828574" indent="0">
              <a:buNone/>
              <a:defRPr sz="1400">
                <a:solidFill>
                  <a:schemeClr val="tx1">
                    <a:tint val="75000"/>
                  </a:schemeClr>
                </a:solidFill>
              </a:defRPr>
            </a:lvl5pPr>
            <a:lvl6pPr marL="2285717" indent="0">
              <a:buNone/>
              <a:defRPr sz="1400">
                <a:solidFill>
                  <a:schemeClr val="tx1">
                    <a:tint val="75000"/>
                  </a:schemeClr>
                </a:solidFill>
              </a:defRPr>
            </a:lvl6pPr>
            <a:lvl7pPr marL="2742861" indent="0">
              <a:buNone/>
              <a:defRPr sz="1400">
                <a:solidFill>
                  <a:schemeClr val="tx1">
                    <a:tint val="75000"/>
                  </a:schemeClr>
                </a:solidFill>
              </a:defRPr>
            </a:lvl7pPr>
            <a:lvl8pPr marL="3200004" indent="0">
              <a:buNone/>
              <a:defRPr sz="1400">
                <a:solidFill>
                  <a:schemeClr val="tx1">
                    <a:tint val="75000"/>
                  </a:schemeClr>
                </a:solidFill>
              </a:defRPr>
            </a:lvl8pPr>
            <a:lvl9pPr marL="365714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1C3725-5453-3542-A19C-130A3E12A89D}" type="datetimeFigureOut">
              <a:rPr lang="en-US" smtClean="0"/>
              <a:t>16/07/13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3977499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1C3725-5453-3542-A19C-130A3E12A89D}" type="datetimeFigureOut">
              <a:rPr lang="en-US" smtClean="0"/>
              <a:t>16/07/13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1780959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144" indent="0">
              <a:buNone/>
              <a:defRPr sz="2000" b="1"/>
            </a:lvl2pPr>
            <a:lvl3pPr marL="914287" indent="0">
              <a:buNone/>
              <a:defRPr sz="1800" b="1"/>
            </a:lvl3pPr>
            <a:lvl4pPr marL="1371431" indent="0">
              <a:buNone/>
              <a:defRPr sz="1600" b="1"/>
            </a:lvl4pPr>
            <a:lvl5pPr marL="1828574" indent="0">
              <a:buNone/>
              <a:defRPr sz="1600" b="1"/>
            </a:lvl5pPr>
            <a:lvl6pPr marL="2285717" indent="0">
              <a:buNone/>
              <a:defRPr sz="1600" b="1"/>
            </a:lvl6pPr>
            <a:lvl7pPr marL="2742861" indent="0">
              <a:buNone/>
              <a:defRPr sz="1600" b="1"/>
            </a:lvl7pPr>
            <a:lvl8pPr marL="3200004" indent="0">
              <a:buNone/>
              <a:defRPr sz="1600" b="1"/>
            </a:lvl8pPr>
            <a:lvl9pPr marL="365714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7144" indent="0">
              <a:buNone/>
              <a:defRPr sz="2000" b="1"/>
            </a:lvl2pPr>
            <a:lvl3pPr marL="914287" indent="0">
              <a:buNone/>
              <a:defRPr sz="1800" b="1"/>
            </a:lvl3pPr>
            <a:lvl4pPr marL="1371431" indent="0">
              <a:buNone/>
              <a:defRPr sz="1600" b="1"/>
            </a:lvl4pPr>
            <a:lvl5pPr marL="1828574" indent="0">
              <a:buNone/>
              <a:defRPr sz="1600" b="1"/>
            </a:lvl5pPr>
            <a:lvl6pPr marL="2285717" indent="0">
              <a:buNone/>
              <a:defRPr sz="1600" b="1"/>
            </a:lvl6pPr>
            <a:lvl7pPr marL="2742861" indent="0">
              <a:buNone/>
              <a:defRPr sz="1600" b="1"/>
            </a:lvl7pPr>
            <a:lvl8pPr marL="3200004" indent="0">
              <a:buNone/>
              <a:defRPr sz="1600" b="1"/>
            </a:lvl8pPr>
            <a:lvl9pPr marL="365714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6"/>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1C3725-5453-3542-A19C-130A3E12A89D}" type="datetimeFigureOut">
              <a:rPr lang="en-US" smtClean="0"/>
              <a:t>16/07/13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982785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1C3725-5453-3542-A19C-130A3E12A89D}" type="datetimeFigureOut">
              <a:rPr lang="en-US" smtClean="0"/>
              <a:t>16/07/13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4127298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1C3725-5453-3542-A19C-130A3E12A89D}" type="datetimeFigureOut">
              <a:rPr lang="en-US" smtClean="0"/>
              <a:t>16/07/13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284072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44" indent="0">
              <a:buNone/>
              <a:defRPr sz="1200"/>
            </a:lvl2pPr>
            <a:lvl3pPr marL="914287" indent="0">
              <a:buNone/>
              <a:defRPr sz="1000"/>
            </a:lvl3pPr>
            <a:lvl4pPr marL="1371431" indent="0">
              <a:buNone/>
              <a:defRPr sz="900"/>
            </a:lvl4pPr>
            <a:lvl5pPr marL="1828574" indent="0">
              <a:buNone/>
              <a:defRPr sz="900"/>
            </a:lvl5pPr>
            <a:lvl6pPr marL="2285717" indent="0">
              <a:buNone/>
              <a:defRPr sz="900"/>
            </a:lvl6pPr>
            <a:lvl7pPr marL="2742861" indent="0">
              <a:buNone/>
              <a:defRPr sz="900"/>
            </a:lvl7pPr>
            <a:lvl8pPr marL="3200004" indent="0">
              <a:buNone/>
              <a:defRPr sz="900"/>
            </a:lvl8pPr>
            <a:lvl9pPr marL="365714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1C3725-5453-3542-A19C-130A3E12A89D}" type="datetimeFigureOut">
              <a:rPr lang="en-US" smtClean="0"/>
              <a:t>16/07/13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367949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9" y="612775"/>
            <a:ext cx="5486400" cy="4114800"/>
          </a:xfrm>
        </p:spPr>
        <p:txBody>
          <a:bodyPr/>
          <a:lstStyle>
            <a:lvl1pPr marL="0" indent="0">
              <a:buNone/>
              <a:defRPr sz="3200"/>
            </a:lvl1pPr>
            <a:lvl2pPr marL="457144" indent="0">
              <a:buNone/>
              <a:defRPr sz="2800"/>
            </a:lvl2pPr>
            <a:lvl3pPr marL="914287" indent="0">
              <a:buNone/>
              <a:defRPr sz="2400"/>
            </a:lvl3pPr>
            <a:lvl4pPr marL="1371431" indent="0">
              <a:buNone/>
              <a:defRPr sz="2000"/>
            </a:lvl4pPr>
            <a:lvl5pPr marL="1828574" indent="0">
              <a:buNone/>
              <a:defRPr sz="2000"/>
            </a:lvl5pPr>
            <a:lvl6pPr marL="2285717" indent="0">
              <a:buNone/>
              <a:defRPr sz="2000"/>
            </a:lvl6pPr>
            <a:lvl7pPr marL="2742861" indent="0">
              <a:buNone/>
              <a:defRPr sz="2000"/>
            </a:lvl7pPr>
            <a:lvl8pPr marL="3200004" indent="0">
              <a:buNone/>
              <a:defRPr sz="2000"/>
            </a:lvl8pPr>
            <a:lvl9pPr marL="3657148" indent="0">
              <a:buNone/>
              <a:defRPr sz="2000"/>
            </a:lvl9pPr>
          </a:lstStyle>
          <a:p>
            <a:endParaRPr lang="en-US"/>
          </a:p>
        </p:txBody>
      </p:sp>
      <p:sp>
        <p:nvSpPr>
          <p:cNvPr id="4" name="Text Placeholder 3"/>
          <p:cNvSpPr>
            <a:spLocks noGrp="1"/>
          </p:cNvSpPr>
          <p:nvPr>
            <p:ph type="body" sz="half" idx="2"/>
          </p:nvPr>
        </p:nvSpPr>
        <p:spPr>
          <a:xfrm>
            <a:off x="1792289" y="5367338"/>
            <a:ext cx="5486400" cy="804862"/>
          </a:xfrm>
        </p:spPr>
        <p:txBody>
          <a:bodyPr/>
          <a:lstStyle>
            <a:lvl1pPr marL="0" indent="0">
              <a:buNone/>
              <a:defRPr sz="1400"/>
            </a:lvl1pPr>
            <a:lvl2pPr marL="457144" indent="0">
              <a:buNone/>
              <a:defRPr sz="1200"/>
            </a:lvl2pPr>
            <a:lvl3pPr marL="914287" indent="0">
              <a:buNone/>
              <a:defRPr sz="1000"/>
            </a:lvl3pPr>
            <a:lvl4pPr marL="1371431" indent="0">
              <a:buNone/>
              <a:defRPr sz="900"/>
            </a:lvl4pPr>
            <a:lvl5pPr marL="1828574" indent="0">
              <a:buNone/>
              <a:defRPr sz="900"/>
            </a:lvl5pPr>
            <a:lvl6pPr marL="2285717" indent="0">
              <a:buNone/>
              <a:defRPr sz="900"/>
            </a:lvl6pPr>
            <a:lvl7pPr marL="2742861" indent="0">
              <a:buNone/>
              <a:defRPr sz="900"/>
            </a:lvl7pPr>
            <a:lvl8pPr marL="3200004" indent="0">
              <a:buNone/>
              <a:defRPr sz="900"/>
            </a:lvl8pPr>
            <a:lvl9pPr marL="365714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1C3725-5453-3542-A19C-130A3E12A89D}" type="datetimeFigureOut">
              <a:rPr lang="en-US" smtClean="0"/>
              <a:t>16/07/13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19021170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28" tIns="45715" rIns="91428" bIns="4571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28" tIns="45715" rIns="91428" bIns="4571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28" tIns="45715" rIns="91428" bIns="45715" rtlCol="0" anchor="ctr"/>
          <a:lstStyle>
            <a:lvl1pPr algn="l">
              <a:defRPr sz="1200">
                <a:solidFill>
                  <a:schemeClr val="tx1">
                    <a:tint val="75000"/>
                  </a:schemeClr>
                </a:solidFill>
              </a:defRPr>
            </a:lvl1pPr>
          </a:lstStyle>
          <a:p>
            <a:fld id="{7F1C3725-5453-3542-A19C-130A3E12A89D}" type="datetimeFigureOut">
              <a:rPr lang="en-US" smtClean="0"/>
              <a:t>16/07/13</a:t>
            </a:fld>
            <a:endParaRPr lang="en-US"/>
          </a:p>
        </p:txBody>
      </p:sp>
      <p:sp>
        <p:nvSpPr>
          <p:cNvPr id="5" name="Footer Placeholder 4"/>
          <p:cNvSpPr>
            <a:spLocks noGrp="1"/>
          </p:cNvSpPr>
          <p:nvPr>
            <p:ph type="ftr" sz="quarter" idx="3"/>
          </p:nvPr>
        </p:nvSpPr>
        <p:spPr>
          <a:xfrm>
            <a:off x="3124201" y="6356351"/>
            <a:ext cx="2895600" cy="365125"/>
          </a:xfrm>
          <a:prstGeom prst="rect">
            <a:avLst/>
          </a:prstGeom>
        </p:spPr>
        <p:txBody>
          <a:bodyPr vert="horz" lIns="91428" tIns="45715" rIns="91428" bIns="45715"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28" tIns="45715" rIns="91428" bIns="45715" rtlCol="0" anchor="ctr"/>
          <a:lstStyle>
            <a:lvl1pPr algn="r">
              <a:defRPr sz="1200">
                <a:solidFill>
                  <a:schemeClr val="tx1">
                    <a:tint val="75000"/>
                  </a:schemeClr>
                </a:solidFill>
              </a:defRPr>
            </a:lvl1pPr>
          </a:lstStyle>
          <a:p>
            <a:fld id="{5577164D-674C-2F41-B1F2-272353E1E02B}" type="slidenum">
              <a:rPr lang="en-US" smtClean="0"/>
              <a:t>‹#›</a:t>
            </a:fld>
            <a:endParaRPr lang="en-US"/>
          </a:p>
        </p:txBody>
      </p:sp>
    </p:spTree>
    <p:extLst>
      <p:ext uri="{BB962C8B-B14F-4D97-AF65-F5344CB8AC3E}">
        <p14:creationId xmlns:p14="http://schemas.microsoft.com/office/powerpoint/2010/main" val="42823105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144" rtl="0" eaLnBrk="1" latinLnBrk="0" hangingPunct="1">
        <a:spcBef>
          <a:spcPct val="0"/>
        </a:spcBef>
        <a:buNone/>
        <a:defRPr sz="4400" kern="1200">
          <a:solidFill>
            <a:schemeClr val="tx1"/>
          </a:solidFill>
          <a:latin typeface="+mj-lt"/>
          <a:ea typeface="+mj-ea"/>
          <a:cs typeface="+mj-cs"/>
        </a:defRPr>
      </a:lvl1pPr>
    </p:titleStyle>
    <p:bodyStyle>
      <a:lvl1pPr marL="342857" indent="-342857" algn="l" defTabSz="457144" rtl="0" eaLnBrk="1" latinLnBrk="0" hangingPunct="1">
        <a:spcBef>
          <a:spcPct val="20000"/>
        </a:spcBef>
        <a:buFont typeface="Arial"/>
        <a:buChar char="•"/>
        <a:defRPr sz="3200" kern="1200">
          <a:solidFill>
            <a:schemeClr val="tx1"/>
          </a:solidFill>
          <a:latin typeface="+mn-lt"/>
          <a:ea typeface="+mn-ea"/>
          <a:cs typeface="+mn-cs"/>
        </a:defRPr>
      </a:lvl1pPr>
      <a:lvl2pPr marL="742858" indent="-285715" algn="l" defTabSz="457144" rtl="0" eaLnBrk="1" latinLnBrk="0" hangingPunct="1">
        <a:spcBef>
          <a:spcPct val="20000"/>
        </a:spcBef>
        <a:buFont typeface="Arial"/>
        <a:buChar char="–"/>
        <a:defRPr sz="2800" kern="1200">
          <a:solidFill>
            <a:schemeClr val="tx1"/>
          </a:solidFill>
          <a:latin typeface="+mn-lt"/>
          <a:ea typeface="+mn-ea"/>
          <a:cs typeface="+mn-cs"/>
        </a:defRPr>
      </a:lvl2pPr>
      <a:lvl3pPr marL="1142859" indent="-228571" algn="l" defTabSz="457144" rtl="0" eaLnBrk="1" latinLnBrk="0" hangingPunct="1">
        <a:spcBef>
          <a:spcPct val="20000"/>
        </a:spcBef>
        <a:buFont typeface="Arial"/>
        <a:buChar char="•"/>
        <a:defRPr sz="2400" kern="1200">
          <a:solidFill>
            <a:schemeClr val="tx1"/>
          </a:solidFill>
          <a:latin typeface="+mn-lt"/>
          <a:ea typeface="+mn-ea"/>
          <a:cs typeface="+mn-cs"/>
        </a:defRPr>
      </a:lvl3pPr>
      <a:lvl4pPr marL="1600002" indent="-228571" algn="l" defTabSz="457144" rtl="0" eaLnBrk="1" latinLnBrk="0" hangingPunct="1">
        <a:spcBef>
          <a:spcPct val="20000"/>
        </a:spcBef>
        <a:buFont typeface="Arial"/>
        <a:buChar char="–"/>
        <a:defRPr sz="2000" kern="1200">
          <a:solidFill>
            <a:schemeClr val="tx1"/>
          </a:solidFill>
          <a:latin typeface="+mn-lt"/>
          <a:ea typeface="+mn-ea"/>
          <a:cs typeface="+mn-cs"/>
        </a:defRPr>
      </a:lvl4pPr>
      <a:lvl5pPr marL="2057146" indent="-228571" algn="l" defTabSz="457144" rtl="0" eaLnBrk="1" latinLnBrk="0" hangingPunct="1">
        <a:spcBef>
          <a:spcPct val="20000"/>
        </a:spcBef>
        <a:buFont typeface="Arial"/>
        <a:buChar char="»"/>
        <a:defRPr sz="2000" kern="1200">
          <a:solidFill>
            <a:schemeClr val="tx1"/>
          </a:solidFill>
          <a:latin typeface="+mn-lt"/>
          <a:ea typeface="+mn-ea"/>
          <a:cs typeface="+mn-cs"/>
        </a:defRPr>
      </a:lvl5pPr>
      <a:lvl6pPr marL="2514289" indent="-228571"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3" indent="-228571"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6" indent="-228571"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19" indent="-228571" algn="l" defTabSz="45714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44" rtl="0" eaLnBrk="1" latinLnBrk="0" hangingPunct="1">
        <a:defRPr sz="1800" kern="1200">
          <a:solidFill>
            <a:schemeClr val="tx1"/>
          </a:solidFill>
          <a:latin typeface="+mn-lt"/>
          <a:ea typeface="+mn-ea"/>
          <a:cs typeface="+mn-cs"/>
        </a:defRPr>
      </a:lvl1pPr>
      <a:lvl2pPr marL="457144" algn="l" defTabSz="457144" rtl="0" eaLnBrk="1" latinLnBrk="0" hangingPunct="1">
        <a:defRPr sz="1800" kern="1200">
          <a:solidFill>
            <a:schemeClr val="tx1"/>
          </a:solidFill>
          <a:latin typeface="+mn-lt"/>
          <a:ea typeface="+mn-ea"/>
          <a:cs typeface="+mn-cs"/>
        </a:defRPr>
      </a:lvl2pPr>
      <a:lvl3pPr marL="914287" algn="l" defTabSz="457144" rtl="0" eaLnBrk="1" latinLnBrk="0" hangingPunct="1">
        <a:defRPr sz="1800" kern="1200">
          <a:solidFill>
            <a:schemeClr val="tx1"/>
          </a:solidFill>
          <a:latin typeface="+mn-lt"/>
          <a:ea typeface="+mn-ea"/>
          <a:cs typeface="+mn-cs"/>
        </a:defRPr>
      </a:lvl3pPr>
      <a:lvl4pPr marL="1371431" algn="l" defTabSz="457144" rtl="0" eaLnBrk="1" latinLnBrk="0" hangingPunct="1">
        <a:defRPr sz="1800" kern="1200">
          <a:solidFill>
            <a:schemeClr val="tx1"/>
          </a:solidFill>
          <a:latin typeface="+mn-lt"/>
          <a:ea typeface="+mn-ea"/>
          <a:cs typeface="+mn-cs"/>
        </a:defRPr>
      </a:lvl4pPr>
      <a:lvl5pPr marL="1828574" algn="l" defTabSz="457144" rtl="0" eaLnBrk="1" latinLnBrk="0" hangingPunct="1">
        <a:defRPr sz="1800" kern="1200">
          <a:solidFill>
            <a:schemeClr val="tx1"/>
          </a:solidFill>
          <a:latin typeface="+mn-lt"/>
          <a:ea typeface="+mn-ea"/>
          <a:cs typeface="+mn-cs"/>
        </a:defRPr>
      </a:lvl5pPr>
      <a:lvl6pPr marL="2285717" algn="l" defTabSz="457144" rtl="0" eaLnBrk="1" latinLnBrk="0" hangingPunct="1">
        <a:defRPr sz="1800" kern="1200">
          <a:solidFill>
            <a:schemeClr val="tx1"/>
          </a:solidFill>
          <a:latin typeface="+mn-lt"/>
          <a:ea typeface="+mn-ea"/>
          <a:cs typeface="+mn-cs"/>
        </a:defRPr>
      </a:lvl6pPr>
      <a:lvl7pPr marL="2742861" algn="l" defTabSz="457144" rtl="0" eaLnBrk="1" latinLnBrk="0" hangingPunct="1">
        <a:defRPr sz="1800" kern="1200">
          <a:solidFill>
            <a:schemeClr val="tx1"/>
          </a:solidFill>
          <a:latin typeface="+mn-lt"/>
          <a:ea typeface="+mn-ea"/>
          <a:cs typeface="+mn-cs"/>
        </a:defRPr>
      </a:lvl7pPr>
      <a:lvl8pPr marL="3200004" algn="l" defTabSz="457144" rtl="0" eaLnBrk="1" latinLnBrk="0" hangingPunct="1">
        <a:defRPr sz="1800" kern="1200">
          <a:solidFill>
            <a:schemeClr val="tx1"/>
          </a:solidFill>
          <a:latin typeface="+mn-lt"/>
          <a:ea typeface="+mn-ea"/>
          <a:cs typeface="+mn-cs"/>
        </a:defRPr>
      </a:lvl8pPr>
      <a:lvl9pPr marL="3657148" algn="l" defTabSz="45714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ZA"/>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defTabSz="914400" fontAlgn="base">
              <a:spcBef>
                <a:spcPct val="0"/>
              </a:spcBef>
              <a:spcAft>
                <a:spcPct val="0"/>
              </a:spcAft>
            </a:pPr>
            <a:fld id="{5B8BCF7B-F8A8-914F-BDAC-B1BF0CDC08CC}" type="datetimeFigureOut">
              <a:rPr lang="en-US" smtClean="0">
                <a:ea typeface="Geneva" charset="0"/>
                <a:cs typeface="Arial" charset="0"/>
              </a:rPr>
              <a:pPr defTabSz="914400" fontAlgn="base">
                <a:spcBef>
                  <a:spcPct val="0"/>
                </a:spcBef>
                <a:spcAft>
                  <a:spcPct val="0"/>
                </a:spcAft>
              </a:pPr>
              <a:t>16/07/13</a:t>
            </a:fld>
            <a:endParaRPr lang="en-ZA" smtClean="0">
              <a:ea typeface="Geneva" charset="0"/>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914400">
              <a:defRPr/>
            </a:pPr>
            <a:endParaRPr lang="en-ZA">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defTabSz="914400" fontAlgn="base">
              <a:spcBef>
                <a:spcPct val="0"/>
              </a:spcBef>
              <a:spcAft>
                <a:spcPct val="0"/>
              </a:spcAft>
            </a:pPr>
            <a:fld id="{58E21C99-6507-5B4B-97AE-B9E390F40096}" type="slidenum">
              <a:rPr lang="en-ZA" smtClean="0">
                <a:ea typeface="Geneva" charset="0"/>
                <a:cs typeface="Arial" charset="0"/>
              </a:rPr>
              <a:pPr defTabSz="914400" fontAlgn="base">
                <a:spcBef>
                  <a:spcPct val="0"/>
                </a:spcBef>
                <a:spcAft>
                  <a:spcPct val="0"/>
                </a:spcAft>
              </a:pPr>
              <a:t>‹#›</a:t>
            </a:fld>
            <a:endParaRPr lang="en-ZA" smtClean="0">
              <a:ea typeface="Geneva" charset="0"/>
              <a:cs typeface="Arial"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Geneva" charset="0"/>
          <a:cs typeface="+mj-cs"/>
        </a:defRPr>
      </a:lvl1pPr>
      <a:lvl2pPr algn="ctr" rtl="0" eaLnBrk="0" fontAlgn="base" hangingPunct="0">
        <a:spcBef>
          <a:spcPct val="0"/>
        </a:spcBef>
        <a:spcAft>
          <a:spcPct val="0"/>
        </a:spcAft>
        <a:defRPr sz="4400">
          <a:solidFill>
            <a:schemeClr val="tx1"/>
          </a:solidFill>
          <a:latin typeface="Calibri" pitchFamily="34" charset="0"/>
          <a:ea typeface="Geneva" charset="0"/>
        </a:defRPr>
      </a:lvl2pPr>
      <a:lvl3pPr algn="ctr" rtl="0" eaLnBrk="0" fontAlgn="base" hangingPunct="0">
        <a:spcBef>
          <a:spcPct val="0"/>
        </a:spcBef>
        <a:spcAft>
          <a:spcPct val="0"/>
        </a:spcAft>
        <a:defRPr sz="4400">
          <a:solidFill>
            <a:schemeClr val="tx1"/>
          </a:solidFill>
          <a:latin typeface="Calibri" pitchFamily="34" charset="0"/>
          <a:ea typeface="Geneva" charset="0"/>
        </a:defRPr>
      </a:lvl3pPr>
      <a:lvl4pPr algn="ctr" rtl="0" eaLnBrk="0" fontAlgn="base" hangingPunct="0">
        <a:spcBef>
          <a:spcPct val="0"/>
        </a:spcBef>
        <a:spcAft>
          <a:spcPct val="0"/>
        </a:spcAft>
        <a:defRPr sz="4400">
          <a:solidFill>
            <a:schemeClr val="tx1"/>
          </a:solidFill>
          <a:latin typeface="Calibri" pitchFamily="34" charset="0"/>
          <a:ea typeface="Geneva" charset="0"/>
        </a:defRPr>
      </a:lvl4pPr>
      <a:lvl5pPr algn="ctr" rtl="0" eaLnBrk="0" fontAlgn="base" hangingPunct="0">
        <a:spcBef>
          <a:spcPct val="0"/>
        </a:spcBef>
        <a:spcAft>
          <a:spcPct val="0"/>
        </a:spcAft>
        <a:defRPr sz="4400">
          <a:solidFill>
            <a:schemeClr val="tx1"/>
          </a:solidFill>
          <a:latin typeface="Calibri" pitchFamily="34" charset="0"/>
          <a:ea typeface="Geneva"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Geneva"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Geneva"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Geneva"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Geneva"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Geneva"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2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2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2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2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2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2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26.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27.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 Id="rId3" Type="http://schemas.openxmlformats.org/officeDocument/2006/relationships/image" Target="../media/image28.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 Id="rId3" Type="http://schemas.openxmlformats.org/officeDocument/2006/relationships/image" Target="../media/image2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 Id="rId3" Type="http://schemas.openxmlformats.org/officeDocument/2006/relationships/image" Target="../media/image30.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 Id="rId3" Type="http://schemas.openxmlformats.org/officeDocument/2006/relationships/image" Target="../media/image31.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 Id="rId3" Type="http://schemas.openxmlformats.org/officeDocument/2006/relationships/image" Target="../media/image32.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 Id="rId3" Type="http://schemas.openxmlformats.org/officeDocument/2006/relationships/image" Target="../media/image33.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 Id="rId3" Type="http://schemas.openxmlformats.org/officeDocument/2006/relationships/image" Target="../media/image34.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 Id="rId3" Type="http://schemas.openxmlformats.org/officeDocument/2006/relationships/image" Target="../media/image35.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 Id="rId3" Type="http://schemas.openxmlformats.org/officeDocument/2006/relationships/image" Target="../media/image3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6203880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49737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88996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9775342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445207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0930879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9841612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550798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8998471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3799954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6183718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3370466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1627790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9330136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0733138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7586920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0507371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8392803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9772190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8104871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4745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59589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3320845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6664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6280272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1790156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6395020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6539286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9604518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7378420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4769277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926623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7630266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148534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4150696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9698450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6853</TotalTime>
  <Words>727</Words>
  <Application>Microsoft Macintosh PowerPoint</Application>
  <PresentationFormat>On-screen Show (4:3)</PresentationFormat>
  <Paragraphs>366</Paragraphs>
  <Slides>36</Slides>
  <Notes>36</Notes>
  <HiddenSlides>0</HiddenSlides>
  <MMClips>0</MMClips>
  <ScaleCrop>false</ScaleCrop>
  <HeadingPairs>
    <vt:vector size="4" baseType="variant">
      <vt:variant>
        <vt:lpstr>Theme</vt:lpstr>
      </vt:variant>
      <vt:variant>
        <vt:i4>2</vt:i4>
      </vt:variant>
      <vt:variant>
        <vt:lpstr>Slide Titles</vt:lpstr>
      </vt:variant>
      <vt:variant>
        <vt:i4>36</vt:i4>
      </vt:variant>
    </vt:vector>
  </HeadingPairs>
  <TitlesOfParts>
    <vt:vector size="38"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Tittley</dc:creator>
  <cp:lastModifiedBy>Mark Tittley</cp:lastModifiedBy>
  <cp:revision>429</cp:revision>
  <dcterms:created xsi:type="dcterms:W3CDTF">2013-10-02T18:06:33Z</dcterms:created>
  <dcterms:modified xsi:type="dcterms:W3CDTF">2016-07-13T12:39:53Z</dcterms:modified>
</cp:coreProperties>
</file>