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590" r:id="rId2"/>
    <p:sldId id="603" r:id="rId3"/>
    <p:sldId id="639" r:id="rId4"/>
    <p:sldId id="598" r:id="rId5"/>
    <p:sldId id="644" r:id="rId6"/>
    <p:sldId id="645" r:id="rId7"/>
    <p:sldId id="650" r:id="rId8"/>
    <p:sldId id="662" r:id="rId9"/>
    <p:sldId id="648" r:id="rId10"/>
    <p:sldId id="640" r:id="rId11"/>
    <p:sldId id="660" r:id="rId12"/>
    <p:sldId id="661" r:id="rId13"/>
    <p:sldId id="649" r:id="rId14"/>
    <p:sldId id="647" r:id="rId15"/>
    <p:sldId id="651" r:id="rId16"/>
    <p:sldId id="652" r:id="rId17"/>
    <p:sldId id="653" r:id="rId18"/>
    <p:sldId id="663" r:id="rId19"/>
    <p:sldId id="655" r:id="rId20"/>
    <p:sldId id="656" r:id="rId21"/>
    <p:sldId id="657" r:id="rId22"/>
    <p:sldId id="383" r:id="rId23"/>
    <p:sldId id="658" r:id="rId24"/>
    <p:sldId id="599" r:id="rId25"/>
    <p:sldId id="602" r:id="rId26"/>
  </p:sldIdLst>
  <p:sldSz cx="9144000" cy="6858000" type="screen4x3"/>
  <p:notesSz cx="6858000" cy="9144000"/>
  <p:defaultText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FF00"/>
    <a:srgbClr val="F7FE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63" autoAdjust="0"/>
    <p:restoredTop sz="68750" autoAdjust="0"/>
  </p:normalViewPr>
  <p:slideViewPr>
    <p:cSldViewPr snapToGrid="0" snapToObjects="1">
      <p:cViewPr varScale="1">
        <p:scale>
          <a:sx n="60" d="100"/>
          <a:sy n="60" d="100"/>
        </p:scale>
        <p:origin x="-1080" y="-96"/>
      </p:cViewPr>
      <p:guideLst>
        <p:guide orient="horz" pos="3372"/>
        <p:guide pos="5368"/>
        <p:guide pos="15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3D6057-5DE8-5C40-89A8-A83429742792}" type="datetimeFigureOut">
              <a:rPr lang="en-US" smtClean="0"/>
              <a:t>15/01/31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A54FF6-7625-8F45-AE97-9135AE254E1B}" type="slidenum">
              <a:rPr lang="en-US" smtClean="0"/>
              <a:t>‹#›</a:t>
            </a:fld>
            <a:endParaRPr lang="en-US"/>
          </a:p>
        </p:txBody>
      </p:sp>
    </p:spTree>
    <p:extLst>
      <p:ext uri="{BB962C8B-B14F-4D97-AF65-F5344CB8AC3E}">
        <p14:creationId xmlns:p14="http://schemas.microsoft.com/office/powerpoint/2010/main" val="3851452518"/>
      </p:ext>
    </p:extLst>
  </p:cSld>
  <p:clrMap bg1="lt1" tx1="dk1" bg2="lt2" tx2="dk2" accent1="accent1" accent2="accent2" accent3="accent3" accent4="accent4" accent5="accent5" accent6="accent6" hlink="hlink" folHlink="folHlink"/>
  <p:notesStyle>
    <a:lvl1pPr marL="0" algn="l" defTabSz="457145" rtl="0" eaLnBrk="1" latinLnBrk="0" hangingPunct="1">
      <a:defRPr sz="1200" kern="1200">
        <a:solidFill>
          <a:schemeClr val="tx1"/>
        </a:solidFill>
        <a:latin typeface="+mn-lt"/>
        <a:ea typeface="+mn-ea"/>
        <a:cs typeface="+mn-cs"/>
      </a:defRPr>
    </a:lvl1pPr>
    <a:lvl2pPr marL="457145" algn="l" defTabSz="457145" rtl="0" eaLnBrk="1" latinLnBrk="0" hangingPunct="1">
      <a:defRPr sz="1200" kern="1200">
        <a:solidFill>
          <a:schemeClr val="tx1"/>
        </a:solidFill>
        <a:latin typeface="+mn-lt"/>
        <a:ea typeface="+mn-ea"/>
        <a:cs typeface="+mn-cs"/>
      </a:defRPr>
    </a:lvl2pPr>
    <a:lvl3pPr marL="914290" algn="l" defTabSz="457145" rtl="0" eaLnBrk="1" latinLnBrk="0" hangingPunct="1">
      <a:defRPr sz="1200" kern="1200">
        <a:solidFill>
          <a:schemeClr val="tx1"/>
        </a:solidFill>
        <a:latin typeface="+mn-lt"/>
        <a:ea typeface="+mn-ea"/>
        <a:cs typeface="+mn-cs"/>
      </a:defRPr>
    </a:lvl3pPr>
    <a:lvl4pPr marL="1371435" algn="l" defTabSz="457145" rtl="0" eaLnBrk="1" latinLnBrk="0" hangingPunct="1">
      <a:defRPr sz="1200" kern="1200">
        <a:solidFill>
          <a:schemeClr val="tx1"/>
        </a:solidFill>
        <a:latin typeface="+mn-lt"/>
        <a:ea typeface="+mn-ea"/>
        <a:cs typeface="+mn-cs"/>
      </a:defRPr>
    </a:lvl4pPr>
    <a:lvl5pPr marL="1828581" algn="l" defTabSz="457145" rtl="0" eaLnBrk="1" latinLnBrk="0" hangingPunct="1">
      <a:defRPr sz="1200" kern="1200">
        <a:solidFill>
          <a:schemeClr val="tx1"/>
        </a:solidFill>
        <a:latin typeface="+mn-lt"/>
        <a:ea typeface="+mn-ea"/>
        <a:cs typeface="+mn-cs"/>
      </a:defRPr>
    </a:lvl5pPr>
    <a:lvl6pPr marL="2285726" algn="l" defTabSz="457145" rtl="0" eaLnBrk="1" latinLnBrk="0" hangingPunct="1">
      <a:defRPr sz="1200" kern="1200">
        <a:solidFill>
          <a:schemeClr val="tx1"/>
        </a:solidFill>
        <a:latin typeface="+mn-lt"/>
        <a:ea typeface="+mn-ea"/>
        <a:cs typeface="+mn-cs"/>
      </a:defRPr>
    </a:lvl6pPr>
    <a:lvl7pPr marL="2742871" algn="l" defTabSz="457145" rtl="0" eaLnBrk="1" latinLnBrk="0" hangingPunct="1">
      <a:defRPr sz="1200" kern="1200">
        <a:solidFill>
          <a:schemeClr val="tx1"/>
        </a:solidFill>
        <a:latin typeface="+mn-lt"/>
        <a:ea typeface="+mn-ea"/>
        <a:cs typeface="+mn-cs"/>
      </a:defRPr>
    </a:lvl7pPr>
    <a:lvl8pPr marL="3200016" algn="l" defTabSz="457145" rtl="0" eaLnBrk="1" latinLnBrk="0" hangingPunct="1">
      <a:defRPr sz="1200" kern="1200">
        <a:solidFill>
          <a:schemeClr val="tx1"/>
        </a:solidFill>
        <a:latin typeface="+mn-lt"/>
        <a:ea typeface="+mn-ea"/>
        <a:cs typeface="+mn-cs"/>
      </a:defRPr>
    </a:lvl8pPr>
    <a:lvl9pPr marL="3657161" algn="l" defTabSz="45714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SIMS Night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Teams: We are going to start by helping you identify your own character traits.</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10</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dirty="0" smtClean="0"/>
              <a:t>Move to the back if you live at a slow pace and Move to the front if you live at a fast pace. </a:t>
            </a:r>
            <a:r>
              <a:rPr lang="en-ZA" sz="1200" dirty="0" smtClean="0"/>
              <a:t>(Leaders will marks hands with a S or a F.)</a:t>
            </a:r>
          </a:p>
          <a:p>
            <a:pPr algn="l"/>
            <a:endParaRPr lang="en-ZA" sz="1200" dirty="0"/>
          </a:p>
        </p:txBody>
      </p:sp>
      <p:sp>
        <p:nvSpPr>
          <p:cNvPr id="4" name="Slide Number Placeholder 3"/>
          <p:cNvSpPr>
            <a:spLocks noGrp="1"/>
          </p:cNvSpPr>
          <p:nvPr>
            <p:ph type="sldNum" sz="quarter" idx="10"/>
          </p:nvPr>
        </p:nvSpPr>
        <p:spPr/>
        <p:txBody>
          <a:bodyPr/>
          <a:lstStyle/>
          <a:p>
            <a:fld id="{BB7EA155-D7D1-CE47-84CA-19517ADA7252}" type="slidenum">
              <a:rPr lang="en-US" smtClean="0"/>
              <a:t>11</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dirty="0" smtClean="0"/>
              <a:t>Move to the left if people are most important to you and Move to the right if tasks are most important to you. </a:t>
            </a:r>
            <a:r>
              <a:rPr lang="en-ZA" sz="1200" dirty="0" smtClean="0"/>
              <a:t>(Leaders will add a P or a T to the markings on teens hands.</a:t>
            </a:r>
            <a:r>
              <a:rPr lang="en-ZA" sz="1200" baseline="0" dirty="0" smtClean="0"/>
              <a:t> Leaders will then divide the groups in half again if necessary but adding a 1 or a 2 to the hands)</a:t>
            </a:r>
            <a:endParaRPr lang="en-ZA" sz="1200" dirty="0" smtClean="0"/>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12</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Games – we are going play</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short, fun games, focussed on the needs of SIMS.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13</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Need #1</a:t>
            </a:r>
            <a:r>
              <a:rPr lang="en-US" sz="1200" kern="1200" baseline="0" dirty="0" smtClean="0">
                <a:solidFill>
                  <a:schemeClr val="tx1"/>
                </a:solidFill>
                <a:effectLst/>
                <a:latin typeface="+mn-lt"/>
                <a:ea typeface="+mn-ea"/>
                <a:cs typeface="+mn-cs"/>
              </a:rPr>
              <a:t> is</a:t>
            </a:r>
            <a:r>
              <a:rPr lang="en-US" sz="1200" kern="1200" dirty="0" smtClean="0">
                <a:solidFill>
                  <a:schemeClr val="tx1"/>
                </a:solidFill>
                <a:effectLst/>
                <a:latin typeface="+mn-lt"/>
                <a:ea typeface="+mn-ea"/>
                <a:cs typeface="+mn-cs"/>
              </a:rPr>
              <a:t> Hunger:</a:t>
            </a:r>
            <a:r>
              <a:rPr lang="en-US" sz="1200" kern="1200" baseline="0" dirty="0" smtClean="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O</a:t>
            </a:r>
            <a:r>
              <a:rPr lang="en-GB" sz="1200" kern="1200" dirty="0" smtClean="0">
                <a:solidFill>
                  <a:schemeClr val="tx1"/>
                </a:solidFill>
                <a:effectLst/>
                <a:latin typeface="+mn-lt"/>
                <a:ea typeface="+mn-ea"/>
                <a:cs typeface="+mn-cs"/>
              </a:rPr>
              <a:t>ne person from each group is designated to run to the middle of the room where a box of apples is. They have to fetch enough apples for every member of their group. They can only take one at a time. Once all the apples are collected, the group needs to eat all their apples. The first group finished received a prize.</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14</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Need #2</a:t>
            </a:r>
            <a:r>
              <a:rPr lang="en-US" sz="1200" kern="1200" baseline="0" dirty="0" smtClean="0">
                <a:solidFill>
                  <a:schemeClr val="tx1"/>
                </a:solidFill>
                <a:effectLst/>
                <a:latin typeface="+mn-lt"/>
                <a:ea typeface="+mn-ea"/>
                <a:cs typeface="+mn-cs"/>
              </a:rPr>
              <a:t> is</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Comfort – 10 boxes of the same size will be piled in the centre of the room. Each box contains a blanket of a different size – ranging from huge to tiny baby blankets. The team has to send another person forward to randomly select a box and carry it back to their group. On the count of three, all teams must take out their blanket and try and fit their entire group under the blanket.</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15</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Need #3</a:t>
            </a:r>
            <a:r>
              <a:rPr lang="en-US" sz="1200" kern="1200" baseline="0" dirty="0" smtClean="0">
                <a:solidFill>
                  <a:schemeClr val="tx1"/>
                </a:solidFill>
                <a:effectLst/>
                <a:latin typeface="+mn-lt"/>
                <a:ea typeface="+mn-ea"/>
                <a:cs typeface="+mn-cs"/>
              </a:rPr>
              <a:t> is</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Space – The groups must fold their blankets in half (leaders will supervise) and will have to fit 20 body parts onto the blanket.</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16</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Need #4</a:t>
            </a:r>
            <a:r>
              <a:rPr lang="en-US" sz="1200" kern="1200" baseline="0" dirty="0" smtClean="0">
                <a:solidFill>
                  <a:schemeClr val="tx1"/>
                </a:solidFill>
                <a:effectLst/>
                <a:latin typeface="+mn-lt"/>
                <a:ea typeface="+mn-ea"/>
                <a:cs typeface="+mn-cs"/>
              </a:rPr>
              <a:t> is </a:t>
            </a:r>
            <a:r>
              <a:rPr lang="en-GB" sz="1200" kern="1200" dirty="0" smtClean="0">
                <a:solidFill>
                  <a:schemeClr val="tx1"/>
                </a:solidFill>
                <a:effectLst/>
                <a:latin typeface="+mn-lt"/>
                <a:ea typeface="+mn-ea"/>
                <a:cs typeface="+mn-cs"/>
              </a:rPr>
              <a:t>Energy – a long song will play and each member of each team must do jumping jacks. When a person stops/loses momentum, they will be told to sit down. This will continue until 1) the song stops in which case the last people standing will get energy bars or 2) only one person is left in which case their entire team gets energy </a:t>
            </a:r>
            <a:r>
              <a:rPr lang="en-GB" sz="1200" kern="1200" dirty="0" smtClean="0">
                <a:solidFill>
                  <a:schemeClr val="tx1"/>
                </a:solidFill>
                <a:effectLst/>
                <a:latin typeface="+mn-lt"/>
                <a:ea typeface="+mn-ea"/>
                <a:cs typeface="+mn-cs"/>
              </a:rPr>
              <a:t>bars. </a:t>
            </a:r>
            <a:r>
              <a:rPr lang="en-US" sz="1200" kern="1200" dirty="0" smtClean="0">
                <a:solidFill>
                  <a:schemeClr val="tx1"/>
                </a:solidFill>
                <a:effectLst/>
                <a:latin typeface="+mn-lt"/>
                <a:ea typeface="+mn-ea"/>
                <a:cs typeface="+mn-cs"/>
              </a:rPr>
              <a:t>The song used was the theme for the SIMS.</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17</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Need #5</a:t>
            </a:r>
            <a:r>
              <a:rPr lang="en-US" sz="1200" kern="1200" baseline="0" dirty="0" smtClean="0">
                <a:solidFill>
                  <a:schemeClr val="tx1"/>
                </a:solidFill>
                <a:effectLst/>
                <a:latin typeface="+mn-lt"/>
                <a:ea typeface="+mn-ea"/>
                <a:cs typeface="+mn-cs"/>
              </a:rPr>
              <a:t> is </a:t>
            </a:r>
            <a:r>
              <a:rPr lang="en-GB" sz="1200" kern="1200" dirty="0" smtClean="0">
                <a:solidFill>
                  <a:schemeClr val="tx1"/>
                </a:solidFill>
                <a:effectLst/>
                <a:latin typeface="+mn-lt"/>
                <a:ea typeface="+mn-ea"/>
                <a:cs typeface="+mn-cs"/>
              </a:rPr>
              <a:t>Fun – one person from each group will be sent forward to lip synch to a song (probably All the Rowboats) they haven’t heard before. The most hilarious/most accurate/most entertaining wins a chocolate medal for their group</a:t>
            </a:r>
            <a:endParaRPr lang="en-ZA" sz="1200" kern="1200" dirty="0" smtClean="0">
              <a:solidFill>
                <a:schemeClr val="tx1"/>
              </a:solidFill>
              <a:effectLst/>
              <a:latin typeface="+mn-lt"/>
              <a:ea typeface="+mn-ea"/>
              <a:cs typeface="+mn-cs"/>
            </a:endParaRPr>
          </a:p>
          <a:p>
            <a:endParaRPr lang="en-ZA" sz="1200" kern="1200" dirty="0" smtClean="0">
              <a:solidFill>
                <a:schemeClr val="tx1"/>
              </a:solidFill>
              <a:effectLst/>
              <a:latin typeface="+mn-lt"/>
              <a:ea typeface="+mn-ea"/>
              <a:cs typeface="+mn-cs"/>
            </a:endParaRPr>
          </a:p>
          <a:p>
            <a:r>
              <a:rPr lang="en-ZA" sz="1200" kern="1200" dirty="0" smtClean="0">
                <a:solidFill>
                  <a:schemeClr val="tx1"/>
                </a:solidFill>
                <a:effectLst/>
                <a:latin typeface="+mn-lt"/>
                <a:ea typeface="+mn-ea"/>
                <a:cs typeface="+mn-cs"/>
              </a:rPr>
              <a:t>Video:</a:t>
            </a:r>
            <a:r>
              <a:rPr lang="en-ZA" sz="1200" kern="1200" baseline="0" dirty="0" smtClean="0">
                <a:solidFill>
                  <a:schemeClr val="tx1"/>
                </a:solidFill>
                <a:effectLst/>
                <a:latin typeface="+mn-lt"/>
                <a:ea typeface="+mn-ea"/>
                <a:cs typeface="+mn-cs"/>
              </a:rPr>
              <a:t> Midnight Memories by One Direction. Get it on YouTube: https://www.youtube.com/watch?v=bcWWArLFgys</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18</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Need #6</a:t>
            </a:r>
            <a:r>
              <a:rPr lang="en-US" sz="1200" kern="1200" baseline="0" dirty="0" smtClean="0">
                <a:solidFill>
                  <a:schemeClr val="tx1"/>
                </a:solidFill>
                <a:effectLst/>
                <a:latin typeface="+mn-lt"/>
                <a:ea typeface="+mn-ea"/>
                <a:cs typeface="+mn-cs"/>
              </a:rPr>
              <a:t> is </a:t>
            </a:r>
            <a:r>
              <a:rPr lang="en-GB" sz="1200" kern="1200" dirty="0" smtClean="0">
                <a:solidFill>
                  <a:schemeClr val="tx1"/>
                </a:solidFill>
                <a:effectLst/>
                <a:latin typeface="+mn-lt"/>
                <a:ea typeface="+mn-ea"/>
                <a:cs typeface="+mn-cs"/>
              </a:rPr>
              <a:t>Social – get the phone numbers, email addresses and embarrassing nicknames from all members of your group. Write them on a piece of paper. Send one representative from each group to write them all (minus the person’s full, real name) on the blackboard.</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19</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t>Welcome to Live Friday.</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a:t>
            </a:fld>
            <a:endParaRPr lang="en-ZA" sz="12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You have 3 minutes to read what’s on blackboard while a clip is playing (depending on time)</a:t>
            </a:r>
            <a:endParaRPr lang="en-ZA"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20</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Short message is shared.</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21</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spcAft>
                <a:spcPts val="1200"/>
              </a:spcAft>
              <a:buNone/>
            </a:pPr>
            <a:r>
              <a:rPr lang="en-US" sz="1200" kern="1200" dirty="0" smtClean="0">
                <a:solidFill>
                  <a:schemeClr val="tx1"/>
                </a:solidFill>
                <a:effectLst/>
                <a:latin typeface="+mn-lt"/>
                <a:ea typeface="+mn-ea"/>
                <a:cs typeface="+mn-cs"/>
              </a:rPr>
              <a:t>Small Group</a:t>
            </a:r>
            <a:r>
              <a:rPr lang="en-US" sz="1200" kern="1200" baseline="0" dirty="0" smtClean="0">
                <a:solidFill>
                  <a:schemeClr val="tx1"/>
                </a:solidFill>
                <a:effectLst/>
                <a:latin typeface="+mn-lt"/>
                <a:ea typeface="+mn-ea"/>
                <a:cs typeface="+mn-cs"/>
              </a:rPr>
              <a:t>: Brief explanation of why we do small group; why guys/girls separate and why we keep them to a leader with 3 teens.</a:t>
            </a:r>
          </a:p>
        </p:txBody>
      </p:sp>
      <p:sp>
        <p:nvSpPr>
          <p:cNvPr id="4" name="Slide Number Placeholder 3"/>
          <p:cNvSpPr>
            <a:spLocks noGrp="1"/>
          </p:cNvSpPr>
          <p:nvPr>
            <p:ph type="sldNum" sz="quarter" idx="10"/>
          </p:nvPr>
        </p:nvSpPr>
        <p:spPr/>
        <p:txBody>
          <a:bodyPr/>
          <a:lstStyle/>
          <a:p>
            <a:fld id="{BB7EA155-D7D1-CE47-84CA-19517ADA7252}" type="slidenum">
              <a:rPr lang="en-US" smtClean="0"/>
              <a:t>22</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spcAft>
                <a:spcPts val="1200"/>
              </a:spcAft>
              <a:buNone/>
            </a:pPr>
            <a:r>
              <a:rPr lang="en-US" sz="1200" kern="1200" dirty="0" smtClean="0">
                <a:solidFill>
                  <a:schemeClr val="tx1"/>
                </a:solidFill>
                <a:effectLst/>
                <a:latin typeface="+mn-lt"/>
                <a:ea typeface="+mn-ea"/>
                <a:cs typeface="+mn-cs"/>
              </a:rPr>
              <a:t>Small Group</a:t>
            </a:r>
            <a:r>
              <a:rPr lang="en-US" sz="1200" kern="1200" baseline="0" dirty="0" smtClean="0">
                <a:solidFill>
                  <a:schemeClr val="tx1"/>
                </a:solidFill>
                <a:effectLst/>
                <a:latin typeface="+mn-lt"/>
                <a:ea typeface="+mn-ea"/>
                <a:cs typeface="+mn-cs"/>
              </a:rPr>
              <a:t> Questions: (1) Which need did you most enjoy meeting tonight? (2) What does Jesus say about how we handle needs? “Do not worry about your life, what you will eat; or about your body, what you will wear. Seek God’s kingdom and all these things will be added to you! (Luke 12:22,31) (3) What have you done about your need for Jesus in your life? (4) What are you thankful about in your life? (5) Do you have any needs that we can pray for in your life right now?</a:t>
            </a:r>
          </a:p>
          <a:p>
            <a:pPr marL="0" indent="0">
              <a:lnSpc>
                <a:spcPct val="80000"/>
              </a:lnSpc>
              <a:spcAft>
                <a:spcPts val="1200"/>
              </a:spcAft>
              <a:buNone/>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23</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spcAft>
                <a:spcPts val="1200"/>
              </a:spcAft>
              <a:buNone/>
            </a:pPr>
            <a:r>
              <a:rPr lang="en-US" sz="1200" kern="1200" baseline="0" dirty="0" smtClean="0">
                <a:solidFill>
                  <a:schemeClr val="tx1"/>
                </a:solidFill>
                <a:effectLst/>
                <a:latin typeface="+mn-lt"/>
                <a:ea typeface="+mn-ea"/>
                <a:cs typeface="+mn-cs"/>
              </a:rPr>
              <a:t>Refreshments</a:t>
            </a:r>
          </a:p>
        </p:txBody>
      </p:sp>
      <p:sp>
        <p:nvSpPr>
          <p:cNvPr id="4" name="Slide Number Placeholder 3"/>
          <p:cNvSpPr>
            <a:spLocks noGrp="1"/>
          </p:cNvSpPr>
          <p:nvPr>
            <p:ph type="sldNum" sz="quarter" idx="10"/>
          </p:nvPr>
        </p:nvSpPr>
        <p:spPr/>
        <p:txBody>
          <a:bodyPr/>
          <a:lstStyle/>
          <a:p>
            <a:fld id="{BB7EA155-D7D1-CE47-84CA-19517ADA7252}" type="slidenum">
              <a:rPr lang="en-US" smtClean="0"/>
              <a:t>24</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mn-lt"/>
                <a:ea typeface="+mn-ea"/>
                <a:cs typeface="+mn-cs"/>
              </a:rPr>
              <a:t>Announcements: On </a:t>
            </a:r>
            <a:r>
              <a:rPr lang="en-US" sz="1200" kern="1200" dirty="0" smtClean="0">
                <a:solidFill>
                  <a:schemeClr val="tx1"/>
                </a:solidFill>
                <a:effectLst/>
                <a:latin typeface="+mn-lt"/>
                <a:ea typeface="+mn-ea"/>
                <a:cs typeface="+mn-cs"/>
              </a:rPr>
              <a:t>Sunday morning we continue with our new Revolution Series.</a:t>
            </a:r>
            <a:r>
              <a:rPr lang="en-ZA" dirty="0" smtClean="0">
                <a:effectLst/>
              </a:rPr>
              <a:t> And next Friday night it</a:t>
            </a:r>
            <a:r>
              <a:rPr lang="en-ZA" baseline="0" dirty="0" smtClean="0">
                <a:effectLst/>
              </a:rPr>
              <a:t> is GTA Night.</a:t>
            </a:r>
            <a:endParaRPr lang="en-US" dirty="0" smtClean="0"/>
          </a:p>
        </p:txBody>
      </p:sp>
      <p:sp>
        <p:nvSpPr>
          <p:cNvPr id="4" name="Slide Number Placeholder 3"/>
          <p:cNvSpPr>
            <a:spLocks noGrp="1"/>
          </p:cNvSpPr>
          <p:nvPr>
            <p:ph type="sldNum" sz="quarter" idx="10"/>
          </p:nvPr>
        </p:nvSpPr>
        <p:spPr/>
        <p:txBody>
          <a:bodyPr/>
          <a:lstStyle/>
          <a:p>
            <a:fld id="{1B76B6BF-B88A-A84A-B4EA-7A1DC6EF6D27}" type="slidenum">
              <a:rPr lang="en-US" smtClean="0"/>
              <a:t>25</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Tonight is SIMs Night</a:t>
            </a:r>
          </a:p>
        </p:txBody>
      </p:sp>
      <p:sp>
        <p:nvSpPr>
          <p:cNvPr id="4" name="Slide Number Placeholder 3"/>
          <p:cNvSpPr>
            <a:spLocks noGrp="1"/>
          </p:cNvSpPr>
          <p:nvPr>
            <p:ph type="sldNum" sz="quarter" idx="10"/>
          </p:nvPr>
        </p:nvSpPr>
        <p:spPr/>
        <p:txBody>
          <a:bodyPr/>
          <a:lstStyle/>
          <a:p>
            <a:fld id="{BB7EA155-D7D1-CE47-84CA-19517ADA7252}" type="slidenum">
              <a:rPr lang="en-US" smtClean="0"/>
              <a:t>3</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Welcome to any newcomers.</a:t>
            </a:r>
          </a:p>
        </p:txBody>
      </p:sp>
      <p:sp>
        <p:nvSpPr>
          <p:cNvPr id="4" name="Slide Number Placeholder 3"/>
          <p:cNvSpPr>
            <a:spLocks noGrp="1"/>
          </p:cNvSpPr>
          <p:nvPr>
            <p:ph type="sldNum" sz="quarter" idx="10"/>
          </p:nvPr>
        </p:nvSpPr>
        <p:spPr/>
        <p:txBody>
          <a:bodyPr/>
          <a:lstStyle/>
          <a:p>
            <a:fld id="{BB7EA155-D7D1-CE47-84CA-19517ADA7252}" type="slidenum">
              <a:rPr lang="en-US" smtClean="0"/>
              <a:t>4</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a:t>
            </a:r>
            <a:r>
              <a:rPr lang="en-US" baseline="0" dirty="0" smtClean="0"/>
              <a:t> The SIMS 4 Trailer. Get it on YouTube at: https://</a:t>
            </a:r>
            <a:r>
              <a:rPr lang="en-US" baseline="0" dirty="0" err="1" smtClean="0"/>
              <a:t>www.youtube.com</a:t>
            </a:r>
            <a:r>
              <a:rPr lang="en-US" baseline="0" dirty="0" smtClean="0"/>
              <a:t>/</a:t>
            </a:r>
            <a:r>
              <a:rPr lang="en-US" baseline="0" dirty="0" err="1" smtClean="0"/>
              <a:t>watch?v</a:t>
            </a:r>
            <a:r>
              <a:rPr lang="en-US" baseline="0" dirty="0" smtClean="0"/>
              <a:t>=VBQ6MFsJJsw</a:t>
            </a:r>
            <a:endParaRPr lang="en-US" dirty="0" smtClean="0"/>
          </a:p>
        </p:txBody>
      </p:sp>
      <p:sp>
        <p:nvSpPr>
          <p:cNvPr id="4" name="Slide Number Placeholder 3"/>
          <p:cNvSpPr>
            <a:spLocks noGrp="1"/>
          </p:cNvSpPr>
          <p:nvPr>
            <p:ph type="sldNum" sz="quarter" idx="10"/>
          </p:nvPr>
        </p:nvSpPr>
        <p:spPr/>
        <p:txBody>
          <a:bodyPr/>
          <a:lstStyle/>
          <a:p>
            <a:fld id="{BB7EA155-D7D1-CE47-84CA-19517ADA7252}" type="slidenum">
              <a:rPr lang="en-US" smtClean="0"/>
              <a:t>5</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Introduction: </a:t>
            </a:r>
            <a:r>
              <a:rPr lang="en-GB" sz="1200" kern="1200" dirty="0" smtClean="0">
                <a:solidFill>
                  <a:schemeClr val="tx1"/>
                </a:solidFill>
                <a:effectLst/>
                <a:latin typeface="+mn-lt"/>
                <a:ea typeface="+mn-ea"/>
                <a:cs typeface="+mn-cs"/>
              </a:rPr>
              <a:t>SIMS differs from most other games: </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6</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(1)</a:t>
            </a:r>
            <a:r>
              <a:rPr lang="en-GB" sz="1200" kern="1200" baseline="0" dirty="0" smtClean="0">
                <a:solidFill>
                  <a:schemeClr val="tx1"/>
                </a:solidFill>
                <a:effectLst/>
                <a:latin typeface="+mn-lt"/>
                <a:ea typeface="+mn-ea"/>
                <a:cs typeface="+mn-cs"/>
              </a:rPr>
              <a:t> It is a free</a:t>
            </a:r>
            <a:r>
              <a:rPr lang="en-GB" sz="1200" kern="1200" dirty="0" smtClean="0">
                <a:solidFill>
                  <a:schemeClr val="tx1"/>
                </a:solidFill>
                <a:effectLst/>
                <a:latin typeface="+mn-lt"/>
                <a:ea typeface="+mn-ea"/>
                <a:cs typeface="+mn-cs"/>
              </a:rPr>
              <a:t> play game</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7</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(2)</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There is </a:t>
            </a:r>
            <a:r>
              <a:rPr lang="en-US" sz="1200" kern="1200" dirty="0" smtClean="0">
                <a:solidFill>
                  <a:schemeClr val="tx1"/>
                </a:solidFill>
                <a:effectLst/>
                <a:latin typeface="+mn-lt"/>
                <a:ea typeface="+mn-ea"/>
                <a:cs typeface="+mn-cs"/>
              </a:rPr>
              <a:t>no</a:t>
            </a:r>
            <a:r>
              <a:rPr lang="en-GB" sz="1200" kern="1200" dirty="0" smtClean="0">
                <a:solidFill>
                  <a:schemeClr val="tx1"/>
                </a:solidFill>
                <a:effectLst/>
                <a:latin typeface="+mn-lt"/>
                <a:ea typeface="+mn-ea"/>
                <a:cs typeface="+mn-cs"/>
              </a:rPr>
              <a:t> point system – it is all about needs – meeting the needs of your characters.</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8</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GB" sz="1200" kern="1200" baseline="0" dirty="0" smtClean="0">
                <a:solidFill>
                  <a:schemeClr val="tx1"/>
                </a:solidFill>
                <a:effectLst/>
                <a:latin typeface="+mn-lt"/>
                <a:ea typeface="+mn-ea"/>
                <a:cs typeface="+mn-cs"/>
              </a:rPr>
              <a:t>(3) You choose the traits that your character will have.</a:t>
            </a:r>
            <a:endParaRPr lang="en-ZA"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9</a:t>
            </a:fld>
            <a:endParaRPr lang="en-US"/>
          </a:p>
        </p:txBody>
      </p:sp>
    </p:spTree>
    <p:extLst>
      <p:ext uri="{BB962C8B-B14F-4D97-AF65-F5344CB8AC3E}">
        <p14:creationId xmlns:p14="http://schemas.microsoft.com/office/powerpoint/2010/main" val="113363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A6AAC9-8933-C847-B9FC-69D2A5E26B32}" type="datetimeFigureOut">
              <a:rPr lang="en-US" smtClean="0"/>
              <a:t>15/01/31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3345890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6AAC9-8933-C847-B9FC-69D2A5E26B32}" type="datetimeFigureOut">
              <a:rPr lang="en-US" smtClean="0"/>
              <a:t>15/01/31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1273635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6AAC9-8933-C847-B9FC-69D2A5E26B32}" type="datetimeFigureOut">
              <a:rPr lang="en-US" smtClean="0"/>
              <a:t>15/01/31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2448419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6AAC9-8933-C847-B9FC-69D2A5E26B32}" type="datetimeFigureOut">
              <a:rPr lang="en-US" smtClean="0"/>
              <a:t>15/01/31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3309944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A6AAC9-8933-C847-B9FC-69D2A5E26B32}" type="datetimeFigureOut">
              <a:rPr lang="en-US" smtClean="0"/>
              <a:t>15/01/31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420836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A6AAC9-8933-C847-B9FC-69D2A5E26B32}" type="datetimeFigureOut">
              <a:rPr lang="en-US" smtClean="0"/>
              <a:t>15/01/31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1564184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A6AAC9-8933-C847-B9FC-69D2A5E26B32}" type="datetimeFigureOut">
              <a:rPr lang="en-US" smtClean="0"/>
              <a:t>15/01/31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375439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A6AAC9-8933-C847-B9FC-69D2A5E26B32}" type="datetimeFigureOut">
              <a:rPr lang="en-US" smtClean="0"/>
              <a:t>15/01/31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2071635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6AAC9-8933-C847-B9FC-69D2A5E26B32}" type="datetimeFigureOut">
              <a:rPr lang="en-US" smtClean="0"/>
              <a:t>15/01/31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166159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6AAC9-8933-C847-B9FC-69D2A5E26B32}" type="datetimeFigureOut">
              <a:rPr lang="en-US" smtClean="0"/>
              <a:t>15/01/31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1595620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6AAC9-8933-C847-B9FC-69D2A5E26B32}" type="datetimeFigureOut">
              <a:rPr lang="en-US" smtClean="0"/>
              <a:t>15/01/31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39038131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5" rIns="91429" bIns="45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5" rIns="91429"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fld id="{4FA6AAC9-8933-C847-B9FC-69D2A5E26B32}" type="datetimeFigureOut">
              <a:rPr lang="en-US" smtClean="0"/>
              <a:t>15/01/31</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BA5613C5-7765-EE49-AB7D-BB37C25FF43C}" type="slidenum">
              <a:rPr lang="en-US" smtClean="0"/>
              <a:t>‹#›</a:t>
            </a:fld>
            <a:endParaRPr lang="en-US"/>
          </a:p>
        </p:txBody>
      </p:sp>
    </p:spTree>
    <p:extLst>
      <p:ext uri="{BB962C8B-B14F-4D97-AF65-F5344CB8AC3E}">
        <p14:creationId xmlns:p14="http://schemas.microsoft.com/office/powerpoint/2010/main" val="1578709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45" rtl="0" eaLnBrk="1" latinLnBrk="0" hangingPunct="1">
        <a:spcBef>
          <a:spcPct val="0"/>
        </a:spcBef>
        <a:buNone/>
        <a:defRPr sz="4400" kern="1200">
          <a:solidFill>
            <a:schemeClr val="tx1"/>
          </a:solidFill>
          <a:latin typeface="+mj-lt"/>
          <a:ea typeface="+mj-ea"/>
          <a:cs typeface="+mj-cs"/>
        </a:defRPr>
      </a:lvl1pPr>
    </p:titleStyle>
    <p:bodyStyle>
      <a:lvl1pPr marL="342859" indent="-342859" algn="l" defTabSz="457145" rtl="0" eaLnBrk="1" latinLnBrk="0" hangingPunct="1">
        <a:spcBef>
          <a:spcPct val="20000"/>
        </a:spcBef>
        <a:buFont typeface="Arial"/>
        <a:buChar char="•"/>
        <a:defRPr sz="3200" kern="1200">
          <a:solidFill>
            <a:schemeClr val="tx1"/>
          </a:solidFill>
          <a:latin typeface="+mn-lt"/>
          <a:ea typeface="+mn-ea"/>
          <a:cs typeface="+mn-cs"/>
        </a:defRPr>
      </a:lvl1pPr>
      <a:lvl2pPr marL="742861" indent="-285716" algn="l" defTabSz="457145" rtl="0" eaLnBrk="1" latinLnBrk="0" hangingPunct="1">
        <a:spcBef>
          <a:spcPct val="20000"/>
        </a:spcBef>
        <a:buFont typeface="Arial"/>
        <a:buChar char="–"/>
        <a:defRPr sz="2800" kern="1200">
          <a:solidFill>
            <a:schemeClr val="tx1"/>
          </a:solidFill>
          <a:latin typeface="+mn-lt"/>
          <a:ea typeface="+mn-ea"/>
          <a:cs typeface="+mn-cs"/>
        </a:defRPr>
      </a:lvl2pPr>
      <a:lvl3pPr marL="1142863" indent="-228573" algn="l" defTabSz="457145" rtl="0" eaLnBrk="1" latinLnBrk="0" hangingPunct="1">
        <a:spcBef>
          <a:spcPct val="20000"/>
        </a:spcBef>
        <a:buFont typeface="Arial"/>
        <a:buChar char="•"/>
        <a:defRPr sz="2400" kern="1200">
          <a:solidFill>
            <a:schemeClr val="tx1"/>
          </a:solidFill>
          <a:latin typeface="+mn-lt"/>
          <a:ea typeface="+mn-ea"/>
          <a:cs typeface="+mn-cs"/>
        </a:defRPr>
      </a:lvl3pPr>
      <a:lvl4pPr marL="1600008" indent="-228573" algn="l" defTabSz="457145" rtl="0" eaLnBrk="1" latinLnBrk="0" hangingPunct="1">
        <a:spcBef>
          <a:spcPct val="20000"/>
        </a:spcBef>
        <a:buFont typeface="Arial"/>
        <a:buChar char="–"/>
        <a:defRPr sz="2000" kern="1200">
          <a:solidFill>
            <a:schemeClr val="tx1"/>
          </a:solidFill>
          <a:latin typeface="+mn-lt"/>
          <a:ea typeface="+mn-ea"/>
          <a:cs typeface="+mn-cs"/>
        </a:defRPr>
      </a:lvl4pPr>
      <a:lvl5pPr marL="2057153" indent="-228573" algn="l" defTabSz="457145" rtl="0" eaLnBrk="1" latinLnBrk="0" hangingPunct="1">
        <a:spcBef>
          <a:spcPct val="20000"/>
        </a:spcBef>
        <a:buFont typeface="Arial"/>
        <a:buChar char="»"/>
        <a:defRPr sz="2000" kern="1200">
          <a:solidFill>
            <a:schemeClr val="tx1"/>
          </a:solidFill>
          <a:latin typeface="+mn-lt"/>
          <a:ea typeface="+mn-ea"/>
          <a:cs typeface="+mn-cs"/>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08515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919525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74967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313062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8467847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7653798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5051466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2502534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4840147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1570483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982929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502714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099952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6621275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830104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7079882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6846556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917184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5117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842848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87111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76824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442367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33066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6561209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7169</TotalTime>
  <Words>849</Words>
  <Application>Microsoft Macintosh PowerPoint</Application>
  <PresentationFormat>On-screen Show (4:3)</PresentationFormat>
  <Paragraphs>52</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443</cp:revision>
  <dcterms:created xsi:type="dcterms:W3CDTF">2014-09-29T06:01:54Z</dcterms:created>
  <dcterms:modified xsi:type="dcterms:W3CDTF">2015-01-31T09:22:07Z</dcterms:modified>
</cp:coreProperties>
</file>