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64" r:id="rId2"/>
    <p:sldId id="287" r:id="rId3"/>
    <p:sldId id="388" r:id="rId4"/>
    <p:sldId id="389" r:id="rId5"/>
    <p:sldId id="390" r:id="rId6"/>
    <p:sldId id="391" r:id="rId7"/>
    <p:sldId id="392" r:id="rId8"/>
    <p:sldId id="393" r:id="rId9"/>
    <p:sldId id="394" r:id="rId10"/>
    <p:sldId id="395" r:id="rId11"/>
    <p:sldId id="403" r:id="rId12"/>
    <p:sldId id="404" r:id="rId13"/>
    <p:sldId id="405" r:id="rId14"/>
    <p:sldId id="406" r:id="rId15"/>
    <p:sldId id="407" r:id="rId16"/>
    <p:sldId id="408" r:id="rId17"/>
    <p:sldId id="409" r:id="rId18"/>
    <p:sldId id="424" r:id="rId19"/>
    <p:sldId id="298" r:id="rId20"/>
    <p:sldId id="299" r:id="rId21"/>
    <p:sldId id="378" r:id="rId22"/>
    <p:sldId id="338" r:id="rId23"/>
    <p:sldId id="339" r:id="rId24"/>
    <p:sldId id="341" r:id="rId25"/>
    <p:sldId id="342" r:id="rId26"/>
    <p:sldId id="347" r:id="rId27"/>
    <p:sldId id="348" r:id="rId28"/>
    <p:sldId id="350" r:id="rId29"/>
    <p:sldId id="352" r:id="rId30"/>
    <p:sldId id="379" r:id="rId31"/>
    <p:sldId id="359" r:id="rId32"/>
    <p:sldId id="360" r:id="rId33"/>
    <p:sldId id="361" r:id="rId34"/>
    <p:sldId id="363" r:id="rId35"/>
    <p:sldId id="364" r:id="rId36"/>
    <p:sldId id="366" r:id="rId37"/>
    <p:sldId id="367" r:id="rId38"/>
    <p:sldId id="368" r:id="rId39"/>
    <p:sldId id="371" r:id="rId40"/>
    <p:sldId id="374" r:id="rId41"/>
    <p:sldId id="375" r:id="rId42"/>
    <p:sldId id="300" r:id="rId43"/>
    <p:sldId id="382" r:id="rId44"/>
    <p:sldId id="383" r:id="rId45"/>
    <p:sldId id="384" r:id="rId46"/>
    <p:sldId id="385" r:id="rId47"/>
    <p:sldId id="386" r:id="rId48"/>
    <p:sldId id="387" r:id="rId49"/>
    <p:sldId id="426" r:id="rId50"/>
    <p:sldId id="427" r:id="rId51"/>
    <p:sldId id="428" r:id="rId52"/>
    <p:sldId id="429" r:id="rId53"/>
    <p:sldId id="430" r:id="rId54"/>
    <p:sldId id="431" r:id="rId55"/>
    <p:sldId id="285" r:id="rId56"/>
    <p:sldId id="297" r:id="rId57"/>
    <p:sldId id="262" r:id="rId58"/>
    <p:sldId id="289"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FF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880" y="-96"/>
      </p:cViewPr>
      <p:guideLst>
        <p:guide orient="horz" pos="4190"/>
        <p:guide orient="horz" pos="433"/>
        <p:guide orient="horz" pos="2160"/>
        <p:guide pos="111"/>
        <p:guide pos="2880"/>
      </p:guideLst>
    </p:cSldViewPr>
  </p:slid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CC68CB-EDF6-CF46-8DF3-EAA766960B2A}" type="datetimeFigureOut">
              <a:rPr lang="en-US" smtClean="0"/>
              <a:t>17/05/23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C6ACEF-CA4E-AB4E-9464-813C00EED10B}" type="slidenum">
              <a:rPr lang="en-US" smtClean="0"/>
              <a:t>‹#›</a:t>
            </a:fld>
            <a:endParaRPr lang="en-US"/>
          </a:p>
        </p:txBody>
      </p:sp>
    </p:spTree>
    <p:extLst>
      <p:ext uri="{BB962C8B-B14F-4D97-AF65-F5344CB8AC3E}">
        <p14:creationId xmlns:p14="http://schemas.microsoft.com/office/powerpoint/2010/main" val="29492109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Shine Series.</a:t>
            </a:r>
            <a:endParaRPr lang="en-US" dirty="0"/>
          </a:p>
        </p:txBody>
      </p:sp>
      <p:sp>
        <p:nvSpPr>
          <p:cNvPr id="4" name="Slide Number Placeholder 3"/>
          <p:cNvSpPr>
            <a:spLocks noGrp="1"/>
          </p:cNvSpPr>
          <p:nvPr>
            <p:ph type="sldNum" sz="quarter" idx="10"/>
          </p:nvPr>
        </p:nvSpPr>
        <p:spPr/>
        <p:txBody>
          <a:bodyPr/>
          <a:lstStyle/>
          <a:p>
            <a:fld id="{3BC6ACEF-CA4E-AB4E-9464-813C00EED10B}" type="slidenum">
              <a:rPr lang="en-US" smtClean="0"/>
              <a:t>1</a:t>
            </a:fld>
            <a:endParaRPr lang="en-US"/>
          </a:p>
        </p:txBody>
      </p:sp>
    </p:spTree>
    <p:extLst>
      <p:ext uri="{BB962C8B-B14F-4D97-AF65-F5344CB8AC3E}">
        <p14:creationId xmlns:p14="http://schemas.microsoft.com/office/powerpoint/2010/main" val="3097437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God</a:t>
            </a:r>
            <a:r>
              <a:rPr lang="en-US" sz="1200" b="0" kern="1200" baseline="0" dirty="0" smtClean="0">
                <a:solidFill>
                  <a:schemeClr val="tx1"/>
                </a:solidFill>
                <a:effectLst/>
                <a:latin typeface="+mn-lt"/>
                <a:ea typeface="+mn-ea"/>
                <a:cs typeface="+mn-cs"/>
              </a:rPr>
              <a:t> Our Sins Paying Everyone Life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Review the 6 Sentences:</a:t>
            </a:r>
            <a:r>
              <a:rPr lang="en-ZA" sz="1200" b="0" kern="1200" dirty="0" smtClean="0">
                <a:solidFill>
                  <a:schemeClr val="tx1"/>
                </a:solidFill>
                <a:effectLst/>
                <a:latin typeface="+mn-lt"/>
                <a:ea typeface="+mn-ea"/>
                <a:cs typeface="+mn-cs"/>
              </a:rPr>
              <a:t> Let’s review the 6 sentences that we learnt last week.</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 created us to be with him.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 sins separate us from God.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 cannot be removed by good deeds.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 the price for sin, Jesus died and rose again.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 who trusts in Him alone has eternal life.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 with Jesus starts now and lasts forever. </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Today we are going</a:t>
            </a:r>
            <a:r>
              <a:rPr lang="en-US" baseline="0" dirty="0" smtClean="0"/>
              <a:t> </a:t>
            </a:r>
            <a:r>
              <a:rPr lang="en-US" dirty="0" smtClean="0"/>
              <a:t>to continue leaning</a:t>
            </a:r>
            <a:r>
              <a:rPr lang="en-US" baseline="0" dirty="0" smtClean="0"/>
              <a:t> </a:t>
            </a:r>
            <a:r>
              <a:rPr lang="en-US" dirty="0" smtClean="0"/>
              <a:t>how to master our message so we can shine our light for Jesus. </a:t>
            </a:r>
          </a:p>
        </p:txBody>
      </p:sp>
      <p:sp>
        <p:nvSpPr>
          <p:cNvPr id="4" name="Slide Number Placeholder 3"/>
          <p:cNvSpPr>
            <a:spLocks noGrp="1"/>
          </p:cNvSpPr>
          <p:nvPr>
            <p:ph type="sldNum" sz="quarter" idx="10"/>
          </p:nvPr>
        </p:nvSpPr>
        <p:spPr/>
        <p:txBody>
          <a:bodyPr/>
          <a:lstStyle/>
          <a:p>
            <a:fld id="{3BC6ACEF-CA4E-AB4E-9464-813C00EED10B}" type="slidenum">
              <a:rPr lang="en-US" smtClean="0"/>
              <a:t>18</a:t>
            </a:fld>
            <a:endParaRPr lang="en-US"/>
          </a:p>
        </p:txBody>
      </p:sp>
    </p:spTree>
    <p:extLst>
      <p:ext uri="{BB962C8B-B14F-4D97-AF65-F5344CB8AC3E}">
        <p14:creationId xmlns:p14="http://schemas.microsoft.com/office/powerpoint/2010/main" val="3548348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video starts after this slide.</a:t>
            </a:r>
          </a:p>
        </p:txBody>
      </p:sp>
      <p:sp>
        <p:nvSpPr>
          <p:cNvPr id="4" name="Slide Number Placeholder 3"/>
          <p:cNvSpPr>
            <a:spLocks noGrp="1"/>
          </p:cNvSpPr>
          <p:nvPr>
            <p:ph type="sldNum" sz="quarter" idx="10"/>
          </p:nvPr>
        </p:nvSpPr>
        <p:spPr/>
        <p:txBody>
          <a:bodyPr/>
          <a:lstStyle/>
          <a:p>
            <a:fld id="{3BC6ACEF-CA4E-AB4E-9464-813C00EED10B}" type="slidenum">
              <a:rPr lang="en-US" smtClean="0"/>
              <a:t>19</a:t>
            </a:fld>
            <a:endParaRPr lang="en-US"/>
          </a:p>
        </p:txBody>
      </p:sp>
    </p:spTree>
    <p:extLst>
      <p:ext uri="{BB962C8B-B14F-4D97-AF65-F5344CB8AC3E}">
        <p14:creationId xmlns:p14="http://schemas.microsoft.com/office/powerpoint/2010/main" val="354834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Last week we explored how to master our message so we know how to share the gospel with our friends.</a:t>
            </a:r>
          </a:p>
        </p:txBody>
      </p:sp>
      <p:sp>
        <p:nvSpPr>
          <p:cNvPr id="4" name="Slide Number Placeholder 3"/>
          <p:cNvSpPr>
            <a:spLocks noGrp="1"/>
          </p:cNvSpPr>
          <p:nvPr>
            <p:ph type="sldNum" sz="quarter" idx="10"/>
          </p:nvPr>
        </p:nvSpPr>
        <p:spPr/>
        <p:txBody>
          <a:bodyPr/>
          <a:lstStyle/>
          <a:p>
            <a:fld id="{3BC6ACEF-CA4E-AB4E-9464-813C00EED10B}" type="slidenum">
              <a:rPr lang="en-US" smtClean="0"/>
              <a:t>2</a:t>
            </a:fld>
            <a:endParaRPr lang="en-US"/>
          </a:p>
        </p:txBody>
      </p:sp>
    </p:spTree>
    <p:extLst>
      <p:ext uri="{BB962C8B-B14F-4D97-AF65-F5344CB8AC3E}">
        <p14:creationId xmlns:p14="http://schemas.microsoft.com/office/powerpoint/2010/main" val="3548348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Shine Week 5. The video is 2 minutes</a:t>
            </a:r>
            <a:r>
              <a:rPr lang="en-US" baseline="0" dirty="0" smtClean="0"/>
              <a:t> in length.</a:t>
            </a:r>
            <a:endParaRPr lang="en-US" dirty="0"/>
          </a:p>
        </p:txBody>
      </p:sp>
      <p:sp>
        <p:nvSpPr>
          <p:cNvPr id="4" name="Slide Number Placeholder 3"/>
          <p:cNvSpPr>
            <a:spLocks noGrp="1"/>
          </p:cNvSpPr>
          <p:nvPr>
            <p:ph type="sldNum" sz="quarter" idx="10"/>
          </p:nvPr>
        </p:nvSpPr>
        <p:spPr/>
        <p:txBody>
          <a:bodyPr/>
          <a:lstStyle/>
          <a:p>
            <a:fld id="{3BC6ACEF-CA4E-AB4E-9464-813C00EED10B}" type="slidenum">
              <a:rPr lang="en-US" smtClean="0"/>
              <a:t>20</a:t>
            </a:fld>
            <a:endParaRPr lang="en-US"/>
          </a:p>
        </p:txBody>
      </p:sp>
    </p:spTree>
    <p:extLst>
      <p:ext uri="{BB962C8B-B14F-4D97-AF65-F5344CB8AC3E}">
        <p14:creationId xmlns:p14="http://schemas.microsoft.com/office/powerpoint/2010/main" val="843058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Sharing: </a:t>
            </a:r>
            <a:r>
              <a:rPr lang="en-US" sz="1200" b="0" dirty="0" smtClean="0">
                <a:solidFill>
                  <a:schemeClr val="bg1"/>
                </a:solidFill>
                <a:effectLst>
                  <a:glow rad="152400">
                    <a:schemeClr val="tx1">
                      <a:alpha val="91000"/>
                    </a:schemeClr>
                  </a:glow>
                </a:effectLst>
                <a:latin typeface="Candara"/>
                <a:cs typeface="Candara"/>
              </a:rPr>
              <a:t>What are some movies that contain a powerful love story?</a:t>
            </a:r>
          </a:p>
        </p:txBody>
      </p:sp>
      <p:sp>
        <p:nvSpPr>
          <p:cNvPr id="4" name="Slide Number Placeholder 3"/>
          <p:cNvSpPr>
            <a:spLocks noGrp="1"/>
          </p:cNvSpPr>
          <p:nvPr>
            <p:ph type="sldNum" sz="quarter" idx="10"/>
          </p:nvPr>
        </p:nvSpPr>
        <p:spPr/>
        <p:txBody>
          <a:bodyPr/>
          <a:lstStyle/>
          <a:p>
            <a:fld id="{EA8F9A47-FA95-6E4D-B4E0-31082CF84FA7}" type="slidenum">
              <a:rPr lang="en-US" smtClean="0"/>
              <a:t>21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GOSPEL is the ultimate love story!</a:t>
            </a:r>
            <a:r>
              <a:rPr lang="en-ZA" dirty="0" smtClean="0">
                <a:effectLst/>
              </a:rPr>
              <a:t> </a:t>
            </a:r>
            <a:endParaRPr lang="en-US" sz="1200" b="0" dirty="0" smtClean="0">
              <a:solidFill>
                <a:schemeClr val="bg1"/>
              </a:solidFill>
              <a:effectLst>
                <a:glow rad="152400">
                  <a:schemeClr val="tx1">
                    <a:alpha val="91000"/>
                  </a:schemeClr>
                </a:glow>
              </a:effectLst>
              <a:latin typeface="Candara"/>
              <a:cs typeface="Candara"/>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22</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“But God demonstrates his own love for us in this: While we were still sinners, Christ died for us.” </a:t>
            </a:r>
            <a:r>
              <a:rPr lang="en-US" sz="1200" kern="1200" dirty="0" smtClean="0">
                <a:solidFill>
                  <a:schemeClr val="tx1"/>
                </a:solidFill>
                <a:effectLst/>
                <a:latin typeface="+mn-lt"/>
                <a:ea typeface="+mn-ea"/>
                <a:cs typeface="+mn-cs"/>
              </a:rPr>
              <a:t>(Romans 5:8)</a:t>
            </a:r>
            <a:r>
              <a:rPr lang="en-ZA" dirty="0" smtClean="0">
                <a:effectLst/>
              </a:rPr>
              <a:t> </a:t>
            </a:r>
            <a:endParaRPr lang="en-US" sz="1200" b="0" dirty="0" smtClean="0">
              <a:solidFill>
                <a:schemeClr val="bg1"/>
              </a:solidFill>
              <a:effectLst>
                <a:glow rad="152400">
                  <a:schemeClr val="tx1">
                    <a:alpha val="91000"/>
                  </a:schemeClr>
                </a:glow>
              </a:effectLst>
              <a:latin typeface="Candara"/>
              <a:cs typeface="Candara"/>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God created us to be with him.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a special creation of God handcrafted by God himself. “</a:t>
            </a:r>
            <a:r>
              <a:rPr lang="en-US" sz="1200" dirty="0" smtClean="0">
                <a:solidFill>
                  <a:srgbClr val="FFFFFF"/>
                </a:solidFill>
                <a:effectLst>
                  <a:glow rad="63500">
                    <a:schemeClr val="tx1"/>
                  </a:glow>
                </a:effectLst>
                <a:latin typeface="Victor Vector"/>
                <a:cs typeface="Victor Vector"/>
              </a:rPr>
              <a:t>Then the Lord God formed a man from the dust of the ground and breathed into his nostrils the breath of life, and the man became a living being.” (Genesis 2:7)</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25</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ln w="12700" cmpd="sng">
                  <a:solidFill>
                    <a:prstClr val="white"/>
                  </a:solidFill>
                </a:ln>
                <a:solidFill>
                  <a:prstClr val="white"/>
                </a:solidFill>
                <a:effectLst>
                  <a:glow rad="127000">
                    <a:prstClr val="black">
                      <a:alpha val="90000"/>
                    </a:prstClr>
                  </a:glow>
                </a:effectLst>
                <a:latin typeface="Continuum Medium"/>
                <a:cs typeface="Continuum Medium"/>
              </a:rPr>
              <a:t>We were made in the image of God. “</a:t>
            </a:r>
            <a:r>
              <a:rPr lang="en-US" sz="1200" b="0" dirty="0" smtClean="0">
                <a:solidFill>
                  <a:srgbClr val="FFFFFF"/>
                </a:solidFill>
                <a:effectLst>
                  <a:glow rad="177800">
                    <a:schemeClr val="tx1"/>
                  </a:glow>
                </a:effectLst>
                <a:latin typeface="Victor Vector"/>
                <a:cs typeface="Victor Vector"/>
              </a:rPr>
              <a:t>Then God said, ‘Let us make humans in our image, in our likeness.’” (Genesis 1:26)</a:t>
            </a:r>
            <a:endParaRPr lang="en-US" sz="1200" b="0" dirty="0" smtClean="0">
              <a:ln w="12700" cmpd="sng">
                <a:solidFill>
                  <a:prstClr val="white"/>
                </a:solidFill>
              </a:ln>
              <a:solidFill>
                <a:prstClr val="white"/>
              </a:solidFill>
              <a:effectLst>
                <a:glow rad="127000">
                  <a:prstClr val="black">
                    <a:alpha val="90000"/>
                  </a:prstClr>
                </a:glow>
              </a:effectLst>
              <a:latin typeface="Continuum Medium"/>
              <a:cs typeface="Continuum Medium"/>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FFFFFF"/>
              </a:solidFill>
              <a:effectLst>
                <a:glow rad="63500">
                  <a:schemeClr val="tx1"/>
                </a:glow>
              </a:effectLst>
              <a:latin typeface="Victor Vector"/>
              <a:cs typeface="Victor Vecto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26</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ln w="12700" cmpd="sng">
                  <a:solidFill>
                    <a:prstClr val="white"/>
                  </a:solidFill>
                </a:ln>
                <a:solidFill>
                  <a:prstClr val="white"/>
                </a:solidFill>
                <a:effectLst>
                  <a:glow rad="127000">
                    <a:prstClr val="black">
                      <a:alpha val="90000"/>
                    </a:prstClr>
                  </a:glow>
                </a:effectLst>
                <a:latin typeface="Continuum Medium"/>
                <a:cs typeface="Continuum Medium"/>
              </a:rPr>
              <a:t>We were created to connect with God on the most intimate level.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FFFFFF"/>
              </a:solidFill>
              <a:effectLst>
                <a:glow rad="63500">
                  <a:schemeClr val="tx1"/>
                </a:glow>
              </a:effectLst>
              <a:latin typeface="Victor Vector"/>
              <a:cs typeface="Victor Vecto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27</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sins separate us from God.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Satan tempted Eve and they sinned against God.</a:t>
            </a:r>
            <a:r>
              <a:rPr lang="en-US" sz="1200" kern="1200" baseline="0" dirty="0" smtClean="0">
                <a:solidFill>
                  <a:schemeClr val="tx1"/>
                </a:solidFill>
                <a:effectLst/>
                <a:latin typeface="+mn-lt"/>
                <a:ea typeface="+mn-ea"/>
                <a:cs typeface="+mn-cs"/>
              </a:rPr>
              <a:t> “</a:t>
            </a:r>
            <a:r>
              <a:rPr lang="en-US" sz="1200" dirty="0" smtClean="0">
                <a:solidFill>
                  <a:srgbClr val="FFFFFF"/>
                </a:solidFill>
                <a:effectLst>
                  <a:glow rad="63500">
                    <a:schemeClr val="tx1"/>
                  </a:glow>
                </a:effectLst>
                <a:latin typeface="Victor Vector"/>
                <a:cs typeface="Victor Vector"/>
              </a:rPr>
              <a:t>When the woman saw that the fruit of the tree was good for food and pleasing to the eye, and also desirable for gaining wisdom, she took some and ate it. She also gave some to her husband, who was with her, and he ate it.” (Genesis 3:6)</a:t>
            </a: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29</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Review the Six Words: </a:t>
            </a:r>
            <a:r>
              <a:rPr lang="en-ZA" sz="1200" b="0" kern="1200" dirty="0" smtClean="0">
                <a:solidFill>
                  <a:schemeClr val="tx1"/>
                </a:solidFill>
                <a:effectLst/>
                <a:latin typeface="+mn-lt"/>
                <a:ea typeface="+mn-ea"/>
                <a:cs typeface="+mn-cs"/>
              </a:rPr>
              <a:t>Let’s review the 6 words that we learnt last week. Say them with me</a:t>
            </a:r>
            <a:r>
              <a:rPr lang="mr-IN" sz="1200" b="0" kern="1200" dirty="0" smtClean="0">
                <a:solidFill>
                  <a:schemeClr val="tx1"/>
                </a:solidFill>
                <a:effectLst/>
                <a:latin typeface="+mn-lt"/>
                <a:ea typeface="+mn-ea"/>
                <a:cs typeface="+mn-cs"/>
              </a:rPr>
              <a:t>…</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ln w="12700" cmpd="sng">
                  <a:solidFill>
                    <a:prstClr val="white"/>
                  </a:solidFill>
                </a:ln>
                <a:solidFill>
                  <a:prstClr val="white"/>
                </a:solidFill>
                <a:effectLst>
                  <a:glow rad="127000">
                    <a:prstClr val="black">
                      <a:alpha val="90000"/>
                    </a:prstClr>
                  </a:glow>
                </a:effectLst>
                <a:latin typeface="Continuum Medium"/>
                <a:cs typeface="Continuum Medium"/>
              </a:rPr>
              <a:t>Their sin separated them from God.</a:t>
            </a:r>
            <a:r>
              <a:rPr lang="en-US" sz="1200" dirty="0" smtClean="0">
                <a:solidFill>
                  <a:srgbClr val="FFFFFF"/>
                </a:solidFill>
                <a:effectLst>
                  <a:glow rad="177800">
                    <a:schemeClr val="tx1"/>
                  </a:glow>
                </a:effectLst>
                <a:latin typeface="Victor Vector"/>
                <a:cs typeface="Victor Vector"/>
              </a:rPr>
              <a:t> “Then the man and his wife heard the sound of the Lord God as he was walking in the garden in the cool of the day, and they hid from the Lord God among the trees of the garden.” (Genesis 3:8)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FFFFFF"/>
              </a:solidFill>
              <a:effectLst>
                <a:glow rad="63500">
                  <a:schemeClr val="tx1"/>
                </a:glow>
              </a:effectLst>
              <a:latin typeface="Victor Vector"/>
              <a:cs typeface="Victor Vector"/>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30</a:t>
            </a:fld>
            <a:endParaRPr lang="en-ZA"/>
          </a:p>
        </p:txBody>
      </p:sp>
    </p:spTree>
    <p:extLst>
      <p:ext uri="{BB962C8B-B14F-4D97-AF65-F5344CB8AC3E}">
        <p14:creationId xmlns:p14="http://schemas.microsoft.com/office/powerpoint/2010/main" val="2669124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Sins cannot be removed by good deeds.</a:t>
            </a:r>
          </a:p>
        </p:txBody>
      </p:sp>
      <p:sp>
        <p:nvSpPr>
          <p:cNvPr id="4" name="Slide Number Placeholder 3"/>
          <p:cNvSpPr>
            <a:spLocks noGrp="1"/>
          </p:cNvSpPr>
          <p:nvPr>
            <p:ph type="sldNum" sz="quarter" idx="10"/>
          </p:nvPr>
        </p:nvSpPr>
        <p:spPr/>
        <p:txBody>
          <a:bodyPr/>
          <a:lstStyle/>
          <a:p>
            <a:fld id="{EA8F9A47-FA95-6E4D-B4E0-31082CF84FA7}" type="slidenum">
              <a:rPr lang="en-US" smtClean="0"/>
              <a:t>31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could never be good enough.</a:t>
            </a:r>
            <a:r>
              <a:rPr lang="en-US" sz="120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“Be perfect, therefore, as your heavenly Father is perfect.” (</a:t>
            </a:r>
            <a:r>
              <a:rPr lang="en-US" sz="1200" kern="1200" dirty="0" smtClean="0">
                <a:solidFill>
                  <a:schemeClr val="tx1"/>
                </a:solidFill>
                <a:effectLst/>
                <a:latin typeface="+mn-lt"/>
                <a:ea typeface="+mn-ea"/>
                <a:cs typeface="+mn-cs"/>
              </a:rPr>
              <a:t>Matthew 5:48)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32</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Law is a mirror to show us our sin and not a ladder to get us to heaven. </a:t>
            </a:r>
            <a:r>
              <a:rPr lang="en-US" sz="1200" dirty="0" smtClean="0">
                <a:solidFill>
                  <a:srgbClr val="FFFFFF"/>
                </a:solidFill>
                <a:effectLst>
                  <a:glow rad="177800">
                    <a:schemeClr val="tx1"/>
                  </a:glow>
                </a:effectLst>
                <a:latin typeface="Victor Vector"/>
                <a:cs typeface="Victor Vector"/>
              </a:rPr>
              <a:t>“Therefore no one will be declared righteous in God’s sight by the works of the law; rather, through the law we become conscious of our sin.” (Romans 3:20)</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Paying the price for sin, Jesus died and rose again.</a:t>
            </a:r>
          </a:p>
          <a:p>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Jesus died in our place for our sins. </a:t>
            </a:r>
            <a:r>
              <a:rPr lang="en-US" sz="1200" dirty="0" smtClean="0">
                <a:solidFill>
                  <a:srgbClr val="FFFFFF"/>
                </a:solidFill>
                <a:effectLst>
                  <a:glow rad="177800">
                    <a:schemeClr val="tx1"/>
                  </a:glow>
                </a:effectLst>
                <a:latin typeface="Victor Vector"/>
                <a:cs typeface="Victor Vector"/>
              </a:rPr>
              <a:t>“But he was pierced for our transgressions, he was crushed for our iniquities;</a:t>
            </a:r>
            <a:r>
              <a:rPr lang="en-US" sz="1200" baseline="0" dirty="0" smtClean="0">
                <a:solidFill>
                  <a:srgbClr val="FFFFFF"/>
                </a:solidFill>
                <a:effectLst>
                  <a:glow rad="177800">
                    <a:schemeClr val="tx1"/>
                  </a:glow>
                </a:effectLst>
                <a:latin typeface="Victor Vector"/>
                <a:cs typeface="Victor Vector"/>
              </a:rPr>
              <a:t> t</a:t>
            </a:r>
            <a:r>
              <a:rPr lang="en-US" sz="1200" dirty="0" smtClean="0">
                <a:solidFill>
                  <a:srgbClr val="FFFFFF"/>
                </a:solidFill>
                <a:effectLst>
                  <a:glow rad="177800">
                    <a:schemeClr val="tx1"/>
                  </a:glow>
                </a:effectLst>
                <a:latin typeface="Victor Vector"/>
                <a:cs typeface="Victor Vector"/>
              </a:rPr>
              <a:t>he punishment that brought us peace was on him, and by his wounds we are healed. We all, like sheep, have gone astray, each of us has turned to our own way; and the Lord has laid on him the iniquity of us all.” (Isaiah 53:5-6)</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35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Jesus rose to prove he was the Son of God</a:t>
            </a:r>
            <a:r>
              <a:rPr lang="en-ZA"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“After his suffering, he presented himself to them and gave many convincing proofs that he was alive. </a:t>
            </a:r>
            <a:r>
              <a:rPr lang="en-US" sz="1200" i="1" kern="1200" smtClean="0">
                <a:solidFill>
                  <a:schemeClr val="tx1"/>
                </a:solidFill>
                <a:effectLst/>
                <a:latin typeface="+mn-lt"/>
                <a:ea typeface="+mn-ea"/>
                <a:cs typeface="+mn-cs"/>
              </a:rPr>
              <a:t>He appeared to them over a period of forty days and spoke about the kingdom of God.” </a:t>
            </a:r>
            <a:r>
              <a:rPr lang="en-US" sz="1200" kern="1200" smtClean="0">
                <a:solidFill>
                  <a:schemeClr val="tx1"/>
                </a:solidFill>
                <a:effectLst/>
                <a:latin typeface="+mn-lt"/>
                <a:ea typeface="+mn-ea"/>
                <a:cs typeface="+mn-cs"/>
              </a:rPr>
              <a:t>(Acts 1:3)</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Everyone who trusts in Him alone has eternal life.</a:t>
            </a:r>
          </a:p>
        </p:txBody>
      </p:sp>
      <p:sp>
        <p:nvSpPr>
          <p:cNvPr id="4" name="Slide Number Placeholder 3"/>
          <p:cNvSpPr>
            <a:spLocks noGrp="1"/>
          </p:cNvSpPr>
          <p:nvPr>
            <p:ph type="sldNum" sz="quarter" idx="10"/>
          </p:nvPr>
        </p:nvSpPr>
        <p:spPr/>
        <p:txBody>
          <a:bodyPr/>
          <a:lstStyle/>
          <a:p>
            <a:fld id="{EA8F9A47-FA95-6E4D-B4E0-31082CF84FA7}" type="slidenum">
              <a:rPr lang="en-US" smtClean="0"/>
              <a:t>37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saved by grace through faith, not by good works. </a:t>
            </a:r>
            <a:r>
              <a:rPr lang="en-US" sz="1200" i="0" kern="1200" dirty="0" smtClean="0">
                <a:solidFill>
                  <a:schemeClr val="tx1"/>
                </a:solidFill>
                <a:effectLst/>
                <a:latin typeface="+mn-lt"/>
                <a:ea typeface="+mn-ea"/>
                <a:cs typeface="+mn-cs"/>
              </a:rPr>
              <a:t>“For it is by grace you have been saved, through faith</a:t>
            </a:r>
            <a:r>
              <a:rPr lang="en-US" sz="1200" i="0" kern="1200" baseline="0" dirty="0" smtClean="0">
                <a:solidFill>
                  <a:schemeClr val="tx1"/>
                </a:solidFill>
                <a:effectLst/>
                <a:latin typeface="+mn-lt"/>
                <a:ea typeface="+mn-ea"/>
                <a:cs typeface="+mn-cs"/>
              </a:rPr>
              <a:t> - </a:t>
            </a:r>
            <a:r>
              <a:rPr lang="en-US" sz="1200" i="0" kern="1200" dirty="0" smtClean="0">
                <a:solidFill>
                  <a:schemeClr val="tx1"/>
                </a:solidFill>
                <a:effectLst/>
                <a:latin typeface="+mn-lt"/>
                <a:ea typeface="+mn-ea"/>
                <a:cs typeface="+mn-cs"/>
              </a:rPr>
              <a:t>and this is not from yourselves, it is the gift of God</a:t>
            </a:r>
            <a:r>
              <a:rPr lang="en-US" sz="1200" i="0" kern="1200" baseline="0" dirty="0" smtClean="0">
                <a:solidFill>
                  <a:schemeClr val="tx1"/>
                </a:solidFill>
                <a:effectLst/>
                <a:latin typeface="+mn-lt"/>
                <a:ea typeface="+mn-ea"/>
                <a:cs typeface="+mn-cs"/>
              </a:rPr>
              <a:t> - </a:t>
            </a:r>
            <a:r>
              <a:rPr lang="en-US" sz="1200" i="0" kern="1200" dirty="0" smtClean="0">
                <a:solidFill>
                  <a:schemeClr val="tx1"/>
                </a:solidFill>
                <a:effectLst/>
                <a:latin typeface="+mn-lt"/>
                <a:ea typeface="+mn-ea"/>
                <a:cs typeface="+mn-cs"/>
              </a:rPr>
              <a:t>not by works, so that no one can boast.”</a:t>
            </a:r>
            <a:r>
              <a:rPr lang="en-US" sz="1200" kern="1200" dirty="0" smtClean="0">
                <a:solidFill>
                  <a:schemeClr val="tx1"/>
                </a:solidFill>
                <a:effectLst/>
                <a:latin typeface="+mn-lt"/>
                <a:ea typeface="+mn-ea"/>
                <a:cs typeface="+mn-cs"/>
              </a:rPr>
              <a:t> (Ephesians 2:8-9)</a:t>
            </a:r>
            <a:endParaRPr lang="en-ZA"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we trust in Jesus as our savior he exchanges our sin for his righteousness</a:t>
            </a:r>
            <a:r>
              <a:rPr lang="en-ZA" sz="1200" kern="1200" dirty="0" smtClean="0">
                <a:solidFill>
                  <a:schemeClr val="tx1"/>
                </a:solidFill>
                <a:effectLst/>
                <a:latin typeface="+mn-lt"/>
                <a:ea typeface="+mn-ea"/>
                <a:cs typeface="+mn-cs"/>
              </a:rPr>
              <a:t>. “God made him who had no sin to be sin for us, so that in him we might become the righteousness of God.” (2 Corinthians 5:21)</a:t>
            </a:r>
          </a:p>
          <a:p>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39</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Life with Jesus starts now and lasts forever.</a:t>
            </a:r>
          </a:p>
        </p:txBody>
      </p:sp>
      <p:sp>
        <p:nvSpPr>
          <p:cNvPr id="4" name="Slide Number Placeholder 3"/>
          <p:cNvSpPr>
            <a:spLocks noGrp="1"/>
          </p:cNvSpPr>
          <p:nvPr>
            <p:ph type="sldNum" sz="quarter" idx="10"/>
          </p:nvPr>
        </p:nvSpPr>
        <p:spPr/>
        <p:txBody>
          <a:bodyPr/>
          <a:lstStyle/>
          <a:p>
            <a:fld id="{EA8F9A47-FA95-6E4D-B4E0-31082CF84FA7}" type="slidenum">
              <a:rPr lang="en-US" smtClean="0"/>
              <a:t>40</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Eternal life begins as soon as you believe in Jesus.</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tell you the truth, he who believes has everlasting life.”</a:t>
            </a:r>
            <a:r>
              <a:rPr lang="en-US" sz="120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John 6:47)</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t>41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Learn the Six Verses: </a:t>
            </a:r>
            <a:r>
              <a:rPr lang="en-ZA" sz="1200" kern="1200" dirty="0" smtClean="0">
                <a:solidFill>
                  <a:schemeClr val="tx1"/>
                </a:solidFill>
                <a:effectLst/>
                <a:latin typeface="+mn-lt"/>
                <a:ea typeface="+mn-ea"/>
                <a:cs typeface="+mn-cs"/>
              </a:rPr>
              <a:t>It would be helpful</a:t>
            </a:r>
            <a:r>
              <a:rPr lang="en-ZA" sz="1200" kern="1200" baseline="0" dirty="0" smtClean="0">
                <a:solidFill>
                  <a:schemeClr val="tx1"/>
                </a:solidFill>
                <a:effectLst/>
                <a:latin typeface="+mn-lt"/>
                <a:ea typeface="+mn-ea"/>
                <a:cs typeface="+mn-cs"/>
              </a:rPr>
              <a:t> if you learnt a verse for each of the 6 words or sentences.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Know that the Lord is God. It is he who made us, and we are his (Psalm 100:3).</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Our: For all have sinned and fall short of the glory of God (Romans 3:23).</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Sins: All of us have become like one who is unclean, and all our righteous acts are like filthy rags. (Isaiah 64:6a)</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Paying: But God demonstrates his own love for us in this: While we were still sinners, Christ died for us (Romans 5:8).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Everyone: For God so loved the world that he gave his one and only Son, that whoever believes in him shall not perish but have eternal life (John 3:16).</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Life: I give them eternal life, and they shall never perish; no one will snatch them out of my hand (John 10:28).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say each of the verses together:</a:t>
            </a:r>
          </a:p>
          <a:p>
            <a:r>
              <a:rPr lang="en-US" sz="1200" kern="1200" dirty="0" smtClean="0">
                <a:solidFill>
                  <a:schemeClr val="tx1"/>
                </a:solidFill>
                <a:effectLst/>
                <a:latin typeface="+mn-lt"/>
                <a:ea typeface="+mn-ea"/>
                <a:cs typeface="+mn-cs"/>
              </a:rPr>
              <a:t>God: Know that the Lord is God. It is he who made us, and we are his (Psalm 100:3).</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ur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Our: For all have sinned and fall short of the glory of God (Romans 3:23).</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Sins: All of us have become like one who is unclean, and all our righteous acts are like filthy rags. (Isaiah 64:6a)</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Paying: But God demonstrates his own love for us in this: While we were still sinners, Christ died for us (Romans 5:8).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Everyone: For God so loved the world that he gave his one and only Son, that whoever believes in him shall not perish but have eternal life (John 3:16).</a:t>
            </a:r>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Life: I give them eternal life, and they shall never perish; no one will snatch them out of my hand (John 10:28).</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Small Group Activity:</a:t>
            </a:r>
            <a:r>
              <a:rPr lang="en-US" sz="1200" kern="1200" dirty="0" smtClean="0">
                <a:solidFill>
                  <a:schemeClr val="tx1"/>
                </a:solidFill>
                <a:effectLst/>
                <a:latin typeface="+mn-lt"/>
                <a:ea typeface="+mn-ea"/>
                <a:cs typeface="+mn-cs"/>
              </a:rPr>
              <a:t> (1)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pairs, take turns sharing the  gospel with the verses: God: Know that the Lord is God. It is he who made us, and we are his. (Psalm 100:3). Our: For all have sinned and fall short of the glory of God. (Romans 3:23). Sins: All of us have become like one who is unclean, and all our righteous acts are like filthy rags. (Isaiah 64:6a). Paying: But God demonstrates his own love for us in this: While we were still sinners, Christ died for us. (Romans 5:8). Everyone: For God so loved the world that he gave his one and only Son, that whoever believes in him shall not perish but have eternal life. (John 3:16). Life: I give them eternal life, and they shall never perish; no one will snatch them out of my hand. (John 10:28). (2)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Pray for each other to share the message.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D39552-3B9A-2347-8563-9358DD46DCE9}" type="slidenum">
              <a:rPr lang="en-ZA" smtClean="0"/>
              <a:pPr/>
              <a:t>55</a:t>
            </a:fld>
            <a:endParaRPr lang="en-ZA"/>
          </a:p>
        </p:txBody>
      </p:sp>
    </p:spTree>
    <p:extLst>
      <p:ext uri="{BB962C8B-B14F-4D97-AF65-F5344CB8AC3E}">
        <p14:creationId xmlns:p14="http://schemas.microsoft.com/office/powerpoint/2010/main" val="970385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Challenge: </a:t>
            </a:r>
            <a:r>
              <a:rPr lang="en-US" dirty="0" smtClean="0"/>
              <a:t>Master the message so you can share it with your friends.</a:t>
            </a:r>
          </a:p>
        </p:txBody>
      </p:sp>
      <p:sp>
        <p:nvSpPr>
          <p:cNvPr id="4" name="Slide Number Placeholder 3"/>
          <p:cNvSpPr>
            <a:spLocks noGrp="1"/>
          </p:cNvSpPr>
          <p:nvPr>
            <p:ph type="sldNum" sz="quarter" idx="10"/>
          </p:nvPr>
        </p:nvSpPr>
        <p:spPr/>
        <p:txBody>
          <a:bodyPr/>
          <a:lstStyle/>
          <a:p>
            <a:fld id="{BCD39552-3B9A-2347-8563-9358DD46DCE9}" type="slidenum">
              <a:rPr lang="en-ZA" smtClean="0"/>
              <a:pPr/>
              <a:t>56</a:t>
            </a:fld>
            <a:endParaRPr lang="en-ZA"/>
          </a:p>
        </p:txBody>
      </p:sp>
    </p:spTree>
    <p:extLst>
      <p:ext uri="{BB962C8B-B14F-4D97-AF65-F5344CB8AC3E}">
        <p14:creationId xmlns:p14="http://schemas.microsoft.com/office/powerpoint/2010/main" val="9703858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ヒラギノ角ゴ Pro W3" charset="0"/>
                <a:cs typeface="+mn-cs"/>
              </a:rPr>
              <a:t>Let’s Pray</a:t>
            </a:r>
            <a:endParaRPr lang="en-ZA" sz="1200" kern="1200" dirty="0">
              <a:solidFill>
                <a:schemeClr val="tx1"/>
              </a:solidFill>
              <a:effectLst/>
              <a:latin typeface="+mn-lt"/>
              <a:ea typeface="ヒラギノ角ゴ Pro W3" charset="0"/>
              <a:cs typeface="+mn-cs"/>
            </a:endParaRPr>
          </a:p>
        </p:txBody>
      </p:sp>
      <p:sp>
        <p:nvSpPr>
          <p:cNvPr id="512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B3F92D-277D-5848-9587-1315E8E5E6F5}" type="slidenum">
              <a:rPr lang="en-ZA">
                <a:latin typeface="Calibri" charset="0"/>
              </a:rPr>
              <a:pPr eaLnBrk="1" hangingPunct="1"/>
              <a:t>57</a:t>
            </a:fld>
            <a:endParaRPr lang="en-ZA">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Week: </a:t>
            </a:r>
            <a:r>
              <a:rPr lang="en-US" dirty="0" smtClean="0"/>
              <a:t>In week 6 of the Shine Series we will deal</a:t>
            </a:r>
            <a:r>
              <a:rPr lang="en-US" baseline="0" dirty="0" smtClean="0"/>
              <a:t> will deal with part 1 of sharing our story as we shine for Jesus.</a:t>
            </a:r>
            <a:endParaRPr lang="en-US" dirty="0" smtClean="0"/>
          </a:p>
        </p:txBody>
      </p:sp>
      <p:sp>
        <p:nvSpPr>
          <p:cNvPr id="4" name="Slide Number Placeholder 3"/>
          <p:cNvSpPr>
            <a:spLocks noGrp="1"/>
          </p:cNvSpPr>
          <p:nvPr>
            <p:ph type="sldNum" sz="quarter" idx="10"/>
          </p:nvPr>
        </p:nvSpPr>
        <p:spPr/>
        <p:txBody>
          <a:bodyPr/>
          <a:lstStyle/>
          <a:p>
            <a:fld id="{3BC6ACEF-CA4E-AB4E-9464-813C00EED10B}" type="slidenum">
              <a:rPr lang="en-US" smtClean="0"/>
              <a:t>58</a:t>
            </a:fld>
            <a:endParaRPr lang="en-US"/>
          </a:p>
        </p:txBody>
      </p:sp>
    </p:spTree>
    <p:extLst>
      <p:ext uri="{BB962C8B-B14F-4D97-AF65-F5344CB8AC3E}">
        <p14:creationId xmlns:p14="http://schemas.microsoft.com/office/powerpoint/2010/main" val="225322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ins</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aying</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veryone</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ife</a:t>
            </a:r>
            <a:endParaRPr lang="en-US" baseline="0" dirty="0" smtClean="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14312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2B66A1-6AC3-174C-93D8-3FF7231742FC}" type="datetimeFigureOut">
              <a:rPr lang="en-US" smtClean="0"/>
              <a:t>17/05/23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2640657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66A1-6AC3-174C-93D8-3FF7231742FC}" type="datetimeFigureOut">
              <a:rPr lang="en-US" smtClean="0"/>
              <a:t>17/05/23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197305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66A1-6AC3-174C-93D8-3FF7231742FC}" type="datetimeFigureOut">
              <a:rPr lang="en-US" smtClean="0"/>
              <a:t>17/05/23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22619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66A1-6AC3-174C-93D8-3FF7231742FC}" type="datetimeFigureOut">
              <a:rPr lang="en-US" smtClean="0"/>
              <a:t>17/05/23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267726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2B66A1-6AC3-174C-93D8-3FF7231742FC}" type="datetimeFigureOut">
              <a:rPr lang="en-US" smtClean="0"/>
              <a:t>17/05/23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66459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2B66A1-6AC3-174C-93D8-3FF7231742FC}" type="datetimeFigureOut">
              <a:rPr lang="en-US" smtClean="0"/>
              <a:t>17/05/23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261895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2B66A1-6AC3-174C-93D8-3FF7231742FC}" type="datetimeFigureOut">
              <a:rPr lang="en-US" smtClean="0"/>
              <a:t>17/05/23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1021049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2B66A1-6AC3-174C-93D8-3FF7231742FC}" type="datetimeFigureOut">
              <a:rPr lang="en-US" smtClean="0"/>
              <a:t>17/05/23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51410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B66A1-6AC3-174C-93D8-3FF7231742FC}" type="datetimeFigureOut">
              <a:rPr lang="en-US" smtClean="0"/>
              <a:t>17/05/23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1454767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B66A1-6AC3-174C-93D8-3FF7231742FC}" type="datetimeFigureOut">
              <a:rPr lang="en-US" smtClean="0"/>
              <a:t>17/05/23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31798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B66A1-6AC3-174C-93D8-3FF7231742FC}" type="datetimeFigureOut">
              <a:rPr lang="en-US" smtClean="0"/>
              <a:t>17/05/23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415E7-CF38-B046-A3B9-4E04574097B0}" type="slidenum">
              <a:rPr lang="en-US" smtClean="0"/>
              <a:t>‹#›</a:t>
            </a:fld>
            <a:endParaRPr lang="en-US"/>
          </a:p>
        </p:txBody>
      </p:sp>
    </p:spTree>
    <p:extLst>
      <p:ext uri="{BB962C8B-B14F-4D97-AF65-F5344CB8AC3E}">
        <p14:creationId xmlns:p14="http://schemas.microsoft.com/office/powerpoint/2010/main" val="10162537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B66A1-6AC3-174C-93D8-3FF7231742FC}" type="datetimeFigureOut">
              <a:rPr lang="en-US" smtClean="0"/>
              <a:t>17/05/23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415E7-CF38-B046-A3B9-4E04574097B0}" type="slidenum">
              <a:rPr lang="en-US" smtClean="0"/>
              <a:t>‹#›</a:t>
            </a:fld>
            <a:endParaRPr lang="en-US"/>
          </a:p>
        </p:txBody>
      </p:sp>
    </p:spTree>
    <p:extLst>
      <p:ext uri="{BB962C8B-B14F-4D97-AF65-F5344CB8AC3E}">
        <p14:creationId xmlns:p14="http://schemas.microsoft.com/office/powerpoint/2010/main" val="3570212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76607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1703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31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7515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838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6957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52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754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773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05293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49348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49990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1899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002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191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02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2221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158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15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8850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777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5812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04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512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738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597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1161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3511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1780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867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344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606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448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381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610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7383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9420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363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121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454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906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286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6095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219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714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196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9427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970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779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839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248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519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232812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265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202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887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926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8707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2642</TotalTime>
  <Words>1558</Words>
  <Application>Microsoft Macintosh PowerPoint</Application>
  <PresentationFormat>On-screen Show (4:3)</PresentationFormat>
  <Paragraphs>117</Paragraphs>
  <Slides>58</Slides>
  <Notes>58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Winn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Winn</dc:creator>
  <cp:lastModifiedBy>Mark Tittley</cp:lastModifiedBy>
  <cp:revision>109</cp:revision>
  <dcterms:created xsi:type="dcterms:W3CDTF">2015-10-29T16:17:09Z</dcterms:created>
  <dcterms:modified xsi:type="dcterms:W3CDTF">2017-05-23T09:45:44Z</dcterms:modified>
</cp:coreProperties>
</file>