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57" r:id="rId4"/>
    <p:sldId id="262" r:id="rId5"/>
    <p:sldId id="292" r:id="rId6"/>
    <p:sldId id="266" r:id="rId7"/>
    <p:sldId id="293" r:id="rId8"/>
    <p:sldId id="267" r:id="rId9"/>
    <p:sldId id="298" r:id="rId10"/>
    <p:sldId id="269" r:id="rId11"/>
    <p:sldId id="290" r:id="rId12"/>
    <p:sldId id="272" r:id="rId13"/>
    <p:sldId id="310" r:id="rId14"/>
    <p:sldId id="311" r:id="rId15"/>
    <p:sldId id="274" r:id="rId16"/>
    <p:sldId id="304" r:id="rId17"/>
    <p:sldId id="306" r:id="rId18"/>
    <p:sldId id="307" r:id="rId19"/>
    <p:sldId id="308" r:id="rId20"/>
    <p:sldId id="309" r:id="rId21"/>
    <p:sldId id="299" r:id="rId22"/>
    <p:sldId id="282" r:id="rId23"/>
    <p:sldId id="279" r:id="rId24"/>
    <p:sldId id="288" r:id="rId25"/>
    <p:sldId id="26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FF6E"/>
    <a:srgbClr val="573A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81754" autoAdjust="0"/>
  </p:normalViewPr>
  <p:slideViewPr>
    <p:cSldViewPr snapToGrid="0" snapToObjects="1" showGuides="1">
      <p:cViewPr varScale="1">
        <p:scale>
          <a:sx n="73" d="100"/>
          <a:sy n="73" d="100"/>
        </p:scale>
        <p:origin x="-112" y="-200"/>
      </p:cViewPr>
      <p:guideLst>
        <p:guide orient="horz" pos="4163"/>
        <p:guide orient="horz" pos="458"/>
        <p:guide pos="178"/>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5B7E7-3F97-684B-A5A9-6C921195E5ED}" type="datetimeFigureOut">
              <a:rPr lang="en-US" smtClean="0"/>
              <a:t>15/08/29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9169F-E55B-CE46-989D-FFB240E301AB}" type="slidenum">
              <a:rPr lang="en-US" smtClean="0"/>
              <a:t>‹#›</a:t>
            </a:fld>
            <a:endParaRPr lang="en-US"/>
          </a:p>
        </p:txBody>
      </p:sp>
    </p:spTree>
    <p:extLst>
      <p:ext uri="{BB962C8B-B14F-4D97-AF65-F5344CB8AC3E}">
        <p14:creationId xmlns:p14="http://schemas.microsoft.com/office/powerpoint/2010/main" val="372782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Tonight is the third of 4 Show Me The Money sessions.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Movie Clip: Before you show the clip read the following introduction: We saw last week that while Axe has been trying to make his mark, he has been living a lavish lifestyle and gets into trouble with loan sharks and the law. He has an expensive car, smart clothes and a town house, none of which he can really afford, and he is getting deeper and deeper into debt. You will see that he is so desperate; he is even willing to lie to get back a TV set he gave to </a:t>
            </a:r>
            <a:r>
              <a:rPr lang="en-US" sz="1200" b="0" i="0" u="none" strike="noStrike" kern="1200" baseline="0" dirty="0" err="1" smtClean="0">
                <a:solidFill>
                  <a:schemeClr val="tx1"/>
                </a:solidFill>
                <a:latin typeface="+mn-lt"/>
                <a:ea typeface="+mn-ea"/>
                <a:cs typeface="+mn-cs"/>
              </a:rPr>
              <a:t>Gogo</a:t>
            </a:r>
            <a:r>
              <a:rPr lang="en-US" sz="1200" b="0" i="0" u="none" strike="noStrike" kern="1200" baseline="0" dirty="0" smtClean="0">
                <a:solidFill>
                  <a:schemeClr val="tx1"/>
                </a:solidFill>
                <a:latin typeface="+mn-lt"/>
                <a:ea typeface="+mn-ea"/>
                <a:cs typeface="+mn-cs"/>
              </a:rPr>
              <a:t>, so he can sell it to repay some debts. In an alternative ending to the film, Axe arrives at the old-age home and tells </a:t>
            </a:r>
            <a:r>
              <a:rPr lang="en-US" sz="1200" b="0" i="0" u="none" strike="noStrike" kern="1200" baseline="0" dirty="0" err="1" smtClean="0">
                <a:solidFill>
                  <a:schemeClr val="tx1"/>
                </a:solidFill>
                <a:latin typeface="+mn-lt"/>
                <a:ea typeface="+mn-ea"/>
                <a:cs typeface="+mn-cs"/>
              </a:rPr>
              <a:t>Reneilwe</a:t>
            </a:r>
            <a:r>
              <a:rPr lang="en-US" sz="1200" b="0" i="0" u="none" strike="noStrike" kern="1200" baseline="0" dirty="0" smtClean="0">
                <a:solidFill>
                  <a:schemeClr val="tx1"/>
                </a:solidFill>
                <a:latin typeface="+mn-lt"/>
                <a:ea typeface="+mn-ea"/>
                <a:cs typeface="+mn-cs"/>
              </a:rPr>
              <a:t> he has sold his flashy car and will save up until he can buy another one – one that he can afford.</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10</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Honesty: The Story of Axe and Thrift. From the Show Me The Money/Nothing for </a:t>
            </a:r>
            <a:r>
              <a:rPr lang="en-US" baseline="0" dirty="0" err="1" smtClean="0"/>
              <a:t>Mahala</a:t>
            </a:r>
            <a:r>
              <a:rPr lang="en-US" baseline="0" dirty="0" smtClean="0"/>
              <a:t> DVD.</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11</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Movie Talk (6-8 min)</a:t>
            </a:r>
          </a:p>
          <a:p>
            <a:r>
              <a:rPr lang="en-US" sz="1200" b="0" i="0" u="none" strike="noStrike" kern="1200" baseline="0" dirty="0" smtClean="0">
                <a:solidFill>
                  <a:schemeClr val="tx1"/>
                </a:solidFill>
                <a:latin typeface="+mn-lt"/>
                <a:ea typeface="+mn-ea"/>
                <a:cs typeface="+mn-cs"/>
              </a:rPr>
              <a:t>1. In the beginning of the film, what does Axe believe about spending money and using his resources?</a:t>
            </a:r>
          </a:p>
          <a:p>
            <a:r>
              <a:rPr lang="en-US" sz="1200" b="0" i="0" u="none" strike="noStrike" kern="1200" baseline="0" dirty="0" smtClean="0">
                <a:solidFill>
                  <a:schemeClr val="tx1"/>
                </a:solidFill>
                <a:latin typeface="+mn-lt"/>
                <a:ea typeface="+mn-ea"/>
                <a:cs typeface="+mn-cs"/>
              </a:rPr>
              <a:t>2. How do his views differ from those of </a:t>
            </a:r>
            <a:r>
              <a:rPr lang="en-US" sz="1200" b="0" i="0" u="none" strike="noStrike" kern="1200" baseline="0" dirty="0" err="1" smtClean="0">
                <a:solidFill>
                  <a:schemeClr val="tx1"/>
                </a:solidFill>
                <a:latin typeface="+mn-lt"/>
                <a:ea typeface="+mn-ea"/>
                <a:cs typeface="+mn-cs"/>
              </a:rPr>
              <a:t>Gogo</a:t>
            </a:r>
            <a:r>
              <a:rPr lang="en-US" sz="1200" b="0" i="0" u="none" strike="noStrike" kern="1200" baseline="0" dirty="0" smtClean="0">
                <a:solidFill>
                  <a:schemeClr val="tx1"/>
                </a:solidFill>
                <a:latin typeface="+mn-lt"/>
                <a:ea typeface="+mn-ea"/>
                <a:cs typeface="+mn-cs"/>
              </a:rPr>
              <a:t> – what does she believe about spending?</a:t>
            </a:r>
          </a:p>
          <a:p>
            <a:r>
              <a:rPr lang="en-US" sz="1200" b="0" i="0" u="none" strike="noStrike" kern="1200" baseline="0" dirty="0" smtClean="0">
                <a:solidFill>
                  <a:schemeClr val="tx1"/>
                </a:solidFill>
                <a:latin typeface="+mn-lt"/>
                <a:ea typeface="+mn-ea"/>
                <a:cs typeface="+mn-cs"/>
              </a:rPr>
              <a:t>3. Who or what do you think influences the decisions Axe makes? In which ways could he make better decisions when it comes to spending?</a:t>
            </a:r>
          </a:p>
          <a:p>
            <a:r>
              <a:rPr lang="en-US" sz="1200" b="0" i="0" u="none" strike="noStrike" kern="1200" baseline="0" dirty="0" smtClean="0">
                <a:solidFill>
                  <a:schemeClr val="tx1"/>
                </a:solidFill>
                <a:latin typeface="+mn-lt"/>
                <a:ea typeface="+mn-ea"/>
                <a:cs typeface="+mn-cs"/>
              </a:rPr>
              <a:t>4. At the end of the film we see Axe having sold his car and made some lifestyle changes. What lessons do you think Axe has learned?</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12</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Use That Paperclip. How many ways can you use a paper clip differently? (6-8 min). In your groups you have 3 minutes to list as many uses for a paper clip as possible. The group with the most ideas will win a prize.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13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Debrief: Using the paper clip for lots of different uses is an example of what it means to be thrifty. Today we are exploring what thrift is, what the Bible teaches us about thrift, and how it can make a difference in our lives.</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Thrift Discussions (14-16 min): In small groups we are going to look at what the Bible says about thrift.</a:t>
            </a:r>
          </a:p>
        </p:txBody>
      </p:sp>
      <p:sp>
        <p:nvSpPr>
          <p:cNvPr id="4" name="Slide Number Placeholder 3"/>
          <p:cNvSpPr>
            <a:spLocks noGrp="1"/>
          </p:cNvSpPr>
          <p:nvPr>
            <p:ph type="sldNum" sz="quarter" idx="10"/>
          </p:nvPr>
        </p:nvSpPr>
        <p:spPr/>
        <p:txBody>
          <a:bodyPr/>
          <a:lstStyle/>
          <a:p>
            <a:fld id="{7BE9169F-E55B-CE46-989D-FFB240E301AB}" type="slidenum">
              <a:rPr lang="en-US" smtClean="0"/>
              <a:t>15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Read Proverbs 6:6-8</a:t>
            </a:r>
          </a:p>
          <a:p>
            <a:r>
              <a:rPr lang="en-US" sz="1200" b="0" i="0" u="none" strike="noStrike" kern="1200" baseline="0" dirty="0" smtClean="0">
                <a:solidFill>
                  <a:schemeClr val="tx1"/>
                </a:solidFill>
                <a:latin typeface="+mn-lt"/>
                <a:ea typeface="+mn-ea"/>
                <a:cs typeface="+mn-cs"/>
              </a:rPr>
              <a:t>“Lazy people should learn a lesson from the way ants live. They have no leader, chief, or ruler, but they store up their food during the summer, getting ready for winter.”</a:t>
            </a:r>
          </a:p>
          <a:p>
            <a:r>
              <a:rPr lang="en-US" sz="1200" b="0" i="0" u="none" strike="noStrike" kern="1200" baseline="0" dirty="0" smtClean="0">
                <a:solidFill>
                  <a:schemeClr val="tx1"/>
                </a:solidFill>
                <a:latin typeface="+mn-lt"/>
                <a:ea typeface="+mn-ea"/>
                <a:cs typeface="+mn-cs"/>
              </a:rPr>
              <a:t>• Do you think Axe, in the earlier clips, thought much about planning for the future? Give reasons for your answers?</a:t>
            </a:r>
          </a:p>
          <a:p>
            <a:r>
              <a:rPr lang="en-US" sz="1200" b="0" i="0" u="none" strike="noStrike" kern="1200" baseline="0" dirty="0" smtClean="0">
                <a:solidFill>
                  <a:schemeClr val="tx1"/>
                </a:solidFill>
                <a:latin typeface="+mn-lt"/>
                <a:ea typeface="+mn-ea"/>
                <a:cs typeface="+mn-cs"/>
              </a:rPr>
              <a:t>• What lessons could Axe learn from the ant mentioned in this Bible verse?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2. Read Luke 14:28-30</a:t>
            </a:r>
          </a:p>
          <a:p>
            <a:r>
              <a:rPr lang="en-US" sz="1200" b="0" i="0" u="none" strike="noStrike" kern="1200" baseline="0" dirty="0" smtClean="0">
                <a:solidFill>
                  <a:schemeClr val="tx1"/>
                </a:solidFill>
                <a:latin typeface="+mn-lt"/>
                <a:ea typeface="+mn-ea"/>
                <a:cs typeface="+mn-cs"/>
              </a:rPr>
              <a:t>“Suppose one of you wants to build a tower. Won’t you first sit down and estimate the cost to see if you have enough money to complete it? For if you lay the foundation and are not able to finish it, everyone who sees it will ridicule you, saying, ‘This person began to build and wasn’t able to finish.’</a:t>
            </a:r>
          </a:p>
          <a:p>
            <a:r>
              <a:rPr lang="en-US" sz="1200" b="0" i="0" u="none" strike="noStrike" kern="1200" baseline="0" dirty="0" smtClean="0">
                <a:solidFill>
                  <a:schemeClr val="tx1"/>
                </a:solidFill>
                <a:latin typeface="+mn-lt"/>
                <a:ea typeface="+mn-ea"/>
                <a:cs typeface="+mn-cs"/>
              </a:rPr>
              <a:t>• Axe got himself into a lot of trouble because of debt and overspending.</a:t>
            </a:r>
          </a:p>
          <a:p>
            <a:r>
              <a:rPr lang="en-US" sz="1200" b="0" i="0" u="none" strike="noStrike" kern="1200" baseline="0" dirty="0" smtClean="0">
                <a:solidFill>
                  <a:schemeClr val="tx1"/>
                </a:solidFill>
                <a:latin typeface="+mn-lt"/>
                <a:ea typeface="+mn-ea"/>
                <a:cs typeface="+mn-cs"/>
              </a:rPr>
              <a:t>• How could Axe’s life have been different if he had taken advice from what Jesus said in this story?</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3. Read Matthew 6:19-21 Living Bible (TLB)</a:t>
            </a:r>
          </a:p>
          <a:p>
            <a:r>
              <a:rPr lang="en-US" sz="1200" b="0" i="0" u="none" strike="noStrike" kern="1200" baseline="0" dirty="0" smtClean="0">
                <a:solidFill>
                  <a:schemeClr val="tx1"/>
                </a:solidFill>
                <a:latin typeface="+mn-lt"/>
                <a:ea typeface="+mn-ea"/>
                <a:cs typeface="+mn-cs"/>
              </a:rPr>
              <a:t>“Don’t store up treasures here on earth where they can erode away or may be stolen. Store them in heaven where they will never lose their value and are safe from thieves. If your profits are in heaven, your heart will be there too.”</a:t>
            </a:r>
          </a:p>
          <a:p>
            <a:r>
              <a:rPr lang="en-US" sz="1200" b="0" i="0" u="none" strike="noStrike" kern="1200" baseline="0" dirty="0" smtClean="0">
                <a:solidFill>
                  <a:schemeClr val="tx1"/>
                </a:solidFill>
                <a:latin typeface="+mn-lt"/>
                <a:ea typeface="+mn-ea"/>
                <a:cs typeface="+mn-cs"/>
              </a:rPr>
              <a:t>• Axe was putting too much emphasis on trying to get money and possessions. What do you think motivated him to do this?</a:t>
            </a:r>
          </a:p>
        </p:txBody>
      </p:sp>
      <p:sp>
        <p:nvSpPr>
          <p:cNvPr id="4" name="Slide Number Placeholder 3"/>
          <p:cNvSpPr>
            <a:spLocks noGrp="1"/>
          </p:cNvSpPr>
          <p:nvPr>
            <p:ph type="sldNum" sz="quarter" idx="10"/>
          </p:nvPr>
        </p:nvSpPr>
        <p:spPr/>
        <p:txBody>
          <a:bodyPr/>
          <a:lstStyle/>
          <a:p>
            <a:fld id="{7BE9169F-E55B-CE46-989D-FFB240E301AB}" type="slidenum">
              <a:rPr lang="en-US" smtClean="0"/>
              <a:t>18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4. In Matthew Jesus told the story of a man who was given 5 bags of gold to look after while his master was away. The man made the money work hard and invested the money wisely. When his master returned he gave back 5 extra bags of gold. His master replied, ‘Well done, good and faithful servant! You have been faithful with a few things; I will put you in charge of many things. Come and share your master’s happiness!’</a:t>
            </a:r>
          </a:p>
          <a:p>
            <a:r>
              <a:rPr lang="en-US" sz="1200" b="0" i="0" u="none" strike="noStrike" kern="1200" baseline="0" dirty="0" smtClean="0">
                <a:solidFill>
                  <a:schemeClr val="tx1"/>
                </a:solidFill>
                <a:latin typeface="+mn-lt"/>
                <a:ea typeface="+mn-ea"/>
                <a:cs typeface="+mn-cs"/>
              </a:rPr>
              <a:t>• What could Axe have learned from this story?</a:t>
            </a:r>
          </a:p>
          <a:p>
            <a:r>
              <a:rPr lang="en-US" sz="1200" b="0" i="0" u="none" strike="noStrike" kern="1200" baseline="0" dirty="0" smtClean="0">
                <a:solidFill>
                  <a:schemeClr val="tx1"/>
                </a:solidFill>
                <a:latin typeface="+mn-lt"/>
                <a:ea typeface="+mn-ea"/>
                <a:cs typeface="+mn-cs"/>
              </a:rPr>
              <a:t>• How can we apply this story in our lives?</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19</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week we showed the movie: Nothing for </a:t>
            </a:r>
            <a:r>
              <a:rPr lang="en-US" dirty="0" err="1" smtClean="0"/>
              <a:t>Mahala</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a:t>
            </a:fld>
            <a:endParaRPr lang="en-US"/>
          </a:p>
        </p:txBody>
      </p:sp>
    </p:spTree>
    <p:extLst>
      <p:ext uri="{BB962C8B-B14F-4D97-AF65-F5344CB8AC3E}">
        <p14:creationId xmlns:p14="http://schemas.microsoft.com/office/powerpoint/2010/main" val="288114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5. Turn to someone next to you and share: What are some of your possessions, abilities or talents that, if used more carefully, could make your own life better, or could be used to help other people?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20</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The Story of Joseph (8-10 min)</a:t>
            </a:r>
          </a:p>
          <a:p>
            <a:r>
              <a:rPr lang="en-US" dirty="0" smtClean="0"/>
              <a:t>Read Genesis 41:16-36 or this summary:</a:t>
            </a:r>
          </a:p>
          <a:p>
            <a:r>
              <a:rPr lang="en-US" dirty="0" smtClean="0"/>
              <a:t>• Joseph has been sitting in jail in Egypt for a long time.</a:t>
            </a:r>
          </a:p>
          <a:p>
            <a:r>
              <a:rPr lang="en-US" dirty="0" smtClean="0"/>
              <a:t>• The King of Egypt, called Pharaoh, has a dream about 7 fat cows and 7 lean cows as well as a dream about 7 good grains of wheat and 7 withered grains. No one is able</a:t>
            </a:r>
          </a:p>
          <a:p>
            <a:r>
              <a:rPr lang="en-US" dirty="0" smtClean="0"/>
              <a:t>to interpret the dreams.</a:t>
            </a:r>
          </a:p>
          <a:p>
            <a:r>
              <a:rPr lang="en-US" dirty="0" smtClean="0"/>
              <a:t>• Because Joseph has a reputation of being able to interpret dreams, he is brought before Pharaoh and interprets the King’s dream.</a:t>
            </a:r>
          </a:p>
          <a:p>
            <a:r>
              <a:rPr lang="en-US" dirty="0" smtClean="0"/>
              <a:t>• He suggests a survival plan to the King, which involves storing up grain in the “7 fat” years in order to survive the “7 lean” years of famine, instead of squandering the wealth and affluence of the fat years.</a:t>
            </a:r>
          </a:p>
          <a:p>
            <a:r>
              <a:rPr lang="en-US" dirty="0" smtClean="0"/>
              <a:t>• The King puts Joseph in charge of collecting the excess grain during the 7 years of plenty. As a result the nation of Egypt was able to survive the 7 years of famine that followed.</a:t>
            </a:r>
          </a:p>
          <a:p>
            <a:r>
              <a:rPr lang="en-US" dirty="0" smtClean="0"/>
              <a:t>Bible Discussion in Groups</a:t>
            </a:r>
          </a:p>
          <a:p>
            <a:r>
              <a:rPr lang="en-US" dirty="0" smtClean="0"/>
              <a:t>1. How do you think this story shows Joseph living out the virtue of being thrifty?</a:t>
            </a:r>
          </a:p>
          <a:p>
            <a:r>
              <a:rPr lang="en-US" dirty="0" smtClean="0"/>
              <a:t>2. What do you think would have happened to Egypt if the King had ignored the advice of Joseph?</a:t>
            </a:r>
          </a:p>
          <a:p>
            <a:r>
              <a:rPr lang="en-US" dirty="0" smtClean="0"/>
              <a:t>3. What lessons can we learn from this story?</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21</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Thrift Challenge: Give each young people a pen and a piece of paper on which they can fill out a thrifty resolution (type out and copy this card ahead of time and give them time to complete the card).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week I will live out the value of thrift by: ______________</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week I will use my money carefully by: _______________</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week I will use my time carefully by: _________________</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22</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For Thought:</a:t>
            </a:r>
            <a:r>
              <a:rPr lang="en-US" baseline="0" dirty="0" smtClean="0"/>
              <a:t> </a:t>
            </a:r>
            <a:r>
              <a:rPr lang="en-US" sz="1200" b="0" i="0" u="none" strike="noStrike" kern="1200" baseline="0" dirty="0" smtClean="0">
                <a:solidFill>
                  <a:schemeClr val="tx1"/>
                </a:solidFill>
                <a:latin typeface="+mn-lt"/>
                <a:ea typeface="+mn-ea"/>
                <a:cs typeface="+mn-cs"/>
              </a:rPr>
              <a:t>Read through the following questions slowly and get your youth to quietly reflect on the answers.</a:t>
            </a:r>
          </a:p>
          <a:p>
            <a:r>
              <a:rPr lang="en-US" sz="1200" b="0" i="0" u="none" strike="noStrike" kern="1200" baseline="0" dirty="0" smtClean="0">
                <a:solidFill>
                  <a:schemeClr val="tx1"/>
                </a:solidFill>
                <a:latin typeface="+mn-lt"/>
                <a:ea typeface="+mn-ea"/>
                <a:cs typeface="+mn-cs"/>
              </a:rPr>
              <a:t>• Am I using what I have: time, pocket money, airtime, talents or things, carefully?</a:t>
            </a:r>
          </a:p>
          <a:p>
            <a:r>
              <a:rPr lang="en-US" sz="1200" b="0" i="0" u="none" strike="noStrike" kern="1200" baseline="0" dirty="0" smtClean="0">
                <a:solidFill>
                  <a:schemeClr val="tx1"/>
                </a:solidFill>
                <a:latin typeface="+mn-lt"/>
                <a:ea typeface="+mn-ea"/>
                <a:cs typeface="+mn-cs"/>
              </a:rPr>
              <a:t>• Am I wasting things, time or talents I have by not using them properly?</a:t>
            </a:r>
          </a:p>
          <a:p>
            <a:r>
              <a:rPr lang="en-US" sz="1200" b="0" i="0" u="none" strike="noStrike" kern="1200" baseline="0" dirty="0" smtClean="0">
                <a:solidFill>
                  <a:schemeClr val="tx1"/>
                </a:solidFill>
                <a:latin typeface="+mn-lt"/>
                <a:ea typeface="+mn-ea"/>
                <a:cs typeface="+mn-cs"/>
              </a:rPr>
              <a:t>• Am I spending my money carefully?</a:t>
            </a:r>
            <a:endParaRPr lang="en-US" dirty="0" smtClean="0"/>
          </a:p>
          <a:p>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Closing Prayer: Dear God, thank you for all the things you give us: our talents, possessions, money and so much more. We ask you to give us the strength to become more thrifty people. Help us not to waste what we have but to put it to good use. Help us to plan well for our futures and to work hard to accomplish all that you want us to. In Jesus’ name we pray. Amen.</a:t>
            </a:r>
          </a:p>
        </p:txBody>
      </p:sp>
      <p:sp>
        <p:nvSpPr>
          <p:cNvPr id="4" name="Slide Number Placeholder 3"/>
          <p:cNvSpPr>
            <a:spLocks noGrp="1"/>
          </p:cNvSpPr>
          <p:nvPr>
            <p:ph type="sldNum" sz="quarter" idx="10"/>
          </p:nvPr>
        </p:nvSpPr>
        <p:spPr/>
        <p:txBody>
          <a:bodyPr/>
          <a:lstStyle/>
          <a:p>
            <a:fld id="{7BE9169F-E55B-CE46-989D-FFB240E301AB}" type="slidenum">
              <a:rPr lang="en-US" smtClean="0"/>
              <a:t>24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be exploring Diligence!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 at </a:t>
            </a:r>
            <a:r>
              <a:rPr lang="en-US" baseline="0" dirty="0" smtClean="0"/>
              <a:t>Honesty.</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Welcome to newcomers</a:t>
            </a:r>
            <a:r>
              <a:rPr lang="en-ZA" baseline="0" dirty="0" smtClean="0">
                <a:latin typeface="Calibri" charset="0"/>
              </a:rPr>
              <a:t> and regulars.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look at Thrift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Save that marshmallow</a:t>
            </a:r>
            <a:r>
              <a:rPr lang="en-US" sz="1200" kern="1200" dirty="0" smtClean="0">
                <a:solidFill>
                  <a:schemeClr val="tx1"/>
                </a:solidFill>
                <a:effectLst/>
                <a:latin typeface="+mn-lt"/>
                <a:ea typeface="+mn-ea"/>
                <a:cs typeface="+mn-cs"/>
              </a:rPr>
              <a:t> (6-8 Min). Each person was given 3 marshmallows earlier. On your table there are toothpicks. The group that builds the tallest tower will win a prize.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Debrief: If any of you ate any of the marshmallows that you were given you would have been disadvantaged in this activity because you would have had fewer to work with. When we are unwilling to wait for things (or save up for things) we can be really disadvantage us in the long run.</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 Thrift (10</a:t>
            </a:r>
            <a:r>
              <a:rPr lang="en-US" baseline="0" dirty="0" smtClean="0"/>
              <a:t>m</a:t>
            </a:r>
            <a:r>
              <a:rPr lang="en-US" dirty="0" smtClean="0"/>
              <a:t>ins):</a:t>
            </a:r>
            <a:r>
              <a:rPr lang="en-US" baseline="0" dirty="0" smtClean="0"/>
              <a:t> Definition of thrift: Read out the following definitions of thrift:</a:t>
            </a:r>
          </a:p>
          <a:p>
            <a:r>
              <a:rPr lang="en-US" baseline="0" dirty="0" smtClean="0"/>
              <a:t>• Using money and resources carefully and not wastefully</a:t>
            </a:r>
          </a:p>
          <a:p>
            <a:r>
              <a:rPr lang="en-US" baseline="0" dirty="0" smtClean="0"/>
              <a:t>• Being mindful of the future when it comes to spending money</a:t>
            </a:r>
          </a:p>
          <a:p>
            <a:r>
              <a:rPr lang="en-US" baseline="0" dirty="0" smtClean="0"/>
              <a:t>• Delayed gratification, sacrifice and saving for the future</a:t>
            </a:r>
          </a:p>
        </p:txBody>
      </p:sp>
      <p:sp>
        <p:nvSpPr>
          <p:cNvPr id="4" name="Slide Number Placeholder 3"/>
          <p:cNvSpPr>
            <a:spLocks noGrp="1"/>
          </p:cNvSpPr>
          <p:nvPr>
            <p:ph type="sldNum" sz="quarter" idx="10"/>
          </p:nvPr>
        </p:nvSpPr>
        <p:spPr/>
        <p:txBody>
          <a:bodyPr/>
          <a:lstStyle/>
          <a:p>
            <a:fld id="{7BE9169F-E55B-CE46-989D-FFB240E301AB}" type="slidenum">
              <a:rPr lang="en-US" smtClean="0"/>
              <a:t>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groups you</a:t>
            </a:r>
            <a:r>
              <a:rPr lang="en-US" baseline="0" dirty="0" smtClean="0"/>
              <a:t> have </a:t>
            </a:r>
            <a:r>
              <a:rPr lang="en-US" dirty="0" smtClean="0"/>
              <a:t>3 minutes to come up with a skit or song that reflects your understanding of thrift. </a:t>
            </a:r>
          </a:p>
        </p:txBody>
      </p:sp>
      <p:sp>
        <p:nvSpPr>
          <p:cNvPr id="4" name="Slide Number Placeholder 3"/>
          <p:cNvSpPr>
            <a:spLocks noGrp="1"/>
          </p:cNvSpPr>
          <p:nvPr>
            <p:ph type="sldNum" sz="quarter" idx="10"/>
          </p:nvPr>
        </p:nvSpPr>
        <p:spPr/>
        <p:txBody>
          <a:bodyPr/>
          <a:lstStyle/>
          <a:p>
            <a:fld id="{7BE9169F-E55B-CE46-989D-FFB240E301AB}" type="slidenum">
              <a:rPr lang="en-US" smtClean="0"/>
              <a:t>9</a:t>
            </a:fld>
            <a:endParaRPr lang="en-US"/>
          </a:p>
        </p:txBody>
      </p:sp>
    </p:spTree>
    <p:extLst>
      <p:ext uri="{BB962C8B-B14F-4D97-AF65-F5344CB8AC3E}">
        <p14:creationId xmlns:p14="http://schemas.microsoft.com/office/powerpoint/2010/main" val="129893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5213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91765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5417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7166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79688-87F9-5040-A884-971673B47283}" type="datetimeFigureOut">
              <a:rPr lang="en-US" smtClean="0"/>
              <a:t>15/08/29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269782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C79688-87F9-5040-A884-971673B47283}" type="datetimeFigureOut">
              <a:rPr lang="en-US" smtClean="0"/>
              <a:t>15/08/29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4054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79688-87F9-5040-A884-971673B47283}" type="datetimeFigureOut">
              <a:rPr lang="en-US" smtClean="0"/>
              <a:t>15/08/29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7424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79688-87F9-5040-A884-971673B47283}" type="datetimeFigureOut">
              <a:rPr lang="en-US" smtClean="0"/>
              <a:t>15/08/29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15565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79688-87F9-5040-A884-971673B47283}" type="datetimeFigureOut">
              <a:rPr lang="en-US" smtClean="0"/>
              <a:t>15/08/29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56034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15/08/29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44870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15/08/29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062422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79688-87F9-5040-A884-971673B47283}" type="datetimeFigureOut">
              <a:rPr lang="en-US" smtClean="0"/>
              <a:t>15/08/29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8425F-05E1-3540-9402-35B087E8A441}" type="slidenum">
              <a:rPr lang="en-US" smtClean="0"/>
              <a:t>‹#›</a:t>
            </a:fld>
            <a:endParaRPr lang="en-US"/>
          </a:p>
        </p:txBody>
      </p:sp>
    </p:spTree>
    <p:extLst>
      <p:ext uri="{BB962C8B-B14F-4D97-AF65-F5344CB8AC3E}">
        <p14:creationId xmlns:p14="http://schemas.microsoft.com/office/powerpoint/2010/main" val="31538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1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0993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778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72482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3078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72081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8894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52478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327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66133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7897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0411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68679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1187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82721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47791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43188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769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026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2015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82589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76281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92839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9028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758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1028</TotalTime>
  <Words>1586</Words>
  <Application>Microsoft Macintosh PowerPoint</Application>
  <PresentationFormat>On-screen Show (4:3)</PresentationFormat>
  <Paragraphs>87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96</cp:revision>
  <dcterms:created xsi:type="dcterms:W3CDTF">2015-06-18T14:07:35Z</dcterms:created>
  <dcterms:modified xsi:type="dcterms:W3CDTF">2015-08-29T16:59:16Z</dcterms:modified>
</cp:coreProperties>
</file>