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8" r:id="rId3"/>
    <p:sldId id="257" r:id="rId4"/>
    <p:sldId id="312" r:id="rId5"/>
    <p:sldId id="262" r:id="rId6"/>
    <p:sldId id="292" r:id="rId7"/>
    <p:sldId id="266" r:id="rId8"/>
    <p:sldId id="317" r:id="rId9"/>
    <p:sldId id="318" r:id="rId10"/>
    <p:sldId id="319" r:id="rId11"/>
    <p:sldId id="320" r:id="rId12"/>
    <p:sldId id="321" r:id="rId13"/>
    <p:sldId id="322" r:id="rId14"/>
    <p:sldId id="324" r:id="rId15"/>
    <p:sldId id="293" r:id="rId16"/>
    <p:sldId id="267" r:id="rId17"/>
    <p:sldId id="269" r:id="rId18"/>
    <p:sldId id="290" r:id="rId19"/>
    <p:sldId id="272" r:id="rId20"/>
    <p:sldId id="274" r:id="rId21"/>
    <p:sldId id="304" r:id="rId22"/>
    <p:sldId id="306" r:id="rId23"/>
    <p:sldId id="307" r:id="rId24"/>
    <p:sldId id="282" r:id="rId25"/>
    <p:sldId id="279" r:id="rId26"/>
    <p:sldId id="314" r:id="rId27"/>
    <p:sldId id="288" r:id="rId28"/>
    <p:sldId id="323"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FF6E"/>
    <a:srgbClr val="573A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31" autoAdjust="0"/>
  </p:normalViewPr>
  <p:slideViewPr>
    <p:cSldViewPr snapToGrid="0" snapToObjects="1" showGuides="1">
      <p:cViewPr varScale="1">
        <p:scale>
          <a:sx n="79" d="100"/>
          <a:sy n="79" d="100"/>
        </p:scale>
        <p:origin x="-256" y="-112"/>
      </p:cViewPr>
      <p:guideLst>
        <p:guide orient="horz" pos="458"/>
        <p:guide pos="178"/>
        <p:guide pos="575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15B7E7-3F97-684B-A5A9-6C921195E5ED}" type="datetimeFigureOut">
              <a:rPr lang="en-US" smtClean="0"/>
              <a:t>15/09/05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E9169F-E55B-CE46-989D-FFB240E301AB}" type="slidenum">
              <a:rPr lang="en-US" smtClean="0"/>
              <a:t>‹#›</a:t>
            </a:fld>
            <a:endParaRPr lang="en-US"/>
          </a:p>
        </p:txBody>
      </p:sp>
    </p:spTree>
    <p:extLst>
      <p:ext uri="{BB962C8B-B14F-4D97-AF65-F5344CB8AC3E}">
        <p14:creationId xmlns:p14="http://schemas.microsoft.com/office/powerpoint/2010/main" val="372782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sz="1200" b="1" kern="1200" dirty="0" smtClean="0">
                <a:solidFill>
                  <a:schemeClr val="tx1"/>
                </a:solidFill>
                <a:effectLst/>
                <a:latin typeface="+mn-lt"/>
                <a:ea typeface="+mn-ea"/>
                <a:cs typeface="+mn-cs"/>
              </a:rPr>
              <a:t>Introduction and Welcome: </a:t>
            </a:r>
            <a:r>
              <a:rPr lang="en-ZA" dirty="0" smtClean="0">
                <a:latin typeface="Calibri" charset="0"/>
              </a:rPr>
              <a:t>Tonight is the last of 4 Show Me The Money sessions.</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3. Coin Stack. </a:t>
            </a:r>
            <a:r>
              <a:rPr lang="en-US" sz="1200" b="0" i="0" u="none" strike="noStrike" kern="1200" baseline="0" dirty="0" smtClean="0">
                <a:solidFill>
                  <a:schemeClr val="tx1"/>
                </a:solidFill>
                <a:latin typeface="+mn-lt"/>
                <a:ea typeface="+mn-ea"/>
                <a:cs typeface="+mn-cs"/>
              </a:rPr>
              <a:t>The team has 2 minutes to stack all the coins that are provided into a free standing stack. </a:t>
            </a:r>
          </a:p>
        </p:txBody>
      </p:sp>
      <p:sp>
        <p:nvSpPr>
          <p:cNvPr id="4" name="Slide Number Placeholder 3"/>
          <p:cNvSpPr>
            <a:spLocks noGrp="1"/>
          </p:cNvSpPr>
          <p:nvPr>
            <p:ph type="sldNum" sz="quarter" idx="10"/>
          </p:nvPr>
        </p:nvSpPr>
        <p:spPr/>
        <p:txBody>
          <a:bodyPr/>
          <a:lstStyle/>
          <a:p>
            <a:fld id="{7BE9169F-E55B-CE46-989D-FFB240E301AB}" type="slidenum">
              <a:rPr lang="en-US" smtClean="0"/>
              <a:t>10</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4. Ball Rally.</a:t>
            </a:r>
            <a:r>
              <a:rPr lang="en-US" sz="1200" kern="1200" dirty="0" smtClean="0">
                <a:solidFill>
                  <a:schemeClr val="tx1"/>
                </a:solidFill>
                <a:effectLst/>
                <a:latin typeface="+mn-lt"/>
                <a:ea typeface="+mn-ea"/>
                <a:cs typeface="+mn-cs"/>
              </a:rPr>
              <a:t> The group is given table tennis bats and a ball and they have to keep the ball in the air for at least 50 hits.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E9169F-E55B-CE46-989D-FFB240E301AB}" type="slidenum">
              <a:rPr lang="en-US" smtClean="0"/>
              <a:t>11</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5. Defy Gravity.</a:t>
            </a:r>
            <a:r>
              <a:rPr lang="en-US" sz="1200" kern="1200" dirty="0" smtClean="0">
                <a:solidFill>
                  <a:schemeClr val="tx1"/>
                </a:solidFill>
                <a:effectLst/>
                <a:latin typeface="+mn-lt"/>
                <a:ea typeface="+mn-ea"/>
                <a:cs typeface="+mn-cs"/>
              </a:rPr>
              <a:t> The group is given 3 balloons and they have to keep them in the air for 2 minutes - without using their hands nor touching a balloon more than once at a time.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E9169F-E55B-CE46-989D-FFB240E301AB}" type="slidenum">
              <a:rPr lang="en-US" smtClean="0"/>
              <a:t>12</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6. Needle Thread. </a:t>
            </a:r>
            <a:r>
              <a:rPr lang="en-US" sz="1200" kern="1200" dirty="0" smtClean="0">
                <a:solidFill>
                  <a:schemeClr val="tx1"/>
                </a:solidFill>
                <a:effectLst/>
                <a:latin typeface="+mn-lt"/>
                <a:ea typeface="+mn-ea"/>
                <a:cs typeface="+mn-cs"/>
              </a:rPr>
              <a:t>The group is given a piece of cotton and each person gets a needle. They have 2 minutes to thread the cotton through all the needles.</a:t>
            </a:r>
            <a:r>
              <a:rPr lang="en-ZA" dirty="0" smtClean="0">
                <a:effectLst/>
              </a:rPr>
              <a:t> </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BE9169F-E55B-CE46-989D-FFB240E301AB}" type="slidenum">
              <a:rPr lang="en-US" smtClean="0"/>
              <a:t>13</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Diligence Boot Camp:</a:t>
            </a:r>
            <a:r>
              <a:rPr lang="en-US" sz="1200" b="0" i="0" u="none" strike="noStrike" kern="1200" baseline="0" dirty="0" smtClean="0">
                <a:solidFill>
                  <a:schemeClr val="tx1"/>
                </a:solidFill>
                <a:latin typeface="+mn-lt"/>
                <a:ea typeface="+mn-ea"/>
                <a:cs typeface="+mn-cs"/>
              </a:rPr>
              <a:t> You have 10 minutes to tackle as many challenges as you can.</a:t>
            </a:r>
          </a:p>
        </p:txBody>
      </p:sp>
      <p:sp>
        <p:nvSpPr>
          <p:cNvPr id="4" name="Slide Number Placeholder 3"/>
          <p:cNvSpPr>
            <a:spLocks noGrp="1"/>
          </p:cNvSpPr>
          <p:nvPr>
            <p:ph type="sldNum" sz="quarter" idx="10"/>
          </p:nvPr>
        </p:nvSpPr>
        <p:spPr/>
        <p:txBody>
          <a:bodyPr/>
          <a:lstStyle/>
          <a:p>
            <a:fld id="{7BE9169F-E55B-CE46-989D-FFB240E301AB}" type="slidenum">
              <a:rPr lang="en-US" smtClean="0"/>
              <a:t>14</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Debrief:</a:t>
            </a:r>
            <a:r>
              <a:rPr lang="en-US" sz="1200" b="1"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(1) Was it hard or easy to do the challenges? (2) What made you keep going? (3) How did it feel when you persevered?</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15</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Introducing Diligence:</a:t>
            </a:r>
            <a:r>
              <a:rPr lang="en-US" b="1" baseline="0" dirty="0" smtClean="0"/>
              <a:t> </a:t>
            </a:r>
            <a:r>
              <a:rPr lang="en-US" baseline="0" dirty="0" smtClean="0"/>
              <a:t>(1) Working hard and doing your absolute best, with enthusiasm and excellence. (2) The value that drives one to earn one’s money in a way that is </a:t>
            </a:r>
            <a:r>
              <a:rPr lang="en-US" baseline="0" dirty="0" err="1" smtClean="0"/>
              <a:t>honourable</a:t>
            </a:r>
            <a:r>
              <a:rPr lang="en-US" baseline="0" dirty="0" smtClean="0"/>
              <a:t>. (3) Persevering to overcome obstacles; being responsible with money and future-minded when it comes to saving. (4) Being diligent about school work and taking pride in your work.</a:t>
            </a:r>
          </a:p>
        </p:txBody>
      </p:sp>
      <p:sp>
        <p:nvSpPr>
          <p:cNvPr id="4" name="Slide Number Placeholder 3"/>
          <p:cNvSpPr>
            <a:spLocks noGrp="1"/>
          </p:cNvSpPr>
          <p:nvPr>
            <p:ph type="sldNum" sz="quarter" idx="10"/>
          </p:nvPr>
        </p:nvSpPr>
        <p:spPr/>
        <p:txBody>
          <a:bodyPr/>
          <a:lstStyle/>
          <a:p>
            <a:fld id="{7BE9169F-E55B-CE46-989D-FFB240E301AB}" type="slidenum">
              <a:rPr lang="en-US" smtClean="0"/>
              <a:t>16</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Movie Clip: </a:t>
            </a:r>
            <a:r>
              <a:rPr lang="en-US" sz="1200" b="0" i="0" u="none" strike="noStrike" kern="1200" baseline="0" dirty="0" smtClean="0">
                <a:solidFill>
                  <a:schemeClr val="tx1"/>
                </a:solidFill>
                <a:latin typeface="+mn-lt"/>
                <a:ea typeface="+mn-ea"/>
                <a:cs typeface="+mn-cs"/>
              </a:rPr>
              <a:t>Before you show the clip read the following introduction: </a:t>
            </a:r>
            <a:r>
              <a:rPr lang="en-US" sz="1200" b="0" i="0" u="none" strike="noStrike" kern="1200" baseline="0" dirty="0" err="1" smtClean="0">
                <a:solidFill>
                  <a:schemeClr val="tx1"/>
                </a:solidFill>
                <a:latin typeface="+mn-lt"/>
                <a:ea typeface="+mn-ea"/>
                <a:cs typeface="+mn-cs"/>
              </a:rPr>
              <a:t>Reneilwe</a:t>
            </a:r>
            <a:r>
              <a:rPr lang="en-US" sz="1200" b="0" i="0" u="none" strike="noStrike" kern="1200" baseline="0" dirty="0" smtClean="0">
                <a:solidFill>
                  <a:schemeClr val="tx1"/>
                </a:solidFill>
                <a:latin typeface="+mn-lt"/>
                <a:ea typeface="+mn-ea"/>
                <a:cs typeface="+mn-cs"/>
              </a:rPr>
              <a:t> is the young, talented manager of an old-age home where Axe is sentenced for community service. She embodies the values of service, generosity and unselfish giving. She has chosen a modestly paid job over a wealthy lifestyle and is diligent in the way she executes her work and responds to the residents in the old-age home.</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17</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Video:</a:t>
            </a:r>
            <a:r>
              <a:rPr lang="en-US" b="1" baseline="0" dirty="0" smtClean="0"/>
              <a:t> </a:t>
            </a:r>
            <a:r>
              <a:rPr lang="en-US" baseline="0" dirty="0" smtClean="0"/>
              <a:t>Diligence: The Story of </a:t>
            </a:r>
            <a:r>
              <a:rPr lang="en-US" baseline="0" dirty="0" err="1" smtClean="0"/>
              <a:t>Reneilwe</a:t>
            </a:r>
            <a:r>
              <a:rPr lang="en-US" baseline="0" dirty="0" smtClean="0"/>
              <a:t> and Diligence. From the Show Me The Money/Nothing for </a:t>
            </a:r>
            <a:r>
              <a:rPr lang="en-US" baseline="0" dirty="0" err="1" smtClean="0"/>
              <a:t>Mahala</a:t>
            </a:r>
            <a:r>
              <a:rPr lang="en-US" baseline="0" dirty="0" smtClean="0"/>
              <a:t> DVD.</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18</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Movie Talk:</a:t>
            </a:r>
            <a:r>
              <a:rPr lang="en-US" sz="1200" b="0" i="0" u="none" strike="noStrike" kern="1200" baseline="0" dirty="0" smtClean="0">
                <a:solidFill>
                  <a:schemeClr val="tx1"/>
                </a:solidFill>
                <a:latin typeface="+mn-lt"/>
                <a:ea typeface="+mn-ea"/>
                <a:cs typeface="+mn-cs"/>
              </a:rPr>
              <a:t> (1) What can we learn from </a:t>
            </a:r>
            <a:r>
              <a:rPr lang="en-US" sz="1200" b="0" i="0" u="none" strike="noStrike" kern="1200" baseline="0" dirty="0" err="1" smtClean="0">
                <a:solidFill>
                  <a:schemeClr val="tx1"/>
                </a:solidFill>
                <a:latin typeface="+mn-lt"/>
                <a:ea typeface="+mn-ea"/>
                <a:cs typeface="+mn-cs"/>
              </a:rPr>
              <a:t>Reneilwe</a:t>
            </a:r>
            <a:r>
              <a:rPr lang="en-US" sz="1200" b="0" i="0" u="none" strike="noStrike" kern="1200" baseline="0" dirty="0" smtClean="0">
                <a:solidFill>
                  <a:schemeClr val="tx1"/>
                </a:solidFill>
                <a:latin typeface="+mn-lt"/>
                <a:ea typeface="+mn-ea"/>
                <a:cs typeface="+mn-cs"/>
              </a:rPr>
              <a:t> who did not marry for money or take a high-paying job, but works at an old-age home for low pay? (2) To help with the fundraising concert, Axe asks: “What’s in it for me?” Why does Axe only help if he gets something? (3) What does </a:t>
            </a:r>
            <a:r>
              <a:rPr lang="en-US" sz="1200" b="0" i="0" u="none" strike="noStrike" kern="1200" baseline="0" dirty="0" err="1" smtClean="0">
                <a:solidFill>
                  <a:schemeClr val="tx1"/>
                </a:solidFill>
                <a:latin typeface="+mn-lt"/>
                <a:ea typeface="+mn-ea"/>
                <a:cs typeface="+mn-cs"/>
              </a:rPr>
              <a:t>Reneilwe</a:t>
            </a:r>
            <a:r>
              <a:rPr lang="en-US" sz="1200" b="0" i="0" u="none" strike="noStrike" kern="1200" baseline="0" dirty="0" smtClean="0">
                <a:solidFill>
                  <a:schemeClr val="tx1"/>
                </a:solidFill>
                <a:latin typeface="+mn-lt"/>
                <a:ea typeface="+mn-ea"/>
                <a:cs typeface="+mn-cs"/>
              </a:rPr>
              <a:t> get out of her job if it is not about the money? (4) Even though residents like </a:t>
            </a:r>
            <a:r>
              <a:rPr lang="en-US" sz="1200" b="0" i="0" u="none" strike="noStrike" kern="1200" baseline="0" dirty="0" err="1" smtClean="0">
                <a:solidFill>
                  <a:schemeClr val="tx1"/>
                </a:solidFill>
                <a:latin typeface="+mn-lt"/>
                <a:ea typeface="+mn-ea"/>
                <a:cs typeface="+mn-cs"/>
              </a:rPr>
              <a:t>Hendrik</a:t>
            </a:r>
            <a:r>
              <a:rPr lang="en-US" sz="1200" b="0" i="0" u="none" strike="noStrike" kern="1200" baseline="0" dirty="0" smtClean="0">
                <a:solidFill>
                  <a:schemeClr val="tx1"/>
                </a:solidFill>
                <a:latin typeface="+mn-lt"/>
                <a:ea typeface="+mn-ea"/>
                <a:cs typeface="+mn-cs"/>
              </a:rPr>
              <a:t> give her a hard time, </a:t>
            </a:r>
            <a:r>
              <a:rPr lang="en-US" sz="1200" b="0" i="0" u="none" strike="noStrike" kern="1200" baseline="0" dirty="0" err="1" smtClean="0">
                <a:solidFill>
                  <a:schemeClr val="tx1"/>
                </a:solidFill>
                <a:latin typeface="+mn-lt"/>
                <a:ea typeface="+mn-ea"/>
                <a:cs typeface="+mn-cs"/>
              </a:rPr>
              <a:t>Reneilwe</a:t>
            </a:r>
            <a:r>
              <a:rPr lang="en-US" sz="1200" b="0" i="0" u="none" strike="noStrike" kern="1200" baseline="0" dirty="0" smtClean="0">
                <a:solidFill>
                  <a:schemeClr val="tx1"/>
                </a:solidFill>
                <a:latin typeface="+mn-lt"/>
                <a:ea typeface="+mn-ea"/>
                <a:cs typeface="+mn-cs"/>
              </a:rPr>
              <a:t> still does her job with passion and perseverance. What do you think motivates her?</a:t>
            </a:r>
          </a:p>
        </p:txBody>
      </p:sp>
      <p:sp>
        <p:nvSpPr>
          <p:cNvPr id="4" name="Slide Number Placeholder 3"/>
          <p:cNvSpPr>
            <a:spLocks noGrp="1"/>
          </p:cNvSpPr>
          <p:nvPr>
            <p:ph type="sldNum" sz="quarter" idx="10"/>
          </p:nvPr>
        </p:nvSpPr>
        <p:spPr/>
        <p:txBody>
          <a:bodyPr/>
          <a:lstStyle/>
          <a:p>
            <a:fld id="{7BE9169F-E55B-CE46-989D-FFB240E301AB}" type="slidenum">
              <a:rPr lang="en-US" smtClean="0"/>
              <a:t>19</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first week we showed the movie: Nothing for </a:t>
            </a:r>
            <a:r>
              <a:rPr lang="en-US" dirty="0" err="1" smtClean="0"/>
              <a:t>Mahala</a:t>
            </a:r>
            <a:r>
              <a:rPr lang="en-US" dirty="0" smtClean="0"/>
              <a:t>. </a:t>
            </a:r>
            <a:br>
              <a:rPr lang="en-US" dirty="0" smtClean="0"/>
            </a:b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2</a:t>
            </a:fld>
            <a:endParaRPr lang="en-US"/>
          </a:p>
        </p:txBody>
      </p:sp>
    </p:spTree>
    <p:extLst>
      <p:ext uri="{BB962C8B-B14F-4D97-AF65-F5344CB8AC3E}">
        <p14:creationId xmlns:p14="http://schemas.microsoft.com/office/powerpoint/2010/main" val="2881140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Diligence Discussions: </a:t>
            </a:r>
            <a:r>
              <a:rPr lang="en-US" sz="1200" b="0" i="0" u="none" strike="noStrike" kern="1200" baseline="0" dirty="0" smtClean="0">
                <a:solidFill>
                  <a:schemeClr val="tx1"/>
                </a:solidFill>
                <a:latin typeface="+mn-lt"/>
                <a:ea typeface="+mn-ea"/>
                <a:cs typeface="+mn-cs"/>
              </a:rPr>
              <a:t>In small groups we are going to look at what the Bible says about diligence.</a:t>
            </a:r>
          </a:p>
        </p:txBody>
      </p:sp>
      <p:sp>
        <p:nvSpPr>
          <p:cNvPr id="4" name="Slide Number Placeholder 3"/>
          <p:cNvSpPr>
            <a:spLocks noGrp="1"/>
          </p:cNvSpPr>
          <p:nvPr>
            <p:ph type="sldNum" sz="quarter" idx="10"/>
          </p:nvPr>
        </p:nvSpPr>
        <p:spPr/>
        <p:txBody>
          <a:bodyPr/>
          <a:lstStyle/>
          <a:p>
            <a:fld id="{7BE9169F-E55B-CE46-989D-FFB240E301AB}" type="slidenum">
              <a:rPr lang="en-US" smtClean="0"/>
              <a:t>20</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1. Read Proverbs 13:11 (Good News Translation). “The more easily you get your wealth, the sooner you will lose it. The harder it is to earn, the more you will have.” (a) What do you think Axe could have learnt from this Bible verse? (b) Do you agree that the harder you work for something, the more you appreciate it? Give reasons for your answer.</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21</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2. Read Proverbs 12:27. “A slothful (lazy) man will not catch his prey, but the diligent man will get precious wealth.” (1) </a:t>
            </a:r>
            <a:r>
              <a:rPr lang="en-US" sz="1200" b="0" i="0" u="none" strike="noStrike" kern="1200" baseline="0" dirty="0" err="1" smtClean="0">
                <a:solidFill>
                  <a:schemeClr val="tx1"/>
                </a:solidFill>
                <a:latin typeface="+mn-lt"/>
                <a:ea typeface="+mn-ea"/>
                <a:cs typeface="+mn-cs"/>
              </a:rPr>
              <a:t>Reneilwe</a:t>
            </a:r>
            <a:r>
              <a:rPr lang="en-US" sz="1200" b="0" i="0" u="none" strike="noStrike" kern="1200" baseline="0" dirty="0" smtClean="0">
                <a:solidFill>
                  <a:schemeClr val="tx1"/>
                </a:solidFill>
                <a:latin typeface="+mn-lt"/>
                <a:ea typeface="+mn-ea"/>
                <a:cs typeface="+mn-cs"/>
              </a:rPr>
              <a:t> might not be earning much but she works hard at her job. In which ways would this verse inspire her? (b) What does this verse tell us about working hard and achieving success?</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22</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3. Read Proverbs 10:5 (TLB). “A wise youth makes hay while the sun shines, but what a shame to see a lad who sleeps away his hour of opportunity.” (a) What does this Bible verse tell us about being diligent? (b) In which ways could we live out this verse at school, place of study, and in how we earn our money?</a:t>
            </a:r>
          </a:p>
        </p:txBody>
      </p:sp>
      <p:sp>
        <p:nvSpPr>
          <p:cNvPr id="4" name="Slide Number Placeholder 3"/>
          <p:cNvSpPr>
            <a:spLocks noGrp="1"/>
          </p:cNvSpPr>
          <p:nvPr>
            <p:ph type="sldNum" sz="quarter" idx="10"/>
          </p:nvPr>
        </p:nvSpPr>
        <p:spPr/>
        <p:txBody>
          <a:bodyPr/>
          <a:lstStyle/>
          <a:p>
            <a:fld id="{7BE9169F-E55B-CE46-989D-FFB240E301AB}" type="slidenum">
              <a:rPr lang="en-US" smtClean="0"/>
              <a:t>23</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1800"/>
              </a:spcAft>
            </a:pPr>
            <a:r>
              <a:rPr lang="en-US" sz="1200" b="1" i="0" u="none" strike="noStrike" kern="1200" baseline="0" dirty="0" smtClean="0">
                <a:solidFill>
                  <a:schemeClr val="tx1"/>
                </a:solidFill>
                <a:latin typeface="+mn-lt"/>
                <a:ea typeface="+mn-ea"/>
                <a:cs typeface="+mn-cs"/>
              </a:rPr>
              <a:t>Diligence Challenge: </a:t>
            </a:r>
            <a:r>
              <a:rPr lang="en-US" sz="1200" b="0" dirty="0" smtClean="0">
                <a:solidFill>
                  <a:srgbClr val="FFFFFF"/>
                </a:solidFill>
                <a:effectLst>
                  <a:glow rad="114300">
                    <a:schemeClr val="tx1">
                      <a:alpha val="90000"/>
                    </a:schemeClr>
                  </a:glow>
                </a:effectLst>
                <a:latin typeface="Aharoni Bold"/>
                <a:cs typeface="Aharoni Bold"/>
              </a:rPr>
              <a:t>(1) Take a photo of someone living out any of the values we explored: Honesty, Thrift or Diligence. (2) Post the photos on our Facebook page.</a:t>
            </a:r>
          </a:p>
        </p:txBody>
      </p:sp>
      <p:sp>
        <p:nvSpPr>
          <p:cNvPr id="4" name="Slide Number Placeholder 3"/>
          <p:cNvSpPr>
            <a:spLocks noGrp="1"/>
          </p:cNvSpPr>
          <p:nvPr>
            <p:ph type="sldNum" sz="quarter" idx="10"/>
          </p:nvPr>
        </p:nvSpPr>
        <p:spPr/>
        <p:txBody>
          <a:bodyPr/>
          <a:lstStyle/>
          <a:p>
            <a:fld id="{7BE9169F-E55B-CE46-989D-FFB240E301AB}" type="slidenum">
              <a:rPr lang="en-US" smtClean="0"/>
              <a:t>24</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Food For Thought:</a:t>
            </a:r>
            <a:r>
              <a:rPr lang="en-US" baseline="0" dirty="0" smtClean="0"/>
              <a:t> </a:t>
            </a:r>
            <a:r>
              <a:rPr lang="en-US" sz="1200" b="0" i="0" u="none" strike="noStrike" kern="1200" baseline="0" dirty="0" smtClean="0">
                <a:solidFill>
                  <a:schemeClr val="tx1"/>
                </a:solidFill>
                <a:latin typeface="+mn-lt"/>
                <a:ea typeface="+mn-ea"/>
                <a:cs typeface="+mn-cs"/>
              </a:rPr>
              <a:t>Today we looked at how </a:t>
            </a:r>
            <a:r>
              <a:rPr lang="en-US" sz="1200" b="0" i="0" u="none" strike="noStrike" kern="1200" baseline="0" dirty="0" err="1" smtClean="0">
                <a:solidFill>
                  <a:schemeClr val="tx1"/>
                </a:solidFill>
                <a:latin typeface="+mn-lt"/>
                <a:ea typeface="+mn-ea"/>
                <a:cs typeface="+mn-cs"/>
              </a:rPr>
              <a:t>Reneilwe</a:t>
            </a:r>
            <a:r>
              <a:rPr lang="en-US" sz="1200" b="0" i="0" u="none" strike="noStrike" kern="1200" baseline="0" dirty="0" smtClean="0">
                <a:solidFill>
                  <a:schemeClr val="tx1"/>
                </a:solidFill>
                <a:latin typeface="+mn-lt"/>
                <a:ea typeface="+mn-ea"/>
                <a:cs typeface="+mn-cs"/>
              </a:rPr>
              <a:t> was an example of a life of diligence and how the Bible urges us to work hard, be responsible and committed to what we do.</a:t>
            </a:r>
          </a:p>
        </p:txBody>
      </p:sp>
      <p:sp>
        <p:nvSpPr>
          <p:cNvPr id="4" name="Slide Number Placeholder 3"/>
          <p:cNvSpPr>
            <a:spLocks noGrp="1"/>
          </p:cNvSpPr>
          <p:nvPr>
            <p:ph type="sldNum" sz="quarter" idx="10"/>
          </p:nvPr>
        </p:nvSpPr>
        <p:spPr/>
        <p:txBody>
          <a:bodyPr/>
          <a:lstStyle/>
          <a:p>
            <a:fld id="{7BE9169F-E55B-CE46-989D-FFB240E301AB}" type="slidenum">
              <a:rPr lang="en-US" smtClean="0"/>
              <a:t>25</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Reflection: </a:t>
            </a:r>
            <a:r>
              <a:rPr lang="en-US" sz="1200" b="0" i="0" u="none" strike="noStrike" kern="1200" baseline="0" dirty="0" smtClean="0">
                <a:solidFill>
                  <a:schemeClr val="tx1"/>
                </a:solidFill>
                <a:latin typeface="+mn-lt"/>
                <a:ea typeface="+mn-ea"/>
                <a:cs typeface="+mn-cs"/>
              </a:rPr>
              <a:t>As I read through these questions (slowly) I want you to quietly reflect on your answers:</a:t>
            </a:r>
          </a:p>
          <a:p>
            <a:r>
              <a:rPr lang="en-US" sz="1200" b="0" i="0" u="none" strike="noStrike" kern="1200" baseline="0" dirty="0" smtClean="0">
                <a:solidFill>
                  <a:schemeClr val="tx1"/>
                </a:solidFill>
                <a:latin typeface="+mn-lt"/>
                <a:ea typeface="+mn-ea"/>
                <a:cs typeface="+mn-cs"/>
              </a:rPr>
              <a:t>• Would your parents, teachers, sports coaches and friends describe you as a hard worker?</a:t>
            </a:r>
          </a:p>
          <a:p>
            <a:r>
              <a:rPr lang="en-US" sz="1200" b="0" i="0" u="none" strike="noStrike" kern="1200" baseline="0" dirty="0" smtClean="0">
                <a:solidFill>
                  <a:schemeClr val="tx1"/>
                </a:solidFill>
                <a:latin typeface="+mn-lt"/>
                <a:ea typeface="+mn-ea"/>
                <a:cs typeface="+mn-cs"/>
              </a:rPr>
              <a:t>• When you face obstacles, do you give up easily or do you persevere?</a:t>
            </a:r>
          </a:p>
          <a:p>
            <a:r>
              <a:rPr lang="en-US" sz="1200" b="0" i="0" u="none" strike="noStrike" kern="1200" baseline="0" dirty="0" smtClean="0">
                <a:solidFill>
                  <a:schemeClr val="tx1"/>
                </a:solidFill>
                <a:latin typeface="+mn-lt"/>
                <a:ea typeface="+mn-ea"/>
                <a:cs typeface="+mn-cs"/>
              </a:rPr>
              <a:t>• Have you started something (projects, savings, joined a club, etc.) and given up too easily? Why?</a:t>
            </a:r>
          </a:p>
          <a:p>
            <a:r>
              <a:rPr lang="en-US" sz="1200" b="0" i="0" u="none" strike="noStrike" kern="1200" baseline="0" dirty="0" smtClean="0">
                <a:solidFill>
                  <a:schemeClr val="tx1"/>
                </a:solidFill>
                <a:latin typeface="+mn-lt"/>
                <a:ea typeface="+mn-ea"/>
                <a:cs typeface="+mn-cs"/>
              </a:rPr>
              <a:t>• How diligent and persevering do you want to be as a person in the future?</a:t>
            </a:r>
          </a:p>
          <a:p>
            <a:r>
              <a:rPr lang="en-US" sz="1200" b="0" i="0" u="none" strike="noStrike" kern="1200" baseline="0" dirty="0" smtClean="0">
                <a:solidFill>
                  <a:schemeClr val="tx1"/>
                </a:solidFill>
                <a:latin typeface="+mn-lt"/>
                <a:ea typeface="+mn-ea"/>
                <a:cs typeface="+mn-cs"/>
              </a:rPr>
              <a:t>• What habits can you develop now to help you be hard working and diligent in the future?</a:t>
            </a:r>
          </a:p>
        </p:txBody>
      </p:sp>
      <p:sp>
        <p:nvSpPr>
          <p:cNvPr id="4" name="Slide Number Placeholder 3"/>
          <p:cNvSpPr>
            <a:spLocks noGrp="1"/>
          </p:cNvSpPr>
          <p:nvPr>
            <p:ph type="sldNum" sz="quarter" idx="10"/>
          </p:nvPr>
        </p:nvSpPr>
        <p:spPr/>
        <p:txBody>
          <a:bodyPr/>
          <a:lstStyle/>
          <a:p>
            <a:fld id="{7BE9169F-E55B-CE46-989D-FFB240E301AB}" type="slidenum">
              <a:rPr lang="en-US" smtClean="0"/>
              <a:t>26</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Closing Prayer: </a:t>
            </a:r>
            <a:r>
              <a:rPr lang="en-US" sz="1200" b="0" i="0" u="none" strike="noStrike" kern="1200" baseline="0" dirty="0" smtClean="0">
                <a:solidFill>
                  <a:schemeClr val="tx1"/>
                </a:solidFill>
                <a:latin typeface="+mn-lt"/>
                <a:ea typeface="+mn-ea"/>
                <a:cs typeface="+mn-cs"/>
              </a:rPr>
              <a:t>Almighty God, thank you that you want us to be successful and are willing to partner with us make it happen. Please help us to make wise choices that will result in us being hard working, diligent and persevering. In Jesus’ name. Amen</a:t>
            </a:r>
          </a:p>
        </p:txBody>
      </p:sp>
      <p:sp>
        <p:nvSpPr>
          <p:cNvPr id="4" name="Slide Number Placeholder 3"/>
          <p:cNvSpPr>
            <a:spLocks noGrp="1"/>
          </p:cNvSpPr>
          <p:nvPr>
            <p:ph type="sldNum" sz="quarter" idx="10"/>
          </p:nvPr>
        </p:nvSpPr>
        <p:spPr/>
        <p:txBody>
          <a:bodyPr/>
          <a:lstStyle/>
          <a:p>
            <a:fld id="{7BE9169F-E55B-CE46-989D-FFB240E301AB}" type="slidenum">
              <a:rPr lang="en-US" smtClean="0"/>
              <a:t>27</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smtClean="0">
                <a:solidFill>
                  <a:schemeClr val="tx1"/>
                </a:solidFill>
                <a:latin typeface="+mn-lt"/>
                <a:ea typeface="+mn-ea"/>
                <a:cs typeface="+mn-cs"/>
              </a:rPr>
              <a:t>Announcement: </a:t>
            </a:r>
            <a:r>
              <a:rPr lang="en-US" sz="1200" b="0" i="0" u="none" strike="noStrike" kern="1200" baseline="0" dirty="0" smtClean="0">
                <a:solidFill>
                  <a:schemeClr val="tx1"/>
                </a:solidFill>
                <a:latin typeface="+mn-lt"/>
                <a:ea typeface="+mn-ea"/>
                <a:cs typeface="+mn-cs"/>
              </a:rPr>
              <a:t>Next Friday night is our </a:t>
            </a:r>
            <a:r>
              <a:rPr lang="en-US" sz="1200" b="0" i="0" u="none" strike="noStrike" kern="1200" baseline="0" smtClean="0">
                <a:solidFill>
                  <a:schemeClr val="tx1"/>
                </a:solidFill>
                <a:latin typeface="+mn-lt"/>
                <a:ea typeface="+mn-ea"/>
                <a:cs typeface="+mn-cs"/>
              </a:rPr>
              <a:t>Matric Farewell.</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BE9169F-E55B-CE46-989D-FFB240E301AB}" type="slidenum">
              <a:rPr lang="en-US" smtClean="0"/>
              <a:t>28</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2 we looked at </a:t>
            </a:r>
            <a:r>
              <a:rPr lang="en-US" baseline="0" dirty="0" smtClean="0"/>
              <a:t>Honesty.</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3</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week we are looked</a:t>
            </a:r>
            <a:r>
              <a:rPr lang="en-US" baseline="0" dirty="0" smtClean="0"/>
              <a:t> </a:t>
            </a:r>
            <a:r>
              <a:rPr lang="en-US" dirty="0" smtClean="0"/>
              <a:t>at Thrift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4</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latin typeface="Calibri" charset="0"/>
              </a:rPr>
              <a:t>Welcome to newcomers</a:t>
            </a:r>
            <a:r>
              <a:rPr lang="en-ZA" baseline="0" dirty="0" smtClean="0">
                <a:latin typeface="Calibri" charset="0"/>
              </a:rPr>
              <a:t> and regulars.</a:t>
            </a:r>
            <a:endParaRPr lang="en-ZA"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5</a:t>
            </a:fld>
            <a:endParaRPr lang="en-ZA"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week we are going to look at Diligence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6</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Diligence Boot Camp:</a:t>
            </a:r>
            <a:r>
              <a:rPr lang="en-US" sz="1200" b="0" i="0" u="none" strike="noStrike" kern="1200" baseline="0" dirty="0" smtClean="0">
                <a:solidFill>
                  <a:schemeClr val="tx1"/>
                </a:solidFill>
                <a:latin typeface="+mn-lt"/>
                <a:ea typeface="+mn-ea"/>
                <a:cs typeface="+mn-cs"/>
              </a:rPr>
              <a:t> We have setup different stations with activities with a mix of mental and physical challenges for you to experience. You will move around in your groups.</a:t>
            </a:r>
          </a:p>
        </p:txBody>
      </p:sp>
      <p:sp>
        <p:nvSpPr>
          <p:cNvPr id="4" name="Slide Number Placeholder 3"/>
          <p:cNvSpPr>
            <a:spLocks noGrp="1"/>
          </p:cNvSpPr>
          <p:nvPr>
            <p:ph type="sldNum" sz="quarter" idx="10"/>
          </p:nvPr>
        </p:nvSpPr>
        <p:spPr/>
        <p:txBody>
          <a:bodyPr/>
          <a:lstStyle/>
          <a:p>
            <a:fld id="{7BE9169F-E55B-CE46-989D-FFB240E301AB}" type="slidenum">
              <a:rPr lang="en-US" smtClean="0"/>
              <a:t>7</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 Human Knot: </a:t>
            </a:r>
            <a:r>
              <a:rPr lang="en-US" sz="1200" kern="1200" dirty="0" smtClean="0">
                <a:solidFill>
                  <a:schemeClr val="tx1"/>
                </a:solidFill>
                <a:effectLst/>
                <a:latin typeface="+mn-lt"/>
                <a:ea typeface="+mn-ea"/>
                <a:cs typeface="+mn-cs"/>
              </a:rPr>
              <a:t>The group forms a circle, everyone reaches into the center with their right hand, and grabs someone else’s hand. Next they use their left hands to grab another person’s hand. No one should be holding the same person’s hands. This is a human knot. Now they have to untangle themselves and reform the circle without letting go of their partner’s hand.</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E9169F-E55B-CE46-989D-FFB240E301AB}" type="slidenum">
              <a:rPr lang="en-US" smtClean="0"/>
              <a:t>8</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2. Puzzle Build. </a:t>
            </a:r>
            <a:r>
              <a:rPr lang="en-US" sz="1200" kern="1200" dirty="0" smtClean="0">
                <a:solidFill>
                  <a:schemeClr val="tx1"/>
                </a:solidFill>
                <a:effectLst/>
                <a:latin typeface="+mn-lt"/>
                <a:ea typeface="+mn-ea"/>
                <a:cs typeface="+mn-cs"/>
              </a:rPr>
              <a:t>The group has 2 minutes to build a jigsaw puzzle without using the picture.</a:t>
            </a:r>
            <a:r>
              <a:rPr lang="en-ZA" dirty="0" smtClean="0">
                <a:effectLst/>
              </a:rPr>
              <a:t> </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BE9169F-E55B-CE46-989D-FFB240E301AB}" type="slidenum">
              <a:rPr lang="en-US" smtClean="0"/>
              <a:t>9</a:t>
            </a:fld>
            <a:endParaRPr lang="en-US"/>
          </a:p>
        </p:txBody>
      </p:sp>
    </p:spTree>
    <p:extLst>
      <p:ext uri="{BB962C8B-B14F-4D97-AF65-F5344CB8AC3E}">
        <p14:creationId xmlns:p14="http://schemas.microsoft.com/office/powerpoint/2010/main" val="1298932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C79688-87F9-5040-A884-971673B47283}" type="datetimeFigureOut">
              <a:rPr lang="en-US" smtClean="0"/>
              <a:t>15/09/05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375213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C79688-87F9-5040-A884-971673B47283}" type="datetimeFigureOut">
              <a:rPr lang="en-US" smtClean="0"/>
              <a:t>15/09/05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3917651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C79688-87F9-5040-A884-971673B47283}" type="datetimeFigureOut">
              <a:rPr lang="en-US" smtClean="0"/>
              <a:t>15/09/05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154179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C79688-87F9-5040-A884-971673B47283}" type="datetimeFigureOut">
              <a:rPr lang="en-US" smtClean="0"/>
              <a:t>15/09/05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17166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C79688-87F9-5040-A884-971673B47283}" type="datetimeFigureOut">
              <a:rPr lang="en-US" smtClean="0"/>
              <a:t>15/09/05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2697823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C79688-87F9-5040-A884-971673B47283}" type="datetimeFigureOut">
              <a:rPr lang="en-US" smtClean="0"/>
              <a:t>15/09/05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440549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C79688-87F9-5040-A884-971673B47283}" type="datetimeFigureOut">
              <a:rPr lang="en-US" smtClean="0"/>
              <a:t>15/09/05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3774249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C79688-87F9-5040-A884-971673B47283}" type="datetimeFigureOut">
              <a:rPr lang="en-US" smtClean="0"/>
              <a:t>15/09/05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4155657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79688-87F9-5040-A884-971673B47283}" type="datetimeFigureOut">
              <a:rPr lang="en-US" smtClean="0"/>
              <a:t>15/09/05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560348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C79688-87F9-5040-A884-971673B47283}" type="datetimeFigureOut">
              <a:rPr lang="en-US" smtClean="0"/>
              <a:t>15/09/05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344870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C79688-87F9-5040-A884-971673B47283}" type="datetimeFigureOut">
              <a:rPr lang="en-US" smtClean="0"/>
              <a:t>15/09/05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40624229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79688-87F9-5040-A884-971673B47283}" type="datetimeFigureOut">
              <a:rPr lang="en-US" smtClean="0"/>
              <a:t>15/09/05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48425F-05E1-3540-9402-35B087E8A441}" type="slidenum">
              <a:rPr lang="en-US" smtClean="0"/>
              <a:t>‹#›</a:t>
            </a:fld>
            <a:endParaRPr lang="en-US"/>
          </a:p>
        </p:txBody>
      </p:sp>
    </p:spTree>
    <p:extLst>
      <p:ext uri="{BB962C8B-B14F-4D97-AF65-F5344CB8AC3E}">
        <p14:creationId xmlns:p14="http://schemas.microsoft.com/office/powerpoint/2010/main" val="315383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010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256196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6290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828617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181967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493664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592839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79028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509936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87783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372482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580411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588945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52478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732799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6661337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8827219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7477916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7222769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431889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19996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070266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02550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720156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82589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176281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464001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770529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1427</TotalTime>
  <Words>1198</Words>
  <Application>Microsoft Macintosh PowerPoint</Application>
  <PresentationFormat>On-screen Show (4:3)</PresentationFormat>
  <Paragraphs>61</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130</cp:revision>
  <dcterms:created xsi:type="dcterms:W3CDTF">2015-06-18T14:07:35Z</dcterms:created>
  <dcterms:modified xsi:type="dcterms:W3CDTF">2015-09-05T17:56:18Z</dcterms:modified>
</cp:coreProperties>
</file>